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2.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13.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14.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notesSlides/notesSlide15.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16.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19.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22.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23.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24.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25.xml" ContentType="application/vnd.openxmlformats-officedocument.presentationml.notesSlide+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notesSlides/notesSlide26.xml" ContentType="application/vnd.openxmlformats-officedocument.presentationml.notesSlide+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notesSlides/notesSlide2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notesSlides/notesSlide2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notesSlides/notesSlide32.xml" ContentType="application/vnd.openxmlformats-officedocument.presentationml.notesSlide+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notesSlides/notesSlide33.xml" ContentType="application/vnd.openxmlformats-officedocument.presentationml.notesSlide+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notesSlides/notesSlide3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notesSlides/notesSlide35.xml" ContentType="application/vnd.openxmlformats-officedocument.presentationml.notesSlide+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38"/>
  </p:notesMasterIdLst>
  <p:sldIdLst>
    <p:sldId id="432" r:id="rId2"/>
    <p:sldId id="353" r:id="rId3"/>
    <p:sldId id="466" r:id="rId4"/>
    <p:sldId id="356" r:id="rId5"/>
    <p:sldId id="354" r:id="rId6"/>
    <p:sldId id="355" r:id="rId7"/>
    <p:sldId id="463" r:id="rId8"/>
    <p:sldId id="465" r:id="rId9"/>
    <p:sldId id="345" r:id="rId10"/>
    <p:sldId id="351" r:id="rId11"/>
    <p:sldId id="346" r:id="rId12"/>
    <p:sldId id="389" r:id="rId13"/>
    <p:sldId id="391" r:id="rId14"/>
    <p:sldId id="446" r:id="rId15"/>
    <p:sldId id="440" r:id="rId16"/>
    <p:sldId id="366" r:id="rId17"/>
    <p:sldId id="365" r:id="rId18"/>
    <p:sldId id="420" r:id="rId19"/>
    <p:sldId id="367" r:id="rId20"/>
    <p:sldId id="368" r:id="rId21"/>
    <p:sldId id="361" r:id="rId22"/>
    <p:sldId id="370" r:id="rId23"/>
    <p:sldId id="372" r:id="rId24"/>
    <p:sldId id="373" r:id="rId25"/>
    <p:sldId id="439" r:id="rId26"/>
    <p:sldId id="445" r:id="rId27"/>
    <p:sldId id="442" r:id="rId28"/>
    <p:sldId id="443" r:id="rId29"/>
    <p:sldId id="459" r:id="rId30"/>
    <p:sldId id="461" r:id="rId31"/>
    <p:sldId id="462" r:id="rId32"/>
    <p:sldId id="385" r:id="rId33"/>
    <p:sldId id="382" r:id="rId34"/>
    <p:sldId id="396" r:id="rId35"/>
    <p:sldId id="437" r:id="rId36"/>
    <p:sldId id="399" r:id="rId37"/>
  </p:sldIdLst>
  <p:sldSz cx="9144000" cy="6858000" type="screen4x3"/>
  <p:notesSz cx="7099300" cy="102235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4" autoAdjust="0"/>
    <p:restoredTop sz="97739" autoAdjust="0"/>
  </p:normalViewPr>
  <p:slideViewPr>
    <p:cSldViewPr>
      <p:cViewPr varScale="1">
        <p:scale>
          <a:sx n="90" d="100"/>
          <a:sy n="90" d="100"/>
        </p:scale>
        <p:origin x="99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C8A557-C62E-447D-B200-69DD5E0F25C3}"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zh-CN" altLang="en-US"/>
        </a:p>
      </dgm:t>
    </dgm:pt>
    <dgm:pt modelId="{604FB46B-57F9-4BD5-A38D-9B820797ECF2}">
      <dgm:prSet phldrT="[Text]"/>
      <dgm:spPr/>
      <dgm:t>
        <a:bodyPr/>
        <a:lstStyle/>
        <a:p>
          <a:r>
            <a:rPr lang="zh-CN" altLang="en-US" dirty="0" smtClean="0">
              <a:latin typeface="微软雅黑" pitchFamily="34" charset="-122"/>
              <a:ea typeface="微软雅黑" pitchFamily="34" charset="-122"/>
            </a:rPr>
            <a:t>分工厂</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/OEM</a:t>
          </a:r>
          <a:endParaRPr lang="zh-CN" altLang="en-US" dirty="0">
            <a:latin typeface="微软雅黑" pitchFamily="34" charset="-122"/>
            <a:ea typeface="微软雅黑" pitchFamily="34" charset="-122"/>
          </a:endParaRPr>
        </a:p>
      </dgm:t>
    </dgm:pt>
    <dgm:pt modelId="{54DD1CE9-6773-4CAB-9EA5-17BA64314F9C}" type="parTrans" cxnId="{49839A47-6CF8-413F-9CEC-F5E7092F46A8}">
      <dgm:prSet/>
      <dgm:spPr/>
      <dgm:t>
        <a:bodyPr/>
        <a:lstStyle/>
        <a:p>
          <a:endParaRPr lang="zh-CN" altLang="en-US">
            <a:latin typeface="微软雅黑" pitchFamily="34" charset="-122"/>
            <a:ea typeface="微软雅黑" pitchFamily="34" charset="-122"/>
          </a:endParaRPr>
        </a:p>
      </dgm:t>
    </dgm:pt>
    <dgm:pt modelId="{24F51007-E90C-4005-8D7E-1BBD456CAE28}" type="sibTrans" cxnId="{49839A47-6CF8-413F-9CEC-F5E7092F46A8}">
      <dgm:prSet/>
      <dgm:spPr/>
      <dgm:t>
        <a:bodyPr/>
        <a:lstStyle/>
        <a:p>
          <a:endParaRPr lang="zh-CN" altLang="en-US">
            <a:latin typeface="微软雅黑" pitchFamily="34" charset="-122"/>
            <a:ea typeface="微软雅黑" pitchFamily="34" charset="-122"/>
          </a:endParaRPr>
        </a:p>
      </dgm:t>
    </dgm:pt>
    <dgm:pt modelId="{FA6F33A6-7171-47FD-B270-269960CFE830}">
      <dgm:prSet phldrT="[Text]"/>
      <dgm:spPr/>
      <dgm:t>
        <a:bodyPr/>
        <a:lstStyle/>
        <a:p>
          <a:r>
            <a:rPr lang="zh-CN" altLang="en-US" dirty="0" smtClean="0">
              <a:latin typeface="微软雅黑" pitchFamily="34" charset="-122"/>
              <a:ea typeface="微软雅黑" pitchFamily="34" charset="-122"/>
            </a:rPr>
            <a:t>分产品</a:t>
          </a:r>
          <a:endParaRPr lang="zh-CN" altLang="en-US" dirty="0">
            <a:latin typeface="微软雅黑" pitchFamily="34" charset="-122"/>
            <a:ea typeface="微软雅黑" pitchFamily="34" charset="-122"/>
          </a:endParaRPr>
        </a:p>
      </dgm:t>
    </dgm:pt>
    <dgm:pt modelId="{76A803EB-0709-457B-846A-3B0370A5A81C}" type="parTrans" cxnId="{6E237B30-DA55-4CD3-828F-5282C8F08E4A}">
      <dgm:prSet/>
      <dgm:spPr/>
      <dgm:t>
        <a:bodyPr/>
        <a:lstStyle/>
        <a:p>
          <a:endParaRPr lang="zh-CN" altLang="en-US">
            <a:latin typeface="微软雅黑" pitchFamily="34" charset="-122"/>
            <a:ea typeface="微软雅黑" pitchFamily="34" charset="-122"/>
          </a:endParaRPr>
        </a:p>
      </dgm:t>
    </dgm:pt>
    <dgm:pt modelId="{FCA696F5-3BF7-4B12-BF1A-C6A1446D91C3}" type="sibTrans" cxnId="{6E237B30-DA55-4CD3-828F-5282C8F08E4A}">
      <dgm:prSet/>
      <dgm:spPr/>
      <dgm:t>
        <a:bodyPr/>
        <a:lstStyle/>
        <a:p>
          <a:endParaRPr lang="zh-CN" altLang="en-US">
            <a:latin typeface="微软雅黑" pitchFamily="34" charset="-122"/>
            <a:ea typeface="微软雅黑" pitchFamily="34" charset="-122"/>
          </a:endParaRPr>
        </a:p>
      </dgm:t>
    </dgm:pt>
    <dgm:pt modelId="{97A26B70-D505-4BB8-805F-E8602D0C1E58}">
      <dgm:prSet phldrT="[Text]"/>
      <dgm:spPr/>
      <dgm:t>
        <a:bodyPr/>
        <a:lstStyle/>
        <a:p>
          <a:r>
            <a:rPr lang="zh-CN" altLang="en-US" dirty="0" smtClean="0">
              <a:latin typeface="微软雅黑" pitchFamily="34" charset="-122"/>
              <a:ea typeface="微软雅黑" pitchFamily="34" charset="-122"/>
            </a:rPr>
            <a:t>分月份</a:t>
          </a:r>
          <a:endParaRPr lang="zh-CN" altLang="en-US" dirty="0">
            <a:latin typeface="微软雅黑" pitchFamily="34" charset="-122"/>
            <a:ea typeface="微软雅黑" pitchFamily="34" charset="-122"/>
          </a:endParaRPr>
        </a:p>
      </dgm:t>
    </dgm:pt>
    <dgm:pt modelId="{8DFBBBCF-F8CB-487C-A0EE-7470BB244130}" type="parTrans" cxnId="{DD67FCC2-488C-4698-81AD-2E938E20474A}">
      <dgm:prSet/>
      <dgm:spPr/>
      <dgm:t>
        <a:bodyPr/>
        <a:lstStyle/>
        <a:p>
          <a:endParaRPr lang="zh-CN" altLang="en-US">
            <a:latin typeface="微软雅黑" pitchFamily="34" charset="-122"/>
            <a:ea typeface="微软雅黑" pitchFamily="34" charset="-122"/>
          </a:endParaRPr>
        </a:p>
      </dgm:t>
    </dgm:pt>
    <dgm:pt modelId="{0F309569-B481-433B-83DC-DAE8551958F7}" type="sibTrans" cxnId="{DD67FCC2-488C-4698-81AD-2E938E20474A}">
      <dgm:prSet/>
      <dgm:spPr/>
      <dgm:t>
        <a:bodyPr/>
        <a:lstStyle/>
        <a:p>
          <a:endParaRPr lang="zh-CN" altLang="en-US">
            <a:latin typeface="微软雅黑" pitchFamily="34" charset="-122"/>
            <a:ea typeface="微软雅黑" pitchFamily="34" charset="-122"/>
          </a:endParaRPr>
        </a:p>
      </dgm:t>
    </dgm:pt>
    <dgm:pt modelId="{7B586715-BB1F-4CCC-B733-25497D87DD4C}">
      <dgm:prSet phldrT="[Text]"/>
      <dgm:spPr/>
      <dgm:t>
        <a:bodyPr/>
        <a:lstStyle/>
        <a:p>
          <a:r>
            <a:rPr lang="zh-CN" altLang="en-US" dirty="0" smtClean="0">
              <a:latin typeface="微软雅黑" pitchFamily="34" charset="-122"/>
              <a:ea typeface="微软雅黑" pitchFamily="34" charset="-122"/>
            </a:rPr>
            <a:t>分科目</a:t>
          </a:r>
          <a:endParaRPr lang="zh-CN" altLang="en-US" dirty="0">
            <a:latin typeface="微软雅黑" pitchFamily="34" charset="-122"/>
            <a:ea typeface="微软雅黑" pitchFamily="34" charset="-122"/>
          </a:endParaRPr>
        </a:p>
      </dgm:t>
    </dgm:pt>
    <dgm:pt modelId="{67D7A8B3-082B-40C3-8964-E17121D01790}" type="parTrans" cxnId="{895510A1-3C5D-495C-8894-6B46B6E12EFD}">
      <dgm:prSet/>
      <dgm:spPr/>
      <dgm:t>
        <a:bodyPr/>
        <a:lstStyle/>
        <a:p>
          <a:endParaRPr lang="zh-CN" altLang="en-US">
            <a:latin typeface="微软雅黑" pitchFamily="34" charset="-122"/>
            <a:ea typeface="微软雅黑" pitchFamily="34" charset="-122"/>
          </a:endParaRPr>
        </a:p>
      </dgm:t>
    </dgm:pt>
    <dgm:pt modelId="{1CC652C0-5E9F-46B1-8266-21E7A6B543EC}" type="sibTrans" cxnId="{895510A1-3C5D-495C-8894-6B46B6E12EFD}">
      <dgm:prSet/>
      <dgm:spPr/>
      <dgm:t>
        <a:bodyPr/>
        <a:lstStyle/>
        <a:p>
          <a:endParaRPr lang="zh-CN" altLang="en-US">
            <a:latin typeface="微软雅黑" pitchFamily="34" charset="-122"/>
            <a:ea typeface="微软雅黑" pitchFamily="34" charset="-122"/>
          </a:endParaRPr>
        </a:p>
      </dgm:t>
    </dgm:pt>
    <dgm:pt modelId="{EDE49905-B882-4072-B330-6EF43EC54495}" type="pres">
      <dgm:prSet presAssocID="{BDC8A557-C62E-447D-B200-69DD5E0F25C3}" presName="matrix" presStyleCnt="0">
        <dgm:presLayoutVars>
          <dgm:chMax val="1"/>
          <dgm:dir/>
          <dgm:resizeHandles val="exact"/>
        </dgm:presLayoutVars>
      </dgm:prSet>
      <dgm:spPr/>
      <dgm:t>
        <a:bodyPr/>
        <a:lstStyle/>
        <a:p>
          <a:endParaRPr lang="zh-CN" altLang="en-US"/>
        </a:p>
      </dgm:t>
    </dgm:pt>
    <dgm:pt modelId="{95D709BA-49DF-49BE-97A6-D2765FF0E13B}" type="pres">
      <dgm:prSet presAssocID="{BDC8A557-C62E-447D-B200-69DD5E0F25C3}" presName="diamond" presStyleLbl="bgShp" presStyleIdx="0" presStyleCnt="1"/>
      <dgm:spPr/>
    </dgm:pt>
    <dgm:pt modelId="{64EDC2A8-2440-4C1F-B006-A3910D4E8BEC}" type="pres">
      <dgm:prSet presAssocID="{BDC8A557-C62E-447D-B200-69DD5E0F25C3}" presName="quad1" presStyleLbl="node1" presStyleIdx="0" presStyleCnt="4">
        <dgm:presLayoutVars>
          <dgm:chMax val="0"/>
          <dgm:chPref val="0"/>
          <dgm:bulletEnabled val="1"/>
        </dgm:presLayoutVars>
      </dgm:prSet>
      <dgm:spPr/>
      <dgm:t>
        <a:bodyPr/>
        <a:lstStyle/>
        <a:p>
          <a:endParaRPr lang="zh-CN" altLang="en-US"/>
        </a:p>
      </dgm:t>
    </dgm:pt>
    <dgm:pt modelId="{DE31233B-8CD0-46E8-B612-4C99A64A667D}" type="pres">
      <dgm:prSet presAssocID="{BDC8A557-C62E-447D-B200-69DD5E0F25C3}" presName="quad2" presStyleLbl="node1" presStyleIdx="1" presStyleCnt="4">
        <dgm:presLayoutVars>
          <dgm:chMax val="0"/>
          <dgm:chPref val="0"/>
          <dgm:bulletEnabled val="1"/>
        </dgm:presLayoutVars>
      </dgm:prSet>
      <dgm:spPr/>
      <dgm:t>
        <a:bodyPr/>
        <a:lstStyle/>
        <a:p>
          <a:endParaRPr lang="zh-CN" altLang="en-US"/>
        </a:p>
      </dgm:t>
    </dgm:pt>
    <dgm:pt modelId="{955E021C-5B69-4510-AE7F-E18BA90CA6A0}" type="pres">
      <dgm:prSet presAssocID="{BDC8A557-C62E-447D-B200-69DD5E0F25C3}" presName="quad3" presStyleLbl="node1" presStyleIdx="2" presStyleCnt="4">
        <dgm:presLayoutVars>
          <dgm:chMax val="0"/>
          <dgm:chPref val="0"/>
          <dgm:bulletEnabled val="1"/>
        </dgm:presLayoutVars>
      </dgm:prSet>
      <dgm:spPr/>
      <dgm:t>
        <a:bodyPr/>
        <a:lstStyle/>
        <a:p>
          <a:endParaRPr lang="zh-CN" altLang="en-US"/>
        </a:p>
      </dgm:t>
    </dgm:pt>
    <dgm:pt modelId="{3BB531E5-9D3A-4D0C-BC2A-39BBF21C93AD}" type="pres">
      <dgm:prSet presAssocID="{BDC8A557-C62E-447D-B200-69DD5E0F25C3}" presName="quad4" presStyleLbl="node1" presStyleIdx="3" presStyleCnt="4">
        <dgm:presLayoutVars>
          <dgm:chMax val="0"/>
          <dgm:chPref val="0"/>
          <dgm:bulletEnabled val="1"/>
        </dgm:presLayoutVars>
      </dgm:prSet>
      <dgm:spPr/>
      <dgm:t>
        <a:bodyPr/>
        <a:lstStyle/>
        <a:p>
          <a:endParaRPr lang="zh-CN" altLang="en-US"/>
        </a:p>
      </dgm:t>
    </dgm:pt>
  </dgm:ptLst>
  <dgm:cxnLst>
    <dgm:cxn modelId="{49839A47-6CF8-413F-9CEC-F5E7092F46A8}" srcId="{BDC8A557-C62E-447D-B200-69DD5E0F25C3}" destId="{604FB46B-57F9-4BD5-A38D-9B820797ECF2}" srcOrd="0" destOrd="0" parTransId="{54DD1CE9-6773-4CAB-9EA5-17BA64314F9C}" sibTransId="{24F51007-E90C-4005-8D7E-1BBD456CAE28}"/>
    <dgm:cxn modelId="{3C387CFD-9372-42AE-8CCB-85A1B391D915}" type="presOf" srcId="{FA6F33A6-7171-47FD-B270-269960CFE830}" destId="{DE31233B-8CD0-46E8-B612-4C99A64A667D}" srcOrd="0" destOrd="0" presId="urn:microsoft.com/office/officeart/2005/8/layout/matrix3"/>
    <dgm:cxn modelId="{6E237B30-DA55-4CD3-828F-5282C8F08E4A}" srcId="{BDC8A557-C62E-447D-B200-69DD5E0F25C3}" destId="{FA6F33A6-7171-47FD-B270-269960CFE830}" srcOrd="1" destOrd="0" parTransId="{76A803EB-0709-457B-846A-3B0370A5A81C}" sibTransId="{FCA696F5-3BF7-4B12-BF1A-C6A1446D91C3}"/>
    <dgm:cxn modelId="{DD67FCC2-488C-4698-81AD-2E938E20474A}" srcId="{BDC8A557-C62E-447D-B200-69DD5E0F25C3}" destId="{97A26B70-D505-4BB8-805F-E8602D0C1E58}" srcOrd="2" destOrd="0" parTransId="{8DFBBBCF-F8CB-487C-A0EE-7470BB244130}" sibTransId="{0F309569-B481-433B-83DC-DAE8551958F7}"/>
    <dgm:cxn modelId="{894C536F-6BB1-4CA2-AD0E-4983239FCB30}" type="presOf" srcId="{604FB46B-57F9-4BD5-A38D-9B820797ECF2}" destId="{64EDC2A8-2440-4C1F-B006-A3910D4E8BEC}" srcOrd="0" destOrd="0" presId="urn:microsoft.com/office/officeart/2005/8/layout/matrix3"/>
    <dgm:cxn modelId="{895510A1-3C5D-495C-8894-6B46B6E12EFD}" srcId="{BDC8A557-C62E-447D-B200-69DD5E0F25C3}" destId="{7B586715-BB1F-4CCC-B733-25497D87DD4C}" srcOrd="3" destOrd="0" parTransId="{67D7A8B3-082B-40C3-8964-E17121D01790}" sibTransId="{1CC652C0-5E9F-46B1-8266-21E7A6B543EC}"/>
    <dgm:cxn modelId="{1CA15E03-76D8-4C6A-B2E4-7BA9D7457449}" type="presOf" srcId="{BDC8A557-C62E-447D-B200-69DD5E0F25C3}" destId="{EDE49905-B882-4072-B330-6EF43EC54495}" srcOrd="0" destOrd="0" presId="urn:microsoft.com/office/officeart/2005/8/layout/matrix3"/>
    <dgm:cxn modelId="{DC540BE2-798D-4F08-85C2-DFD38E694C78}" type="presOf" srcId="{97A26B70-D505-4BB8-805F-E8602D0C1E58}" destId="{955E021C-5B69-4510-AE7F-E18BA90CA6A0}" srcOrd="0" destOrd="0" presId="urn:microsoft.com/office/officeart/2005/8/layout/matrix3"/>
    <dgm:cxn modelId="{C308A606-8687-45F1-A54D-E415E9CD58B0}" type="presOf" srcId="{7B586715-BB1F-4CCC-B733-25497D87DD4C}" destId="{3BB531E5-9D3A-4D0C-BC2A-39BBF21C93AD}" srcOrd="0" destOrd="0" presId="urn:microsoft.com/office/officeart/2005/8/layout/matrix3"/>
    <dgm:cxn modelId="{62400896-DA4F-4AE5-A913-B1673CCD3AF3}" type="presParOf" srcId="{EDE49905-B882-4072-B330-6EF43EC54495}" destId="{95D709BA-49DF-49BE-97A6-D2765FF0E13B}" srcOrd="0" destOrd="0" presId="urn:microsoft.com/office/officeart/2005/8/layout/matrix3"/>
    <dgm:cxn modelId="{1BA7F040-82CD-46A5-8507-ECAB85351BE5}" type="presParOf" srcId="{EDE49905-B882-4072-B330-6EF43EC54495}" destId="{64EDC2A8-2440-4C1F-B006-A3910D4E8BEC}" srcOrd="1" destOrd="0" presId="urn:microsoft.com/office/officeart/2005/8/layout/matrix3"/>
    <dgm:cxn modelId="{F60DEC16-6B0A-4365-8DFC-541EAD8BC07E}" type="presParOf" srcId="{EDE49905-B882-4072-B330-6EF43EC54495}" destId="{DE31233B-8CD0-46E8-B612-4C99A64A667D}" srcOrd="2" destOrd="0" presId="urn:microsoft.com/office/officeart/2005/8/layout/matrix3"/>
    <dgm:cxn modelId="{EF1C614F-6A03-42B2-AE22-B993654BCCAB}" type="presParOf" srcId="{EDE49905-B882-4072-B330-6EF43EC54495}" destId="{955E021C-5B69-4510-AE7F-E18BA90CA6A0}" srcOrd="3" destOrd="0" presId="urn:microsoft.com/office/officeart/2005/8/layout/matrix3"/>
    <dgm:cxn modelId="{8A320D29-867C-478D-8BE0-085B8CE47D62}" type="presParOf" srcId="{EDE49905-B882-4072-B330-6EF43EC54495}" destId="{3BB531E5-9D3A-4D0C-BC2A-39BBF21C93AD}"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0AC94A4-19F4-4336-B79C-8EAC48E8796A}" type="doc">
      <dgm:prSet loTypeId="urn:microsoft.com/office/officeart/2005/8/layout/vList2" loCatId="list" qsTypeId="urn:microsoft.com/office/officeart/2005/8/quickstyle/simple1" qsCatId="simple" csTypeId="urn:microsoft.com/office/officeart/2005/8/colors/accent3_4" csCatId="accent3" phldr="1"/>
      <dgm:spPr/>
      <dgm:t>
        <a:bodyPr/>
        <a:lstStyle/>
        <a:p>
          <a:endParaRPr lang="zh-CN" altLang="en-US"/>
        </a:p>
      </dgm:t>
    </dgm:pt>
    <dgm:pt modelId="{D3588C8C-5293-4251-A757-AC2401A163DF}">
      <dgm:prSet phldrT="[文本]" custT="1"/>
      <dgm:spPr/>
      <dgm:t>
        <a:bodyPr/>
        <a:lstStyle/>
        <a:p>
          <a:r>
            <a:rPr lang="zh-CN" altLang="en-US" sz="1600" dirty="0" smtClean="0">
              <a:latin typeface="微软雅黑" pitchFamily="34" charset="-122"/>
              <a:ea typeface="微软雅黑" pitchFamily="34" charset="-122"/>
            </a:rPr>
            <a:t>各费用中心</a:t>
          </a:r>
          <a:endParaRPr lang="zh-CN" altLang="en-US" sz="1600" dirty="0">
            <a:latin typeface="微软雅黑" pitchFamily="34" charset="-122"/>
            <a:ea typeface="微软雅黑" pitchFamily="34" charset="-122"/>
          </a:endParaRPr>
        </a:p>
      </dgm:t>
    </dgm:pt>
    <dgm:pt modelId="{7FC7D3EC-DF72-4891-8B8E-ECF97FDBAD03}" type="parTrans" cxnId="{9053DEA9-17ED-4A6F-AEB0-CC859A081EAF}">
      <dgm:prSet/>
      <dgm:spPr/>
      <dgm:t>
        <a:bodyPr/>
        <a:lstStyle/>
        <a:p>
          <a:endParaRPr lang="zh-CN" altLang="en-US"/>
        </a:p>
      </dgm:t>
    </dgm:pt>
    <dgm:pt modelId="{9E2A5922-D790-488E-A5C4-E78A826B2C59}" type="sibTrans" cxnId="{9053DEA9-17ED-4A6F-AEB0-CC859A081EAF}">
      <dgm:prSet/>
      <dgm:spPr/>
      <dgm:t>
        <a:bodyPr/>
        <a:lstStyle/>
        <a:p>
          <a:endParaRPr lang="zh-CN" altLang="en-US"/>
        </a:p>
      </dgm:t>
    </dgm:pt>
    <dgm:pt modelId="{4CA560D5-15C9-4645-8201-ADE57FF0801C}">
      <dgm:prSet phldrT="[文本]"/>
      <dgm:spPr/>
      <dgm:t>
        <a:bodyPr/>
        <a:lstStyle/>
        <a:p>
          <a:r>
            <a:rPr lang="zh-CN" altLang="en-US" dirty="0" smtClean="0">
              <a:latin typeface="微软雅黑" pitchFamily="34" charset="-122"/>
              <a:ea typeface="微软雅黑" pitchFamily="34" charset="-122"/>
            </a:rPr>
            <a:t>部门</a:t>
          </a:r>
          <a:endParaRPr lang="zh-CN" altLang="en-US" dirty="0">
            <a:latin typeface="微软雅黑" pitchFamily="34" charset="-122"/>
            <a:ea typeface="微软雅黑" pitchFamily="34" charset="-122"/>
          </a:endParaRPr>
        </a:p>
      </dgm:t>
    </dgm:pt>
    <dgm:pt modelId="{DE5D77FD-42C6-477A-9E79-E1BD4554A6D1}" type="parTrans" cxnId="{56C3426C-0B80-4766-BFBA-BAF393BCF3BD}">
      <dgm:prSet/>
      <dgm:spPr/>
      <dgm:t>
        <a:bodyPr/>
        <a:lstStyle/>
        <a:p>
          <a:endParaRPr lang="zh-CN" altLang="en-US"/>
        </a:p>
      </dgm:t>
    </dgm:pt>
    <dgm:pt modelId="{295311DD-495C-41CC-9696-DA10019CCC3F}" type="sibTrans" cxnId="{56C3426C-0B80-4766-BFBA-BAF393BCF3BD}">
      <dgm:prSet/>
      <dgm:spPr/>
      <dgm:t>
        <a:bodyPr/>
        <a:lstStyle/>
        <a:p>
          <a:endParaRPr lang="zh-CN" altLang="en-US"/>
        </a:p>
      </dgm:t>
    </dgm:pt>
    <dgm:pt modelId="{6512458B-A69B-4648-A913-9960CE43F1EE}">
      <dgm:prSet phldrT="[文本]"/>
      <dgm:spPr/>
      <dgm:t>
        <a:bodyPr/>
        <a:lstStyle/>
        <a:p>
          <a:r>
            <a:rPr lang="zh-CN" altLang="en-US" dirty="0" smtClean="0">
              <a:latin typeface="微软雅黑" pitchFamily="34" charset="-122"/>
              <a:ea typeface="微软雅黑" pitchFamily="34" charset="-122"/>
            </a:rPr>
            <a:t>科室</a:t>
          </a:r>
          <a:endParaRPr lang="zh-CN" altLang="en-US" dirty="0">
            <a:latin typeface="微软雅黑" pitchFamily="34" charset="-122"/>
            <a:ea typeface="微软雅黑" pitchFamily="34" charset="-122"/>
          </a:endParaRPr>
        </a:p>
      </dgm:t>
    </dgm:pt>
    <dgm:pt modelId="{B8561AB6-324B-427C-9A40-0D004A17E956}" type="parTrans" cxnId="{97ABAAAC-68AC-4FFA-BCA3-F5E5695F0C35}">
      <dgm:prSet/>
      <dgm:spPr/>
      <dgm:t>
        <a:bodyPr/>
        <a:lstStyle/>
        <a:p>
          <a:endParaRPr lang="zh-CN" altLang="en-US"/>
        </a:p>
      </dgm:t>
    </dgm:pt>
    <dgm:pt modelId="{DBE9A6D9-4670-4150-ADBE-30F47CFEE248}" type="sibTrans" cxnId="{97ABAAAC-68AC-4FFA-BCA3-F5E5695F0C35}">
      <dgm:prSet/>
      <dgm:spPr/>
      <dgm:t>
        <a:bodyPr/>
        <a:lstStyle/>
        <a:p>
          <a:endParaRPr lang="zh-CN" altLang="en-US"/>
        </a:p>
      </dgm:t>
    </dgm:pt>
    <dgm:pt modelId="{21FF7E8D-B19B-4803-8868-FFBC71E827EB}">
      <dgm:prSet phldrT="[文本]"/>
      <dgm:spPr/>
      <dgm:t>
        <a:bodyPr/>
        <a:lstStyle/>
        <a:p>
          <a:r>
            <a:rPr lang="en-US"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dgm:t>
    </dgm:pt>
    <dgm:pt modelId="{B8C8EBCA-26CC-4D63-BDF0-E56E04AD7E3E}" type="parTrans" cxnId="{1F5B50E0-172B-48A8-8B6F-E496F4FD7282}">
      <dgm:prSet/>
      <dgm:spPr/>
      <dgm:t>
        <a:bodyPr/>
        <a:lstStyle/>
        <a:p>
          <a:endParaRPr lang="zh-CN" altLang="en-US"/>
        </a:p>
      </dgm:t>
    </dgm:pt>
    <dgm:pt modelId="{FD052086-DA11-4F82-85BF-F54D25DEC40C}" type="sibTrans" cxnId="{1F5B50E0-172B-48A8-8B6F-E496F4FD7282}">
      <dgm:prSet/>
      <dgm:spPr/>
      <dgm:t>
        <a:bodyPr/>
        <a:lstStyle/>
        <a:p>
          <a:endParaRPr lang="zh-CN" altLang="en-US"/>
        </a:p>
      </dgm:t>
    </dgm:pt>
    <dgm:pt modelId="{0DE5C043-FDC9-4F44-882D-6785BDC46496}" type="pres">
      <dgm:prSet presAssocID="{C0AC94A4-19F4-4336-B79C-8EAC48E8796A}" presName="linear" presStyleCnt="0">
        <dgm:presLayoutVars>
          <dgm:animLvl val="lvl"/>
          <dgm:resizeHandles val="exact"/>
        </dgm:presLayoutVars>
      </dgm:prSet>
      <dgm:spPr/>
      <dgm:t>
        <a:bodyPr/>
        <a:lstStyle/>
        <a:p>
          <a:endParaRPr lang="zh-CN" altLang="en-US"/>
        </a:p>
      </dgm:t>
    </dgm:pt>
    <dgm:pt modelId="{B9A64EF8-51D3-4C9A-99BA-12E0F56719EC}" type="pres">
      <dgm:prSet presAssocID="{D3588C8C-5293-4251-A757-AC2401A163DF}" presName="parentText" presStyleLbl="node1" presStyleIdx="0" presStyleCnt="1" custLinFactNeighborY="-11150">
        <dgm:presLayoutVars>
          <dgm:chMax val="0"/>
          <dgm:bulletEnabled val="1"/>
        </dgm:presLayoutVars>
      </dgm:prSet>
      <dgm:spPr/>
      <dgm:t>
        <a:bodyPr/>
        <a:lstStyle/>
        <a:p>
          <a:endParaRPr lang="zh-CN" altLang="en-US"/>
        </a:p>
      </dgm:t>
    </dgm:pt>
    <dgm:pt modelId="{C822D4A3-15E9-4C93-B4EC-22430ED46469}" type="pres">
      <dgm:prSet presAssocID="{D3588C8C-5293-4251-A757-AC2401A163DF}" presName="childText" presStyleLbl="revTx" presStyleIdx="0" presStyleCnt="1">
        <dgm:presLayoutVars>
          <dgm:bulletEnabled val="1"/>
        </dgm:presLayoutVars>
      </dgm:prSet>
      <dgm:spPr/>
      <dgm:t>
        <a:bodyPr/>
        <a:lstStyle/>
        <a:p>
          <a:endParaRPr lang="zh-CN" altLang="en-US"/>
        </a:p>
      </dgm:t>
    </dgm:pt>
  </dgm:ptLst>
  <dgm:cxnLst>
    <dgm:cxn modelId="{1F5B50E0-172B-48A8-8B6F-E496F4FD7282}" srcId="{D3588C8C-5293-4251-A757-AC2401A163DF}" destId="{21FF7E8D-B19B-4803-8868-FFBC71E827EB}" srcOrd="2" destOrd="0" parTransId="{B8C8EBCA-26CC-4D63-BDF0-E56E04AD7E3E}" sibTransId="{FD052086-DA11-4F82-85BF-F54D25DEC40C}"/>
    <dgm:cxn modelId="{9053DEA9-17ED-4A6F-AEB0-CC859A081EAF}" srcId="{C0AC94A4-19F4-4336-B79C-8EAC48E8796A}" destId="{D3588C8C-5293-4251-A757-AC2401A163DF}" srcOrd="0" destOrd="0" parTransId="{7FC7D3EC-DF72-4891-8B8E-ECF97FDBAD03}" sibTransId="{9E2A5922-D790-488E-A5C4-E78A826B2C59}"/>
    <dgm:cxn modelId="{56C3426C-0B80-4766-BFBA-BAF393BCF3BD}" srcId="{D3588C8C-5293-4251-A757-AC2401A163DF}" destId="{4CA560D5-15C9-4645-8201-ADE57FF0801C}" srcOrd="0" destOrd="0" parTransId="{DE5D77FD-42C6-477A-9E79-E1BD4554A6D1}" sibTransId="{295311DD-495C-41CC-9696-DA10019CCC3F}"/>
    <dgm:cxn modelId="{D6ABB0A0-B439-4519-A963-984AADC92621}" type="presOf" srcId="{C0AC94A4-19F4-4336-B79C-8EAC48E8796A}" destId="{0DE5C043-FDC9-4F44-882D-6785BDC46496}" srcOrd="0" destOrd="0" presId="urn:microsoft.com/office/officeart/2005/8/layout/vList2"/>
    <dgm:cxn modelId="{59D851D3-2F39-453A-9812-F266C52D96C0}" type="presOf" srcId="{D3588C8C-5293-4251-A757-AC2401A163DF}" destId="{B9A64EF8-51D3-4C9A-99BA-12E0F56719EC}" srcOrd="0" destOrd="0" presId="urn:microsoft.com/office/officeart/2005/8/layout/vList2"/>
    <dgm:cxn modelId="{1ECBCD7E-EAB8-401F-BA24-E794509D5B27}" type="presOf" srcId="{21FF7E8D-B19B-4803-8868-FFBC71E827EB}" destId="{C822D4A3-15E9-4C93-B4EC-22430ED46469}" srcOrd="0" destOrd="2" presId="urn:microsoft.com/office/officeart/2005/8/layout/vList2"/>
    <dgm:cxn modelId="{4FAE72EE-9327-4462-923E-5EB883E204A7}" type="presOf" srcId="{6512458B-A69B-4648-A913-9960CE43F1EE}" destId="{C822D4A3-15E9-4C93-B4EC-22430ED46469}" srcOrd="0" destOrd="1" presId="urn:microsoft.com/office/officeart/2005/8/layout/vList2"/>
    <dgm:cxn modelId="{D21930A3-D138-4BF0-A49B-448C4C2AFEF9}" type="presOf" srcId="{4CA560D5-15C9-4645-8201-ADE57FF0801C}" destId="{C822D4A3-15E9-4C93-B4EC-22430ED46469}" srcOrd="0" destOrd="0" presId="urn:microsoft.com/office/officeart/2005/8/layout/vList2"/>
    <dgm:cxn modelId="{97ABAAAC-68AC-4FFA-BCA3-F5E5695F0C35}" srcId="{D3588C8C-5293-4251-A757-AC2401A163DF}" destId="{6512458B-A69B-4648-A913-9960CE43F1EE}" srcOrd="1" destOrd="0" parTransId="{B8561AB6-324B-427C-9A40-0D004A17E956}" sibTransId="{DBE9A6D9-4670-4150-ADBE-30F47CFEE248}"/>
    <dgm:cxn modelId="{72BE1E55-5694-4904-9485-936718FE3FC8}" type="presParOf" srcId="{0DE5C043-FDC9-4F44-882D-6785BDC46496}" destId="{B9A64EF8-51D3-4C9A-99BA-12E0F56719EC}" srcOrd="0" destOrd="0" presId="urn:microsoft.com/office/officeart/2005/8/layout/vList2"/>
    <dgm:cxn modelId="{D6D65329-4779-432A-B2D1-46D6BC8E4CFB}" type="presParOf" srcId="{0DE5C043-FDC9-4F44-882D-6785BDC46496}" destId="{C822D4A3-15E9-4C93-B4EC-22430ED46469}" srcOrd="1" destOrd="0" presId="urn:microsoft.com/office/officeart/2005/8/layout/vList2"/>
  </dgm:cxnLst>
  <dgm:bg/>
  <dgm:whole/>
  <dgm:extLst>
    <a:ext uri="http://schemas.microsoft.com/office/drawing/2008/diagram">
      <dsp:dataModelExt xmlns:dsp="http://schemas.microsoft.com/office/drawing/2008/diagram" relId="rId33"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0AC94A4-19F4-4336-B79C-8EAC48E8796A}" type="doc">
      <dgm:prSet loTypeId="urn:microsoft.com/office/officeart/2005/8/layout/vList2" loCatId="list" qsTypeId="urn:microsoft.com/office/officeart/2005/8/quickstyle/simple1" qsCatId="simple" csTypeId="urn:microsoft.com/office/officeart/2005/8/colors/accent3_4" csCatId="accent3" phldr="1"/>
      <dgm:spPr/>
      <dgm:t>
        <a:bodyPr/>
        <a:lstStyle/>
        <a:p>
          <a:endParaRPr lang="zh-CN" altLang="en-US"/>
        </a:p>
      </dgm:t>
    </dgm:pt>
    <dgm:pt modelId="{D3588C8C-5293-4251-A757-AC2401A163DF}">
      <dgm:prSet phldrT="[文本]"/>
      <dgm:spPr/>
      <dgm:t>
        <a:bodyPr/>
        <a:lstStyle/>
        <a:p>
          <a:r>
            <a:rPr lang="zh-CN" altLang="en-US" dirty="0" smtClean="0">
              <a:latin typeface="微软雅黑" pitchFamily="34" charset="-122"/>
              <a:ea typeface="微软雅黑" pitchFamily="34" charset="-122"/>
            </a:rPr>
            <a:t>各事业部</a:t>
          </a:r>
          <a:endParaRPr lang="zh-CN" altLang="en-US" dirty="0">
            <a:latin typeface="微软雅黑" pitchFamily="34" charset="-122"/>
            <a:ea typeface="微软雅黑" pitchFamily="34" charset="-122"/>
          </a:endParaRPr>
        </a:p>
      </dgm:t>
    </dgm:pt>
    <dgm:pt modelId="{7FC7D3EC-DF72-4891-8B8E-ECF97FDBAD03}" type="parTrans" cxnId="{9053DEA9-17ED-4A6F-AEB0-CC859A081EAF}">
      <dgm:prSet/>
      <dgm:spPr/>
      <dgm:t>
        <a:bodyPr/>
        <a:lstStyle/>
        <a:p>
          <a:endParaRPr lang="zh-CN" altLang="en-US"/>
        </a:p>
      </dgm:t>
    </dgm:pt>
    <dgm:pt modelId="{9E2A5922-D790-488E-A5C4-E78A826B2C59}" type="sibTrans" cxnId="{9053DEA9-17ED-4A6F-AEB0-CC859A081EAF}">
      <dgm:prSet/>
      <dgm:spPr/>
      <dgm:t>
        <a:bodyPr/>
        <a:lstStyle/>
        <a:p>
          <a:endParaRPr lang="zh-CN" altLang="en-US"/>
        </a:p>
      </dgm:t>
    </dgm:pt>
    <dgm:pt modelId="{4CA560D5-15C9-4645-8201-ADE57FF0801C}">
      <dgm:prSet phldrT="[文本]"/>
      <dgm:spPr/>
      <dgm:t>
        <a:bodyPr/>
        <a:lstStyle/>
        <a:p>
          <a:r>
            <a:rPr lang="zh-CN" altLang="en-US" dirty="0" smtClean="0">
              <a:latin typeface="微软雅黑" pitchFamily="34" charset="-122"/>
              <a:ea typeface="微软雅黑" pitchFamily="34" charset="-122"/>
            </a:rPr>
            <a:t>成本中心</a:t>
          </a:r>
          <a:endParaRPr lang="zh-CN" altLang="en-US" dirty="0">
            <a:latin typeface="微软雅黑" pitchFamily="34" charset="-122"/>
            <a:ea typeface="微软雅黑" pitchFamily="34" charset="-122"/>
          </a:endParaRPr>
        </a:p>
      </dgm:t>
    </dgm:pt>
    <dgm:pt modelId="{DE5D77FD-42C6-477A-9E79-E1BD4554A6D1}" type="parTrans" cxnId="{56C3426C-0B80-4766-BFBA-BAF393BCF3BD}">
      <dgm:prSet/>
      <dgm:spPr/>
      <dgm:t>
        <a:bodyPr/>
        <a:lstStyle/>
        <a:p>
          <a:endParaRPr lang="zh-CN" altLang="en-US"/>
        </a:p>
      </dgm:t>
    </dgm:pt>
    <dgm:pt modelId="{295311DD-495C-41CC-9696-DA10019CCC3F}" type="sibTrans" cxnId="{56C3426C-0B80-4766-BFBA-BAF393BCF3BD}">
      <dgm:prSet/>
      <dgm:spPr/>
      <dgm:t>
        <a:bodyPr/>
        <a:lstStyle/>
        <a:p>
          <a:endParaRPr lang="zh-CN" altLang="en-US"/>
        </a:p>
      </dgm:t>
    </dgm:pt>
    <dgm:pt modelId="{21FF7E8D-B19B-4803-8868-FFBC71E827EB}">
      <dgm:prSet phldrT="[文本]"/>
      <dgm:spPr/>
      <dgm:t>
        <a:bodyPr/>
        <a:lstStyle/>
        <a:p>
          <a:r>
            <a:rPr lang="en-US"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dgm:t>
    </dgm:pt>
    <dgm:pt modelId="{B8C8EBCA-26CC-4D63-BDF0-E56E04AD7E3E}" type="parTrans" cxnId="{1F5B50E0-172B-48A8-8B6F-E496F4FD7282}">
      <dgm:prSet/>
      <dgm:spPr/>
      <dgm:t>
        <a:bodyPr/>
        <a:lstStyle/>
        <a:p>
          <a:endParaRPr lang="zh-CN" altLang="en-US"/>
        </a:p>
      </dgm:t>
    </dgm:pt>
    <dgm:pt modelId="{FD052086-DA11-4F82-85BF-F54D25DEC40C}" type="sibTrans" cxnId="{1F5B50E0-172B-48A8-8B6F-E496F4FD7282}">
      <dgm:prSet/>
      <dgm:spPr/>
      <dgm:t>
        <a:bodyPr/>
        <a:lstStyle/>
        <a:p>
          <a:endParaRPr lang="zh-CN" altLang="en-US"/>
        </a:p>
      </dgm:t>
    </dgm:pt>
    <dgm:pt modelId="{0DE5C043-FDC9-4F44-882D-6785BDC46496}" type="pres">
      <dgm:prSet presAssocID="{C0AC94A4-19F4-4336-B79C-8EAC48E8796A}" presName="linear" presStyleCnt="0">
        <dgm:presLayoutVars>
          <dgm:animLvl val="lvl"/>
          <dgm:resizeHandles val="exact"/>
        </dgm:presLayoutVars>
      </dgm:prSet>
      <dgm:spPr/>
      <dgm:t>
        <a:bodyPr/>
        <a:lstStyle/>
        <a:p>
          <a:endParaRPr lang="zh-CN" altLang="en-US"/>
        </a:p>
      </dgm:t>
    </dgm:pt>
    <dgm:pt modelId="{B9A64EF8-51D3-4C9A-99BA-12E0F56719EC}" type="pres">
      <dgm:prSet presAssocID="{D3588C8C-5293-4251-A757-AC2401A163DF}" presName="parentText" presStyleLbl="node1" presStyleIdx="0" presStyleCnt="1" custLinFactNeighborX="-2941" custLinFactNeighborY="-1190">
        <dgm:presLayoutVars>
          <dgm:chMax val="0"/>
          <dgm:bulletEnabled val="1"/>
        </dgm:presLayoutVars>
      </dgm:prSet>
      <dgm:spPr/>
      <dgm:t>
        <a:bodyPr/>
        <a:lstStyle/>
        <a:p>
          <a:endParaRPr lang="zh-CN" altLang="en-US"/>
        </a:p>
      </dgm:t>
    </dgm:pt>
    <dgm:pt modelId="{C822D4A3-15E9-4C93-B4EC-22430ED46469}" type="pres">
      <dgm:prSet presAssocID="{D3588C8C-5293-4251-A757-AC2401A163DF}" presName="childText" presStyleLbl="revTx" presStyleIdx="0" presStyleCnt="1">
        <dgm:presLayoutVars>
          <dgm:bulletEnabled val="1"/>
        </dgm:presLayoutVars>
      </dgm:prSet>
      <dgm:spPr/>
      <dgm:t>
        <a:bodyPr/>
        <a:lstStyle/>
        <a:p>
          <a:endParaRPr lang="zh-CN" altLang="en-US"/>
        </a:p>
      </dgm:t>
    </dgm:pt>
  </dgm:ptLst>
  <dgm:cxnLst>
    <dgm:cxn modelId="{D56344E3-54E7-4DCD-8DB0-BC2026ACC353}" type="presOf" srcId="{D3588C8C-5293-4251-A757-AC2401A163DF}" destId="{B9A64EF8-51D3-4C9A-99BA-12E0F56719EC}" srcOrd="0" destOrd="0" presId="urn:microsoft.com/office/officeart/2005/8/layout/vList2"/>
    <dgm:cxn modelId="{1F5B50E0-172B-48A8-8B6F-E496F4FD7282}" srcId="{D3588C8C-5293-4251-A757-AC2401A163DF}" destId="{21FF7E8D-B19B-4803-8868-FFBC71E827EB}" srcOrd="1" destOrd="0" parTransId="{B8C8EBCA-26CC-4D63-BDF0-E56E04AD7E3E}" sibTransId="{FD052086-DA11-4F82-85BF-F54D25DEC40C}"/>
    <dgm:cxn modelId="{70B12A7B-05E6-4CF5-990D-27D0BE6714FB}" type="presOf" srcId="{C0AC94A4-19F4-4336-B79C-8EAC48E8796A}" destId="{0DE5C043-FDC9-4F44-882D-6785BDC46496}" srcOrd="0" destOrd="0" presId="urn:microsoft.com/office/officeart/2005/8/layout/vList2"/>
    <dgm:cxn modelId="{56C3426C-0B80-4766-BFBA-BAF393BCF3BD}" srcId="{D3588C8C-5293-4251-A757-AC2401A163DF}" destId="{4CA560D5-15C9-4645-8201-ADE57FF0801C}" srcOrd="0" destOrd="0" parTransId="{DE5D77FD-42C6-477A-9E79-E1BD4554A6D1}" sibTransId="{295311DD-495C-41CC-9696-DA10019CCC3F}"/>
    <dgm:cxn modelId="{9053DEA9-17ED-4A6F-AEB0-CC859A081EAF}" srcId="{C0AC94A4-19F4-4336-B79C-8EAC48E8796A}" destId="{D3588C8C-5293-4251-A757-AC2401A163DF}" srcOrd="0" destOrd="0" parTransId="{7FC7D3EC-DF72-4891-8B8E-ECF97FDBAD03}" sibTransId="{9E2A5922-D790-488E-A5C4-E78A826B2C59}"/>
    <dgm:cxn modelId="{A4394FB2-A8C4-4D7C-A9C2-95189C191DE5}" type="presOf" srcId="{21FF7E8D-B19B-4803-8868-FFBC71E827EB}" destId="{C822D4A3-15E9-4C93-B4EC-22430ED46469}" srcOrd="0" destOrd="1" presId="urn:microsoft.com/office/officeart/2005/8/layout/vList2"/>
    <dgm:cxn modelId="{C3596124-1F52-4AC3-87AD-826B55CD4722}" type="presOf" srcId="{4CA560D5-15C9-4645-8201-ADE57FF0801C}" destId="{C822D4A3-15E9-4C93-B4EC-22430ED46469}" srcOrd="0" destOrd="0" presId="urn:microsoft.com/office/officeart/2005/8/layout/vList2"/>
    <dgm:cxn modelId="{86D31484-D9EA-477E-BAAE-2194F0DFB41A}" type="presParOf" srcId="{0DE5C043-FDC9-4F44-882D-6785BDC46496}" destId="{B9A64EF8-51D3-4C9A-99BA-12E0F56719EC}" srcOrd="0" destOrd="0" presId="urn:microsoft.com/office/officeart/2005/8/layout/vList2"/>
    <dgm:cxn modelId="{38EE2D6D-7C6E-4D46-8555-0B8490A59BF1}" type="presParOf" srcId="{0DE5C043-FDC9-4F44-882D-6785BDC46496}" destId="{C822D4A3-15E9-4C93-B4EC-22430ED46469}" srcOrd="1" destOrd="0" presId="urn:microsoft.com/office/officeart/2005/8/layout/vList2"/>
  </dgm:cxnLst>
  <dgm:bg/>
  <dgm:whole/>
  <dgm:extLst>
    <a:ext uri="http://schemas.microsoft.com/office/drawing/2008/diagram">
      <dsp:dataModelExt xmlns:dsp="http://schemas.microsoft.com/office/drawing/2008/diagram" relId="rId3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0AC94A4-19F4-4336-B79C-8EAC48E8796A}" type="doc">
      <dgm:prSet loTypeId="urn:microsoft.com/office/officeart/2005/8/layout/vList2" loCatId="list" qsTypeId="urn:microsoft.com/office/officeart/2005/8/quickstyle/simple1" qsCatId="simple" csTypeId="urn:microsoft.com/office/officeart/2005/8/colors/accent3_4" csCatId="accent3" phldr="1"/>
      <dgm:spPr/>
      <dgm:t>
        <a:bodyPr/>
        <a:lstStyle/>
        <a:p>
          <a:endParaRPr lang="zh-CN" altLang="en-US"/>
        </a:p>
      </dgm:t>
    </dgm:pt>
    <dgm:pt modelId="{D3588C8C-5293-4251-A757-AC2401A163DF}">
      <dgm:prSet phldrT="[文本]"/>
      <dgm:spPr/>
      <dgm:t>
        <a:bodyPr/>
        <a:lstStyle/>
        <a:p>
          <a:r>
            <a:rPr lang="en-US"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dgm:t>
    </dgm:pt>
    <dgm:pt modelId="{7FC7D3EC-DF72-4891-8B8E-ECF97FDBAD03}" type="parTrans" cxnId="{9053DEA9-17ED-4A6F-AEB0-CC859A081EAF}">
      <dgm:prSet/>
      <dgm:spPr/>
      <dgm:t>
        <a:bodyPr/>
        <a:lstStyle/>
        <a:p>
          <a:endParaRPr lang="zh-CN" altLang="en-US"/>
        </a:p>
      </dgm:t>
    </dgm:pt>
    <dgm:pt modelId="{9E2A5922-D790-488E-A5C4-E78A826B2C59}" type="sibTrans" cxnId="{9053DEA9-17ED-4A6F-AEB0-CC859A081EAF}">
      <dgm:prSet/>
      <dgm:spPr/>
      <dgm:t>
        <a:bodyPr/>
        <a:lstStyle/>
        <a:p>
          <a:endParaRPr lang="zh-CN" altLang="en-US"/>
        </a:p>
      </dgm:t>
    </dgm:pt>
    <dgm:pt modelId="{4CA560D5-15C9-4645-8201-ADE57FF0801C}">
      <dgm:prSet phldrT="[文本]"/>
      <dgm:spPr/>
      <dgm:t>
        <a:bodyPr/>
        <a:lstStyle/>
        <a:p>
          <a:endParaRPr lang="zh-CN" altLang="en-US" dirty="0">
            <a:latin typeface="微软雅黑" pitchFamily="34" charset="-122"/>
            <a:ea typeface="微软雅黑" pitchFamily="34" charset="-122"/>
          </a:endParaRPr>
        </a:p>
      </dgm:t>
    </dgm:pt>
    <dgm:pt modelId="{DE5D77FD-42C6-477A-9E79-E1BD4554A6D1}" type="parTrans" cxnId="{56C3426C-0B80-4766-BFBA-BAF393BCF3BD}">
      <dgm:prSet/>
      <dgm:spPr/>
      <dgm:t>
        <a:bodyPr/>
        <a:lstStyle/>
        <a:p>
          <a:endParaRPr lang="zh-CN" altLang="en-US"/>
        </a:p>
      </dgm:t>
    </dgm:pt>
    <dgm:pt modelId="{295311DD-495C-41CC-9696-DA10019CCC3F}" type="sibTrans" cxnId="{56C3426C-0B80-4766-BFBA-BAF393BCF3BD}">
      <dgm:prSet/>
      <dgm:spPr/>
      <dgm:t>
        <a:bodyPr/>
        <a:lstStyle/>
        <a:p>
          <a:endParaRPr lang="zh-CN" altLang="en-US"/>
        </a:p>
      </dgm:t>
    </dgm:pt>
    <dgm:pt modelId="{0DE5C043-FDC9-4F44-882D-6785BDC46496}" type="pres">
      <dgm:prSet presAssocID="{C0AC94A4-19F4-4336-B79C-8EAC48E8796A}" presName="linear" presStyleCnt="0">
        <dgm:presLayoutVars>
          <dgm:animLvl val="lvl"/>
          <dgm:resizeHandles val="exact"/>
        </dgm:presLayoutVars>
      </dgm:prSet>
      <dgm:spPr/>
      <dgm:t>
        <a:bodyPr/>
        <a:lstStyle/>
        <a:p>
          <a:endParaRPr lang="zh-CN" altLang="en-US"/>
        </a:p>
      </dgm:t>
    </dgm:pt>
    <dgm:pt modelId="{B9A64EF8-51D3-4C9A-99BA-12E0F56719EC}" type="pres">
      <dgm:prSet presAssocID="{D3588C8C-5293-4251-A757-AC2401A163DF}" presName="parentText" presStyleLbl="node1" presStyleIdx="0" presStyleCnt="1" custLinFactNeighborX="-3226" custLinFactNeighborY="-3096">
        <dgm:presLayoutVars>
          <dgm:chMax val="0"/>
          <dgm:bulletEnabled val="1"/>
        </dgm:presLayoutVars>
      </dgm:prSet>
      <dgm:spPr/>
      <dgm:t>
        <a:bodyPr/>
        <a:lstStyle/>
        <a:p>
          <a:endParaRPr lang="zh-CN" altLang="en-US"/>
        </a:p>
      </dgm:t>
    </dgm:pt>
    <dgm:pt modelId="{C822D4A3-15E9-4C93-B4EC-22430ED46469}" type="pres">
      <dgm:prSet presAssocID="{D3588C8C-5293-4251-A757-AC2401A163DF}" presName="childText" presStyleLbl="revTx" presStyleIdx="0" presStyleCnt="1">
        <dgm:presLayoutVars>
          <dgm:bulletEnabled val="1"/>
        </dgm:presLayoutVars>
      </dgm:prSet>
      <dgm:spPr/>
      <dgm:t>
        <a:bodyPr/>
        <a:lstStyle/>
        <a:p>
          <a:endParaRPr lang="zh-CN" altLang="en-US"/>
        </a:p>
      </dgm:t>
    </dgm:pt>
  </dgm:ptLst>
  <dgm:cxnLst>
    <dgm:cxn modelId="{1AFD4123-BBD4-4CE6-BDDA-171E8079DA97}" type="presOf" srcId="{C0AC94A4-19F4-4336-B79C-8EAC48E8796A}" destId="{0DE5C043-FDC9-4F44-882D-6785BDC46496}" srcOrd="0" destOrd="0" presId="urn:microsoft.com/office/officeart/2005/8/layout/vList2"/>
    <dgm:cxn modelId="{56C3426C-0B80-4766-BFBA-BAF393BCF3BD}" srcId="{D3588C8C-5293-4251-A757-AC2401A163DF}" destId="{4CA560D5-15C9-4645-8201-ADE57FF0801C}" srcOrd="0" destOrd="0" parTransId="{DE5D77FD-42C6-477A-9E79-E1BD4554A6D1}" sibTransId="{295311DD-495C-41CC-9696-DA10019CCC3F}"/>
    <dgm:cxn modelId="{9053DEA9-17ED-4A6F-AEB0-CC859A081EAF}" srcId="{C0AC94A4-19F4-4336-B79C-8EAC48E8796A}" destId="{D3588C8C-5293-4251-A757-AC2401A163DF}" srcOrd="0" destOrd="0" parTransId="{7FC7D3EC-DF72-4891-8B8E-ECF97FDBAD03}" sibTransId="{9E2A5922-D790-488E-A5C4-E78A826B2C59}"/>
    <dgm:cxn modelId="{2B6B6174-37D0-4144-8CF9-6F81F55F8810}" type="presOf" srcId="{D3588C8C-5293-4251-A757-AC2401A163DF}" destId="{B9A64EF8-51D3-4C9A-99BA-12E0F56719EC}" srcOrd="0" destOrd="0" presId="urn:microsoft.com/office/officeart/2005/8/layout/vList2"/>
    <dgm:cxn modelId="{2DA3C333-34E6-4C63-9726-3C39494ADCC7}" type="presOf" srcId="{4CA560D5-15C9-4645-8201-ADE57FF0801C}" destId="{C822D4A3-15E9-4C93-B4EC-22430ED46469}" srcOrd="0" destOrd="0" presId="urn:microsoft.com/office/officeart/2005/8/layout/vList2"/>
    <dgm:cxn modelId="{B5D7BD54-2D46-4BA3-80CB-90DF9DA288F6}" type="presParOf" srcId="{0DE5C043-FDC9-4F44-882D-6785BDC46496}" destId="{B9A64EF8-51D3-4C9A-99BA-12E0F56719EC}" srcOrd="0" destOrd="0" presId="urn:microsoft.com/office/officeart/2005/8/layout/vList2"/>
    <dgm:cxn modelId="{BE80719B-FD50-4D11-BBA4-71B9FEA5AA78}" type="presParOf" srcId="{0DE5C043-FDC9-4F44-882D-6785BDC46496}" destId="{C822D4A3-15E9-4C93-B4EC-22430ED46469}" srcOrd="1" destOrd="0" presId="urn:microsoft.com/office/officeart/2005/8/layout/vList2"/>
  </dgm:cxnLst>
  <dgm:bg/>
  <dgm:whole/>
  <dgm:extLst>
    <a:ext uri="http://schemas.microsoft.com/office/drawing/2008/diagram">
      <dsp:dataModelExt xmlns:dsp="http://schemas.microsoft.com/office/drawing/2008/diagram" relId="rId43"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D5E710D-4CDC-4630-98BC-355A0172D4DD}" type="doc">
      <dgm:prSet loTypeId="urn:microsoft.com/office/officeart/2008/layout/AscendingPictureAccentProcess" loCatId="process" qsTypeId="urn:microsoft.com/office/officeart/2005/8/quickstyle/simple1" qsCatId="simple" csTypeId="urn:microsoft.com/office/officeart/2005/8/colors/accent2_3" csCatId="accent2" phldr="1"/>
      <dgm:spPr/>
      <dgm:t>
        <a:bodyPr/>
        <a:lstStyle/>
        <a:p>
          <a:endParaRPr lang="zh-CN" altLang="en-US"/>
        </a:p>
      </dgm:t>
    </dgm:pt>
    <dgm:pt modelId="{9734D00F-E2FF-42EA-B3EF-1C7247D25184}">
      <dgm:prSet phldrT="[文本]" custT="1"/>
      <dgm:spPr/>
      <dgm:t>
        <a:bodyPr/>
        <a:lstStyle/>
        <a:p>
          <a:r>
            <a:rPr lang="zh-CN" altLang="en-US" sz="1600" dirty="0" smtClean="0">
              <a:latin typeface="微软雅黑" pitchFamily="34" charset="-122"/>
              <a:ea typeface="微软雅黑" pitchFamily="34" charset="-122"/>
            </a:rPr>
            <a:t>多场景，多版本模拟</a:t>
          </a:r>
          <a:endParaRPr lang="zh-CN" altLang="en-US" sz="1600" dirty="0">
            <a:latin typeface="微软雅黑" pitchFamily="34" charset="-122"/>
            <a:ea typeface="微软雅黑" pitchFamily="34" charset="-122"/>
          </a:endParaRPr>
        </a:p>
      </dgm:t>
    </dgm:pt>
    <dgm:pt modelId="{7B2017A6-1660-43A4-8567-820F495073F2}" type="parTrans" cxnId="{6E9A52CB-7A02-45B7-9426-6991D43AD2AC}">
      <dgm:prSet/>
      <dgm:spPr/>
      <dgm:t>
        <a:bodyPr/>
        <a:lstStyle/>
        <a:p>
          <a:endParaRPr lang="zh-CN" altLang="en-US"/>
        </a:p>
      </dgm:t>
    </dgm:pt>
    <dgm:pt modelId="{FB284307-D219-43E0-8C4D-D7D1EE0DC906}" type="sibTrans" cxnId="{6E9A52CB-7A02-45B7-9426-6991D43AD2AC}">
      <dgm:prSet/>
      <dgm:spPr/>
      <dgm:t>
        <a:bodyPr/>
        <a:lstStyle/>
        <a:p>
          <a:endParaRPr lang="zh-CN" altLang="en-US"/>
        </a:p>
      </dgm:t>
    </dgm:pt>
    <dgm:pt modelId="{9D4B1D76-C30A-4310-82DA-C117C04AD919}">
      <dgm:prSet phldrT="[文本]" custT="1"/>
      <dgm:spPr/>
      <dgm:t>
        <a:bodyPr/>
        <a:lstStyle/>
        <a:p>
          <a:r>
            <a:rPr lang="zh-CN" altLang="en-US" sz="1800" dirty="0" smtClean="0">
              <a:latin typeface="微软雅黑" pitchFamily="34" charset="-122"/>
              <a:ea typeface="微软雅黑" pitchFamily="34" charset="-122"/>
            </a:rPr>
            <a:t>决策支持</a:t>
          </a:r>
          <a:endParaRPr lang="zh-CN" altLang="en-US" sz="1800" dirty="0">
            <a:latin typeface="微软雅黑" pitchFamily="34" charset="-122"/>
            <a:ea typeface="微软雅黑" pitchFamily="34" charset="-122"/>
          </a:endParaRPr>
        </a:p>
      </dgm:t>
    </dgm:pt>
    <dgm:pt modelId="{4F41E166-5F5F-4589-8F25-5944A97F99CE}" type="parTrans" cxnId="{E1001BCF-E115-464B-9042-62F2CF4AE830}">
      <dgm:prSet/>
      <dgm:spPr/>
      <dgm:t>
        <a:bodyPr/>
        <a:lstStyle/>
        <a:p>
          <a:endParaRPr lang="zh-CN" altLang="en-US"/>
        </a:p>
      </dgm:t>
    </dgm:pt>
    <dgm:pt modelId="{DE51C4A4-980D-4F5E-9DB6-D7CA130F5960}" type="sibTrans" cxnId="{E1001BCF-E115-464B-9042-62F2CF4AE830}">
      <dgm:prSet/>
      <dgm:spPr/>
      <dgm:t>
        <a:bodyPr/>
        <a:lstStyle/>
        <a:p>
          <a:endParaRPr lang="zh-CN" altLang="en-US"/>
        </a:p>
      </dgm:t>
    </dgm:pt>
    <dgm:pt modelId="{4DF9F529-69DB-428B-B27C-BBEDC0531DE9}">
      <dgm:prSet phldrT="[文本]" custT="1"/>
      <dgm:spPr/>
      <dgm:t>
        <a:bodyPr/>
        <a:lstStyle/>
        <a:p>
          <a:r>
            <a:rPr lang="zh-CN" altLang="en-US" sz="1500" dirty="0" smtClean="0">
              <a:latin typeface="微软雅黑" pitchFamily="34" charset="-122"/>
              <a:ea typeface="微软雅黑" pitchFamily="34" charset="-122"/>
            </a:rPr>
            <a:t>分析不同版本下的营运情况</a:t>
          </a:r>
          <a:endParaRPr lang="zh-CN" altLang="en-US" sz="1500" dirty="0">
            <a:latin typeface="微软雅黑" pitchFamily="34" charset="-122"/>
            <a:ea typeface="微软雅黑" pitchFamily="34" charset="-122"/>
          </a:endParaRPr>
        </a:p>
      </dgm:t>
    </dgm:pt>
    <dgm:pt modelId="{DA0B3C01-7992-4CA0-A935-FC6DDDCF6FB7}" type="parTrans" cxnId="{44D43070-A6C3-4C78-B188-7543CA6CE406}">
      <dgm:prSet/>
      <dgm:spPr/>
      <dgm:t>
        <a:bodyPr/>
        <a:lstStyle/>
        <a:p>
          <a:endParaRPr lang="zh-CN" altLang="en-US"/>
        </a:p>
      </dgm:t>
    </dgm:pt>
    <dgm:pt modelId="{E01DC59D-94D2-45F2-BC32-A0F01CABE478}" type="sibTrans" cxnId="{44D43070-A6C3-4C78-B188-7543CA6CE406}">
      <dgm:prSet/>
      <dgm:spPr/>
      <dgm:t>
        <a:bodyPr/>
        <a:lstStyle/>
        <a:p>
          <a:endParaRPr lang="zh-CN" altLang="en-US"/>
        </a:p>
      </dgm:t>
    </dgm:pt>
    <dgm:pt modelId="{823344E9-AA50-4B1C-B7C9-4F1BE4135041}" type="pres">
      <dgm:prSet presAssocID="{DD5E710D-4CDC-4630-98BC-355A0172D4DD}" presName="Name0" presStyleCnt="0">
        <dgm:presLayoutVars>
          <dgm:chMax val="7"/>
          <dgm:chPref val="7"/>
          <dgm:dir/>
        </dgm:presLayoutVars>
      </dgm:prSet>
      <dgm:spPr/>
      <dgm:t>
        <a:bodyPr/>
        <a:lstStyle/>
        <a:p>
          <a:endParaRPr lang="zh-CN" altLang="en-US"/>
        </a:p>
      </dgm:t>
    </dgm:pt>
    <dgm:pt modelId="{9A79819C-D37F-4214-B97E-54A5AEAABDE7}" type="pres">
      <dgm:prSet presAssocID="{DD5E710D-4CDC-4630-98BC-355A0172D4DD}" presName="dot1" presStyleLbl="alignNode1" presStyleIdx="0" presStyleCnt="12"/>
      <dgm:spPr/>
    </dgm:pt>
    <dgm:pt modelId="{8D9F982F-19BA-4FD0-996E-BBE6BCFAD76F}" type="pres">
      <dgm:prSet presAssocID="{DD5E710D-4CDC-4630-98BC-355A0172D4DD}" presName="dot2" presStyleLbl="alignNode1" presStyleIdx="1" presStyleCnt="12"/>
      <dgm:spPr/>
    </dgm:pt>
    <dgm:pt modelId="{5112E2CC-921A-4277-9E15-B3ED3C46E193}" type="pres">
      <dgm:prSet presAssocID="{DD5E710D-4CDC-4630-98BC-355A0172D4DD}" presName="dot3" presStyleLbl="alignNode1" presStyleIdx="2" presStyleCnt="12"/>
      <dgm:spPr/>
    </dgm:pt>
    <dgm:pt modelId="{C7765A6E-1E0C-4681-BC16-58E256FAF576}" type="pres">
      <dgm:prSet presAssocID="{DD5E710D-4CDC-4630-98BC-355A0172D4DD}" presName="dot4" presStyleLbl="alignNode1" presStyleIdx="3" presStyleCnt="12"/>
      <dgm:spPr/>
    </dgm:pt>
    <dgm:pt modelId="{77DA1F19-A143-4513-ABD2-00216C943AD6}" type="pres">
      <dgm:prSet presAssocID="{DD5E710D-4CDC-4630-98BC-355A0172D4DD}" presName="dot5" presStyleLbl="alignNode1" presStyleIdx="4" presStyleCnt="12"/>
      <dgm:spPr/>
    </dgm:pt>
    <dgm:pt modelId="{9CE9955B-6302-471B-9E44-FDA4AC3A1975}" type="pres">
      <dgm:prSet presAssocID="{DD5E710D-4CDC-4630-98BC-355A0172D4DD}" presName="dotArrow1" presStyleLbl="alignNode1" presStyleIdx="5" presStyleCnt="12"/>
      <dgm:spPr/>
    </dgm:pt>
    <dgm:pt modelId="{5B1FEE14-2ABD-4002-BA64-1EC08B424D37}" type="pres">
      <dgm:prSet presAssocID="{DD5E710D-4CDC-4630-98BC-355A0172D4DD}" presName="dotArrow2" presStyleLbl="alignNode1" presStyleIdx="6" presStyleCnt="12"/>
      <dgm:spPr/>
    </dgm:pt>
    <dgm:pt modelId="{79608160-534A-485C-A38B-5B9B903064AC}" type="pres">
      <dgm:prSet presAssocID="{DD5E710D-4CDC-4630-98BC-355A0172D4DD}" presName="dotArrow3" presStyleLbl="alignNode1" presStyleIdx="7" presStyleCnt="12"/>
      <dgm:spPr/>
    </dgm:pt>
    <dgm:pt modelId="{76BE2DDE-68CC-4040-9185-ED3AC6846385}" type="pres">
      <dgm:prSet presAssocID="{DD5E710D-4CDC-4630-98BC-355A0172D4DD}" presName="dotArrow4" presStyleLbl="alignNode1" presStyleIdx="8" presStyleCnt="12"/>
      <dgm:spPr/>
    </dgm:pt>
    <dgm:pt modelId="{E8DCEBCC-9392-4977-BE55-CA2CA1AD872A}" type="pres">
      <dgm:prSet presAssocID="{DD5E710D-4CDC-4630-98BC-355A0172D4DD}" presName="dotArrow5" presStyleLbl="alignNode1" presStyleIdx="9" presStyleCnt="12"/>
      <dgm:spPr/>
    </dgm:pt>
    <dgm:pt modelId="{C1280049-A60E-47F3-88FF-BFBD05CF4544}" type="pres">
      <dgm:prSet presAssocID="{DD5E710D-4CDC-4630-98BC-355A0172D4DD}" presName="dotArrow6" presStyleLbl="alignNode1" presStyleIdx="10" presStyleCnt="12"/>
      <dgm:spPr/>
    </dgm:pt>
    <dgm:pt modelId="{B173E932-6161-4AEC-8E52-1FD741A54419}" type="pres">
      <dgm:prSet presAssocID="{DD5E710D-4CDC-4630-98BC-355A0172D4DD}" presName="dotArrow7" presStyleLbl="alignNode1" presStyleIdx="11" presStyleCnt="12"/>
      <dgm:spPr/>
    </dgm:pt>
    <dgm:pt modelId="{6CF4D030-8E6B-4F4D-9B32-64F31141BB28}" type="pres">
      <dgm:prSet presAssocID="{9734D00F-E2FF-42EA-B3EF-1C7247D25184}" presName="parTx1" presStyleLbl="node1" presStyleIdx="0" presStyleCnt="3"/>
      <dgm:spPr/>
      <dgm:t>
        <a:bodyPr/>
        <a:lstStyle/>
        <a:p>
          <a:endParaRPr lang="zh-CN" altLang="en-US"/>
        </a:p>
      </dgm:t>
    </dgm:pt>
    <dgm:pt modelId="{5AB53BD8-534A-4D9D-8CBD-2C48F4CEE7DA}" type="pres">
      <dgm:prSet presAssocID="{FB284307-D219-43E0-8C4D-D7D1EE0DC906}" presName="picture1" presStyleCnt="0"/>
      <dgm:spPr/>
    </dgm:pt>
    <dgm:pt modelId="{FF6C9831-B935-48B0-B74E-2156C65D28D2}" type="pres">
      <dgm:prSet presAssocID="{FB284307-D219-43E0-8C4D-D7D1EE0DC906}" presName="imageRepeatNode" presStyleLbl="fgImgPlace1" presStyleIdx="0" presStyleCnt="3"/>
      <dgm:spPr/>
      <dgm:t>
        <a:bodyPr/>
        <a:lstStyle/>
        <a:p>
          <a:endParaRPr lang="zh-CN" altLang="en-US"/>
        </a:p>
      </dgm:t>
    </dgm:pt>
    <dgm:pt modelId="{97AAA387-41E0-43DC-9DC0-79F707B3EAC2}" type="pres">
      <dgm:prSet presAssocID="{4DF9F529-69DB-428B-B27C-BBEDC0531DE9}" presName="parTx2" presStyleLbl="node1" presStyleIdx="1" presStyleCnt="3"/>
      <dgm:spPr/>
      <dgm:t>
        <a:bodyPr/>
        <a:lstStyle/>
        <a:p>
          <a:endParaRPr lang="zh-CN" altLang="en-US"/>
        </a:p>
      </dgm:t>
    </dgm:pt>
    <dgm:pt modelId="{DE8291B2-05E2-4EAE-A62F-EFC0E670916C}" type="pres">
      <dgm:prSet presAssocID="{E01DC59D-94D2-45F2-BC32-A0F01CABE478}" presName="picture2" presStyleCnt="0"/>
      <dgm:spPr/>
    </dgm:pt>
    <dgm:pt modelId="{7E965B00-F4FA-4CCC-9F30-B5EF7DBF2C21}" type="pres">
      <dgm:prSet presAssocID="{E01DC59D-94D2-45F2-BC32-A0F01CABE478}" presName="imageRepeatNode" presStyleLbl="fgImgPlace1" presStyleIdx="1" presStyleCnt="3"/>
      <dgm:spPr/>
      <dgm:t>
        <a:bodyPr/>
        <a:lstStyle/>
        <a:p>
          <a:endParaRPr lang="zh-CN" altLang="en-US"/>
        </a:p>
      </dgm:t>
    </dgm:pt>
    <dgm:pt modelId="{2A1CAADB-1884-4CFA-B71E-B2A41D175318}" type="pres">
      <dgm:prSet presAssocID="{9D4B1D76-C30A-4310-82DA-C117C04AD919}" presName="parTx3" presStyleLbl="node1" presStyleIdx="2" presStyleCnt="3"/>
      <dgm:spPr/>
      <dgm:t>
        <a:bodyPr/>
        <a:lstStyle/>
        <a:p>
          <a:endParaRPr lang="zh-CN" altLang="en-US"/>
        </a:p>
      </dgm:t>
    </dgm:pt>
    <dgm:pt modelId="{3CB52BB3-EE0C-48FE-B2EA-0768A63D97DB}" type="pres">
      <dgm:prSet presAssocID="{DE51C4A4-980D-4F5E-9DB6-D7CA130F5960}" presName="picture3" presStyleCnt="0"/>
      <dgm:spPr/>
    </dgm:pt>
    <dgm:pt modelId="{DA80D798-616E-445E-A6FF-D9FE9E01C6C2}" type="pres">
      <dgm:prSet presAssocID="{DE51C4A4-980D-4F5E-9DB6-D7CA130F5960}" presName="imageRepeatNode" presStyleLbl="fgImgPlace1" presStyleIdx="2" presStyleCnt="3"/>
      <dgm:spPr/>
      <dgm:t>
        <a:bodyPr/>
        <a:lstStyle/>
        <a:p>
          <a:endParaRPr lang="zh-CN" altLang="en-US"/>
        </a:p>
      </dgm:t>
    </dgm:pt>
  </dgm:ptLst>
  <dgm:cxnLst>
    <dgm:cxn modelId="{12B7DE1E-3697-405E-A451-32A20BC7F3FC}" type="presOf" srcId="{4DF9F529-69DB-428B-B27C-BBEDC0531DE9}" destId="{97AAA387-41E0-43DC-9DC0-79F707B3EAC2}" srcOrd="0" destOrd="0" presId="urn:microsoft.com/office/officeart/2008/layout/AscendingPictureAccentProcess"/>
    <dgm:cxn modelId="{63C0EEFA-E366-4D58-9BE9-627AAF81A212}" type="presOf" srcId="{9734D00F-E2FF-42EA-B3EF-1C7247D25184}" destId="{6CF4D030-8E6B-4F4D-9B32-64F31141BB28}" srcOrd="0" destOrd="0" presId="urn:microsoft.com/office/officeart/2008/layout/AscendingPictureAccentProcess"/>
    <dgm:cxn modelId="{25350CFE-AA9E-4A8A-8867-832DDA8183C5}" type="presOf" srcId="{E01DC59D-94D2-45F2-BC32-A0F01CABE478}" destId="{7E965B00-F4FA-4CCC-9F30-B5EF7DBF2C21}" srcOrd="0" destOrd="0" presId="urn:microsoft.com/office/officeart/2008/layout/AscendingPictureAccentProcess"/>
    <dgm:cxn modelId="{44D43070-A6C3-4C78-B188-7543CA6CE406}" srcId="{DD5E710D-4CDC-4630-98BC-355A0172D4DD}" destId="{4DF9F529-69DB-428B-B27C-BBEDC0531DE9}" srcOrd="1" destOrd="0" parTransId="{DA0B3C01-7992-4CA0-A935-FC6DDDCF6FB7}" sibTransId="{E01DC59D-94D2-45F2-BC32-A0F01CABE478}"/>
    <dgm:cxn modelId="{2E5B149B-59AA-4B32-9518-A0752E4FF733}" type="presOf" srcId="{DD5E710D-4CDC-4630-98BC-355A0172D4DD}" destId="{823344E9-AA50-4B1C-B7C9-4F1BE4135041}" srcOrd="0" destOrd="0" presId="urn:microsoft.com/office/officeart/2008/layout/AscendingPictureAccentProcess"/>
    <dgm:cxn modelId="{E1001BCF-E115-464B-9042-62F2CF4AE830}" srcId="{DD5E710D-4CDC-4630-98BC-355A0172D4DD}" destId="{9D4B1D76-C30A-4310-82DA-C117C04AD919}" srcOrd="2" destOrd="0" parTransId="{4F41E166-5F5F-4589-8F25-5944A97F99CE}" sibTransId="{DE51C4A4-980D-4F5E-9DB6-D7CA130F5960}"/>
    <dgm:cxn modelId="{8A4A9799-2EBB-4880-99CC-A11306B288E7}" type="presOf" srcId="{DE51C4A4-980D-4F5E-9DB6-D7CA130F5960}" destId="{DA80D798-616E-445E-A6FF-D9FE9E01C6C2}" srcOrd="0" destOrd="0" presId="urn:microsoft.com/office/officeart/2008/layout/AscendingPictureAccentProcess"/>
    <dgm:cxn modelId="{6E9A52CB-7A02-45B7-9426-6991D43AD2AC}" srcId="{DD5E710D-4CDC-4630-98BC-355A0172D4DD}" destId="{9734D00F-E2FF-42EA-B3EF-1C7247D25184}" srcOrd="0" destOrd="0" parTransId="{7B2017A6-1660-43A4-8567-820F495073F2}" sibTransId="{FB284307-D219-43E0-8C4D-D7D1EE0DC906}"/>
    <dgm:cxn modelId="{1B118947-3219-4B10-9E4C-7CBF93370AB9}" type="presOf" srcId="{9D4B1D76-C30A-4310-82DA-C117C04AD919}" destId="{2A1CAADB-1884-4CFA-B71E-B2A41D175318}" srcOrd="0" destOrd="0" presId="urn:microsoft.com/office/officeart/2008/layout/AscendingPictureAccentProcess"/>
    <dgm:cxn modelId="{EC45D002-B5B4-484A-9537-9A390ED22367}" type="presOf" srcId="{FB284307-D219-43E0-8C4D-D7D1EE0DC906}" destId="{FF6C9831-B935-48B0-B74E-2156C65D28D2}" srcOrd="0" destOrd="0" presId="urn:microsoft.com/office/officeart/2008/layout/AscendingPictureAccentProcess"/>
    <dgm:cxn modelId="{E3BE5C7E-A830-449A-9685-8EC33F360BAC}" type="presParOf" srcId="{823344E9-AA50-4B1C-B7C9-4F1BE4135041}" destId="{9A79819C-D37F-4214-B97E-54A5AEAABDE7}" srcOrd="0" destOrd="0" presId="urn:microsoft.com/office/officeart/2008/layout/AscendingPictureAccentProcess"/>
    <dgm:cxn modelId="{82423983-9CD0-4EF4-8AB7-E72AF4097E8D}" type="presParOf" srcId="{823344E9-AA50-4B1C-B7C9-4F1BE4135041}" destId="{8D9F982F-19BA-4FD0-996E-BBE6BCFAD76F}" srcOrd="1" destOrd="0" presId="urn:microsoft.com/office/officeart/2008/layout/AscendingPictureAccentProcess"/>
    <dgm:cxn modelId="{FDA8B0E5-01E6-48AA-A01B-62BEE0A06F3D}" type="presParOf" srcId="{823344E9-AA50-4B1C-B7C9-4F1BE4135041}" destId="{5112E2CC-921A-4277-9E15-B3ED3C46E193}" srcOrd="2" destOrd="0" presId="urn:microsoft.com/office/officeart/2008/layout/AscendingPictureAccentProcess"/>
    <dgm:cxn modelId="{AA8AB2A6-F6DF-42B5-B2FA-72A588C791BF}" type="presParOf" srcId="{823344E9-AA50-4B1C-B7C9-4F1BE4135041}" destId="{C7765A6E-1E0C-4681-BC16-58E256FAF576}" srcOrd="3" destOrd="0" presId="urn:microsoft.com/office/officeart/2008/layout/AscendingPictureAccentProcess"/>
    <dgm:cxn modelId="{4CFEDA0F-F2E5-4ADA-BD94-74C8FA6DA81D}" type="presParOf" srcId="{823344E9-AA50-4B1C-B7C9-4F1BE4135041}" destId="{77DA1F19-A143-4513-ABD2-00216C943AD6}" srcOrd="4" destOrd="0" presId="urn:microsoft.com/office/officeart/2008/layout/AscendingPictureAccentProcess"/>
    <dgm:cxn modelId="{80114D23-8E6A-42A9-83B6-F3368AF35552}" type="presParOf" srcId="{823344E9-AA50-4B1C-B7C9-4F1BE4135041}" destId="{9CE9955B-6302-471B-9E44-FDA4AC3A1975}" srcOrd="5" destOrd="0" presId="urn:microsoft.com/office/officeart/2008/layout/AscendingPictureAccentProcess"/>
    <dgm:cxn modelId="{7BAFD90A-469B-4F85-A0D4-21614291080C}" type="presParOf" srcId="{823344E9-AA50-4B1C-B7C9-4F1BE4135041}" destId="{5B1FEE14-2ABD-4002-BA64-1EC08B424D37}" srcOrd="6" destOrd="0" presId="urn:microsoft.com/office/officeart/2008/layout/AscendingPictureAccentProcess"/>
    <dgm:cxn modelId="{4CA528A6-1851-4BB4-BC7A-34C0F01F43E8}" type="presParOf" srcId="{823344E9-AA50-4B1C-B7C9-4F1BE4135041}" destId="{79608160-534A-485C-A38B-5B9B903064AC}" srcOrd="7" destOrd="0" presId="urn:microsoft.com/office/officeart/2008/layout/AscendingPictureAccentProcess"/>
    <dgm:cxn modelId="{D750332D-98B7-402E-8F85-3AE36D225366}" type="presParOf" srcId="{823344E9-AA50-4B1C-B7C9-4F1BE4135041}" destId="{76BE2DDE-68CC-4040-9185-ED3AC6846385}" srcOrd="8" destOrd="0" presId="urn:microsoft.com/office/officeart/2008/layout/AscendingPictureAccentProcess"/>
    <dgm:cxn modelId="{DE2304CF-D4CB-43DB-BD1E-0E203ABCE158}" type="presParOf" srcId="{823344E9-AA50-4B1C-B7C9-4F1BE4135041}" destId="{E8DCEBCC-9392-4977-BE55-CA2CA1AD872A}" srcOrd="9" destOrd="0" presId="urn:microsoft.com/office/officeart/2008/layout/AscendingPictureAccentProcess"/>
    <dgm:cxn modelId="{84FBFDF2-FE01-4866-9DA4-515787D79A70}" type="presParOf" srcId="{823344E9-AA50-4B1C-B7C9-4F1BE4135041}" destId="{C1280049-A60E-47F3-88FF-BFBD05CF4544}" srcOrd="10" destOrd="0" presId="urn:microsoft.com/office/officeart/2008/layout/AscendingPictureAccentProcess"/>
    <dgm:cxn modelId="{D872FA95-5862-4551-B968-8EDA63FC0A92}" type="presParOf" srcId="{823344E9-AA50-4B1C-B7C9-4F1BE4135041}" destId="{B173E932-6161-4AEC-8E52-1FD741A54419}" srcOrd="11" destOrd="0" presId="urn:microsoft.com/office/officeart/2008/layout/AscendingPictureAccentProcess"/>
    <dgm:cxn modelId="{14651F55-C96B-4BD8-9456-03A6FCC633F6}" type="presParOf" srcId="{823344E9-AA50-4B1C-B7C9-4F1BE4135041}" destId="{6CF4D030-8E6B-4F4D-9B32-64F31141BB28}" srcOrd="12" destOrd="0" presId="urn:microsoft.com/office/officeart/2008/layout/AscendingPictureAccentProcess"/>
    <dgm:cxn modelId="{2439E255-B234-4359-90CE-7ADEA5298AF9}" type="presParOf" srcId="{823344E9-AA50-4B1C-B7C9-4F1BE4135041}" destId="{5AB53BD8-534A-4D9D-8CBD-2C48F4CEE7DA}" srcOrd="13" destOrd="0" presId="urn:microsoft.com/office/officeart/2008/layout/AscendingPictureAccentProcess"/>
    <dgm:cxn modelId="{BAD807BD-4F8D-481D-838F-27FEA1090AD8}" type="presParOf" srcId="{5AB53BD8-534A-4D9D-8CBD-2C48F4CEE7DA}" destId="{FF6C9831-B935-48B0-B74E-2156C65D28D2}" srcOrd="0" destOrd="0" presId="urn:microsoft.com/office/officeart/2008/layout/AscendingPictureAccentProcess"/>
    <dgm:cxn modelId="{78888DFC-5366-4AC9-8700-217EF0E802E6}" type="presParOf" srcId="{823344E9-AA50-4B1C-B7C9-4F1BE4135041}" destId="{97AAA387-41E0-43DC-9DC0-79F707B3EAC2}" srcOrd="14" destOrd="0" presId="urn:microsoft.com/office/officeart/2008/layout/AscendingPictureAccentProcess"/>
    <dgm:cxn modelId="{679254C0-B2A0-432F-8326-93E191BEE39F}" type="presParOf" srcId="{823344E9-AA50-4B1C-B7C9-4F1BE4135041}" destId="{DE8291B2-05E2-4EAE-A62F-EFC0E670916C}" srcOrd="15" destOrd="0" presId="urn:microsoft.com/office/officeart/2008/layout/AscendingPictureAccentProcess"/>
    <dgm:cxn modelId="{B1C81BC5-FAA7-441C-A4E0-7539E6C360AC}" type="presParOf" srcId="{DE8291B2-05E2-4EAE-A62F-EFC0E670916C}" destId="{7E965B00-F4FA-4CCC-9F30-B5EF7DBF2C21}" srcOrd="0" destOrd="0" presId="urn:microsoft.com/office/officeart/2008/layout/AscendingPictureAccentProcess"/>
    <dgm:cxn modelId="{05309F43-ACC6-4342-966D-08D27EAC1DF0}" type="presParOf" srcId="{823344E9-AA50-4B1C-B7C9-4F1BE4135041}" destId="{2A1CAADB-1884-4CFA-B71E-B2A41D175318}" srcOrd="16" destOrd="0" presId="urn:microsoft.com/office/officeart/2008/layout/AscendingPictureAccentProcess"/>
    <dgm:cxn modelId="{B5BBB2C8-0B86-4AEA-8261-D5CC53CA74C3}" type="presParOf" srcId="{823344E9-AA50-4B1C-B7C9-4F1BE4135041}" destId="{3CB52BB3-EE0C-48FE-B2EA-0768A63D97DB}" srcOrd="17" destOrd="0" presId="urn:microsoft.com/office/officeart/2008/layout/AscendingPictureAccentProcess"/>
    <dgm:cxn modelId="{DC6CFBCA-015C-4670-BEC8-61E7A3866E3C}" type="presParOf" srcId="{3CB52BB3-EE0C-48FE-B2EA-0768A63D97DB}" destId="{DA80D798-616E-445E-A6FF-D9FE9E01C6C2}" srcOrd="0" destOrd="0" presId="urn:microsoft.com/office/officeart/2008/layout/AscendingPictureAccentProcess"/>
  </dgm:cxnLst>
  <dgm:bg/>
  <dgm:whole/>
  <dgm:extLst>
    <a:ext uri="http://schemas.microsoft.com/office/drawing/2008/diagram">
      <dsp:dataModelExt xmlns:dsp="http://schemas.microsoft.com/office/drawing/2008/diagram" relId="rId2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C96D1E-061C-4142-83B9-389916FA89E7}" type="doc">
      <dgm:prSet loTypeId="urn:microsoft.com/office/officeart/2005/8/layout/chart3" loCatId="cycle" qsTypeId="urn:microsoft.com/office/officeart/2005/8/quickstyle/simple1" qsCatId="simple" csTypeId="urn:microsoft.com/office/officeart/2005/8/colors/colorful1#6" csCatId="colorful" phldr="1"/>
      <dgm:spPr/>
    </dgm:pt>
    <dgm:pt modelId="{D5CAD563-2833-489E-BFBF-98ED88A9DE4F}">
      <dgm:prSet phldrT="[文本]"/>
      <dgm:spPr/>
      <dgm:t>
        <a:bodyPr/>
        <a:lstStyle/>
        <a:p>
          <a:r>
            <a:rPr lang="zh-CN" altLang="en-US" b="1" dirty="0" smtClean="0">
              <a:latin typeface="微软雅黑" pitchFamily="34" charset="-122"/>
              <a:ea typeface="微软雅黑" pitchFamily="34" charset="-122"/>
            </a:rPr>
            <a:t>战略评估</a:t>
          </a:r>
          <a:endParaRPr lang="zh-CN" altLang="en-US" b="1" dirty="0">
            <a:latin typeface="微软雅黑" pitchFamily="34" charset="-122"/>
            <a:ea typeface="微软雅黑" pitchFamily="34" charset="-122"/>
          </a:endParaRPr>
        </a:p>
      </dgm:t>
    </dgm:pt>
    <dgm:pt modelId="{D68FB9D3-BDBA-4752-889B-486C3CAB5991}" type="parTrans" cxnId="{CD8CBB50-E6D2-4FE6-AEE3-715074A361DE}">
      <dgm:prSet/>
      <dgm:spPr/>
      <dgm:t>
        <a:bodyPr/>
        <a:lstStyle/>
        <a:p>
          <a:endParaRPr lang="zh-CN" altLang="en-US"/>
        </a:p>
      </dgm:t>
    </dgm:pt>
    <dgm:pt modelId="{ED461CB8-1716-4116-87DB-BFB7D08E3B31}" type="sibTrans" cxnId="{CD8CBB50-E6D2-4FE6-AEE3-715074A361DE}">
      <dgm:prSet/>
      <dgm:spPr/>
      <dgm:t>
        <a:bodyPr/>
        <a:lstStyle/>
        <a:p>
          <a:endParaRPr lang="zh-CN" altLang="en-US"/>
        </a:p>
      </dgm:t>
    </dgm:pt>
    <dgm:pt modelId="{40F1BC06-1C0E-4D51-9843-A34D4B1C21A1}">
      <dgm:prSet phldrT="[文本]"/>
      <dgm:spPr/>
      <dgm:t>
        <a:bodyPr/>
        <a:lstStyle/>
        <a:p>
          <a:r>
            <a:rPr lang="zh-CN" altLang="en-US" b="1" dirty="0" smtClean="0">
              <a:latin typeface="微软雅黑" pitchFamily="34" charset="-122"/>
              <a:ea typeface="微软雅黑" pitchFamily="34" charset="-122"/>
            </a:rPr>
            <a:t>场景模拟</a:t>
          </a:r>
          <a:endParaRPr lang="zh-CN" altLang="en-US" b="1" dirty="0">
            <a:latin typeface="微软雅黑" pitchFamily="34" charset="-122"/>
            <a:ea typeface="微软雅黑" pitchFamily="34" charset="-122"/>
          </a:endParaRPr>
        </a:p>
      </dgm:t>
    </dgm:pt>
    <dgm:pt modelId="{0FC1EE07-A09D-460C-9CC0-1B8051CF7C83}" type="parTrans" cxnId="{4F7BFC83-4C04-4D94-B87C-622A61A72C98}">
      <dgm:prSet/>
      <dgm:spPr/>
      <dgm:t>
        <a:bodyPr/>
        <a:lstStyle/>
        <a:p>
          <a:endParaRPr lang="zh-CN" altLang="en-US"/>
        </a:p>
      </dgm:t>
    </dgm:pt>
    <dgm:pt modelId="{ECCBC672-F460-493B-8808-CA88DC2AE46A}" type="sibTrans" cxnId="{4F7BFC83-4C04-4D94-B87C-622A61A72C98}">
      <dgm:prSet/>
      <dgm:spPr/>
      <dgm:t>
        <a:bodyPr/>
        <a:lstStyle/>
        <a:p>
          <a:endParaRPr lang="zh-CN" altLang="en-US"/>
        </a:p>
      </dgm:t>
    </dgm:pt>
    <dgm:pt modelId="{88DE534F-011C-43AB-8742-B4F7486B8A25}">
      <dgm:prSet phldrT="[文本]"/>
      <dgm:spPr/>
      <dgm:t>
        <a:bodyPr/>
        <a:lstStyle/>
        <a:p>
          <a:r>
            <a:rPr lang="zh-CN" altLang="en-US" b="1" dirty="0" smtClean="0">
              <a:latin typeface="微软雅黑" pitchFamily="34" charset="-122"/>
              <a:ea typeface="微软雅黑" pitchFamily="34" charset="-122"/>
            </a:rPr>
            <a:t>价值计算</a:t>
          </a:r>
          <a:endParaRPr lang="zh-CN" altLang="en-US" b="1" dirty="0">
            <a:latin typeface="微软雅黑" pitchFamily="34" charset="-122"/>
            <a:ea typeface="微软雅黑" pitchFamily="34" charset="-122"/>
          </a:endParaRPr>
        </a:p>
      </dgm:t>
    </dgm:pt>
    <dgm:pt modelId="{4708952D-9055-44BE-8C56-FE40AB253D4F}" type="parTrans" cxnId="{1219694D-ED97-4EAB-B2AD-1166696B2091}">
      <dgm:prSet/>
      <dgm:spPr/>
      <dgm:t>
        <a:bodyPr/>
        <a:lstStyle/>
        <a:p>
          <a:endParaRPr lang="zh-CN" altLang="en-US"/>
        </a:p>
      </dgm:t>
    </dgm:pt>
    <dgm:pt modelId="{B0D724DE-FEC8-4E11-B190-3906FBF7FFBF}" type="sibTrans" cxnId="{1219694D-ED97-4EAB-B2AD-1166696B2091}">
      <dgm:prSet/>
      <dgm:spPr/>
      <dgm:t>
        <a:bodyPr/>
        <a:lstStyle/>
        <a:p>
          <a:endParaRPr lang="zh-CN" altLang="en-US"/>
        </a:p>
      </dgm:t>
    </dgm:pt>
    <dgm:pt modelId="{6BD726CC-0F25-4283-8AEB-8B78AC4D7716}">
      <dgm:prSet phldrT="[文本]"/>
      <dgm:spPr/>
      <dgm:t>
        <a:bodyPr/>
        <a:lstStyle/>
        <a:p>
          <a:r>
            <a:rPr lang="zh-CN" altLang="en-US" b="1" dirty="0" smtClean="0">
              <a:latin typeface="微软雅黑" pitchFamily="34" charset="-122"/>
              <a:ea typeface="微软雅黑" pitchFamily="34" charset="-122"/>
            </a:rPr>
            <a:t>情景分析</a:t>
          </a:r>
          <a:endParaRPr lang="zh-CN" altLang="en-US" b="1" dirty="0">
            <a:latin typeface="微软雅黑" pitchFamily="34" charset="-122"/>
            <a:ea typeface="微软雅黑" pitchFamily="34" charset="-122"/>
          </a:endParaRPr>
        </a:p>
      </dgm:t>
    </dgm:pt>
    <dgm:pt modelId="{D8638F45-2C10-47E8-A62D-ED2F64E2941B}" type="parTrans" cxnId="{D683FB5E-F886-42E0-A7E4-581C6707BBA9}">
      <dgm:prSet/>
      <dgm:spPr/>
      <dgm:t>
        <a:bodyPr/>
        <a:lstStyle/>
        <a:p>
          <a:endParaRPr lang="zh-CN" altLang="en-US"/>
        </a:p>
      </dgm:t>
    </dgm:pt>
    <dgm:pt modelId="{F7FCB66B-808B-4391-B6FD-D029926D3DC0}" type="sibTrans" cxnId="{D683FB5E-F886-42E0-A7E4-581C6707BBA9}">
      <dgm:prSet/>
      <dgm:spPr/>
      <dgm:t>
        <a:bodyPr/>
        <a:lstStyle/>
        <a:p>
          <a:endParaRPr lang="zh-CN" altLang="en-US"/>
        </a:p>
      </dgm:t>
    </dgm:pt>
    <dgm:pt modelId="{95002773-34F2-4B78-9375-DF1A410C1F29}" type="pres">
      <dgm:prSet presAssocID="{B6C96D1E-061C-4142-83B9-389916FA89E7}" presName="compositeShape" presStyleCnt="0">
        <dgm:presLayoutVars>
          <dgm:chMax val="7"/>
          <dgm:dir/>
          <dgm:resizeHandles val="exact"/>
        </dgm:presLayoutVars>
      </dgm:prSet>
      <dgm:spPr/>
    </dgm:pt>
    <dgm:pt modelId="{4BD26E11-4DB1-4CED-920E-1D386DF7A5FC}" type="pres">
      <dgm:prSet presAssocID="{B6C96D1E-061C-4142-83B9-389916FA89E7}" presName="wedge1" presStyleLbl="node1" presStyleIdx="0" presStyleCnt="4"/>
      <dgm:spPr/>
      <dgm:t>
        <a:bodyPr/>
        <a:lstStyle/>
        <a:p>
          <a:endParaRPr lang="zh-CN" altLang="en-US"/>
        </a:p>
      </dgm:t>
    </dgm:pt>
    <dgm:pt modelId="{29DB002C-00AB-4410-AA07-9E0D60D0E192}" type="pres">
      <dgm:prSet presAssocID="{B6C96D1E-061C-4142-83B9-389916FA89E7}" presName="wedge1Tx" presStyleLbl="node1" presStyleIdx="0" presStyleCnt="4">
        <dgm:presLayoutVars>
          <dgm:chMax val="0"/>
          <dgm:chPref val="0"/>
          <dgm:bulletEnabled val="1"/>
        </dgm:presLayoutVars>
      </dgm:prSet>
      <dgm:spPr/>
      <dgm:t>
        <a:bodyPr/>
        <a:lstStyle/>
        <a:p>
          <a:endParaRPr lang="zh-CN" altLang="en-US"/>
        </a:p>
      </dgm:t>
    </dgm:pt>
    <dgm:pt modelId="{78E24634-C9F1-47DE-A2A8-1066820319CB}" type="pres">
      <dgm:prSet presAssocID="{B6C96D1E-061C-4142-83B9-389916FA89E7}" presName="wedge2" presStyleLbl="node1" presStyleIdx="1" presStyleCnt="4"/>
      <dgm:spPr/>
      <dgm:t>
        <a:bodyPr/>
        <a:lstStyle/>
        <a:p>
          <a:endParaRPr lang="zh-CN" altLang="en-US"/>
        </a:p>
      </dgm:t>
    </dgm:pt>
    <dgm:pt modelId="{B4F3941D-FC16-4504-BD50-C91BB07E895D}" type="pres">
      <dgm:prSet presAssocID="{B6C96D1E-061C-4142-83B9-389916FA89E7}" presName="wedge2Tx" presStyleLbl="node1" presStyleIdx="1" presStyleCnt="4">
        <dgm:presLayoutVars>
          <dgm:chMax val="0"/>
          <dgm:chPref val="0"/>
          <dgm:bulletEnabled val="1"/>
        </dgm:presLayoutVars>
      </dgm:prSet>
      <dgm:spPr/>
      <dgm:t>
        <a:bodyPr/>
        <a:lstStyle/>
        <a:p>
          <a:endParaRPr lang="zh-CN" altLang="en-US"/>
        </a:p>
      </dgm:t>
    </dgm:pt>
    <dgm:pt modelId="{F9C8BB5B-8D76-403A-B857-BD78E613B205}" type="pres">
      <dgm:prSet presAssocID="{B6C96D1E-061C-4142-83B9-389916FA89E7}" presName="wedge3" presStyleLbl="node1" presStyleIdx="2" presStyleCnt="4"/>
      <dgm:spPr/>
      <dgm:t>
        <a:bodyPr/>
        <a:lstStyle/>
        <a:p>
          <a:endParaRPr lang="zh-CN" altLang="en-US"/>
        </a:p>
      </dgm:t>
    </dgm:pt>
    <dgm:pt modelId="{C703D918-6AD9-439C-940D-BD70393FC308}" type="pres">
      <dgm:prSet presAssocID="{B6C96D1E-061C-4142-83B9-389916FA89E7}" presName="wedge3Tx" presStyleLbl="node1" presStyleIdx="2" presStyleCnt="4">
        <dgm:presLayoutVars>
          <dgm:chMax val="0"/>
          <dgm:chPref val="0"/>
          <dgm:bulletEnabled val="1"/>
        </dgm:presLayoutVars>
      </dgm:prSet>
      <dgm:spPr/>
      <dgm:t>
        <a:bodyPr/>
        <a:lstStyle/>
        <a:p>
          <a:endParaRPr lang="zh-CN" altLang="en-US"/>
        </a:p>
      </dgm:t>
    </dgm:pt>
    <dgm:pt modelId="{D283E3DB-FCD3-4148-98E6-A1F823423084}" type="pres">
      <dgm:prSet presAssocID="{B6C96D1E-061C-4142-83B9-389916FA89E7}" presName="wedge4" presStyleLbl="node1" presStyleIdx="3" presStyleCnt="4"/>
      <dgm:spPr/>
      <dgm:t>
        <a:bodyPr/>
        <a:lstStyle/>
        <a:p>
          <a:endParaRPr lang="zh-CN" altLang="en-US"/>
        </a:p>
      </dgm:t>
    </dgm:pt>
    <dgm:pt modelId="{F9494EE2-4365-4677-983C-BF43C44E42EB}" type="pres">
      <dgm:prSet presAssocID="{B6C96D1E-061C-4142-83B9-389916FA89E7}" presName="wedge4Tx" presStyleLbl="node1" presStyleIdx="3" presStyleCnt="4">
        <dgm:presLayoutVars>
          <dgm:chMax val="0"/>
          <dgm:chPref val="0"/>
          <dgm:bulletEnabled val="1"/>
        </dgm:presLayoutVars>
      </dgm:prSet>
      <dgm:spPr/>
      <dgm:t>
        <a:bodyPr/>
        <a:lstStyle/>
        <a:p>
          <a:endParaRPr lang="zh-CN" altLang="en-US"/>
        </a:p>
      </dgm:t>
    </dgm:pt>
  </dgm:ptLst>
  <dgm:cxnLst>
    <dgm:cxn modelId="{CD8CBB50-E6D2-4FE6-AEE3-715074A361DE}" srcId="{B6C96D1E-061C-4142-83B9-389916FA89E7}" destId="{D5CAD563-2833-489E-BFBF-98ED88A9DE4F}" srcOrd="0" destOrd="0" parTransId="{D68FB9D3-BDBA-4752-889B-486C3CAB5991}" sibTransId="{ED461CB8-1716-4116-87DB-BFB7D08E3B31}"/>
    <dgm:cxn modelId="{4F7BFC83-4C04-4D94-B87C-622A61A72C98}" srcId="{B6C96D1E-061C-4142-83B9-389916FA89E7}" destId="{40F1BC06-1C0E-4D51-9843-A34D4B1C21A1}" srcOrd="2" destOrd="0" parTransId="{0FC1EE07-A09D-460C-9CC0-1B8051CF7C83}" sibTransId="{ECCBC672-F460-493B-8808-CA88DC2AE46A}"/>
    <dgm:cxn modelId="{59210A5B-1A84-445B-8F50-EFDB34248486}" type="presOf" srcId="{D5CAD563-2833-489E-BFBF-98ED88A9DE4F}" destId="{4BD26E11-4DB1-4CED-920E-1D386DF7A5FC}" srcOrd="0" destOrd="0" presId="urn:microsoft.com/office/officeart/2005/8/layout/chart3"/>
    <dgm:cxn modelId="{94D8A9EE-7B3F-4F74-901F-DCC762CE4CE1}" type="presOf" srcId="{88DE534F-011C-43AB-8742-B4F7486B8A25}" destId="{F9494EE2-4365-4677-983C-BF43C44E42EB}" srcOrd="1" destOrd="0" presId="urn:microsoft.com/office/officeart/2005/8/layout/chart3"/>
    <dgm:cxn modelId="{DEB13A77-15F5-4AEB-8E50-4A3A437B1FAA}" type="presOf" srcId="{6BD726CC-0F25-4283-8AEB-8B78AC4D7716}" destId="{B4F3941D-FC16-4504-BD50-C91BB07E895D}" srcOrd="1" destOrd="0" presId="urn:microsoft.com/office/officeart/2005/8/layout/chart3"/>
    <dgm:cxn modelId="{45112610-19F6-4A21-B169-C9831EDF853A}" type="presOf" srcId="{40F1BC06-1C0E-4D51-9843-A34D4B1C21A1}" destId="{C703D918-6AD9-439C-940D-BD70393FC308}" srcOrd="1" destOrd="0" presId="urn:microsoft.com/office/officeart/2005/8/layout/chart3"/>
    <dgm:cxn modelId="{837800A9-419B-4E09-B024-20EE75D74CB4}" type="presOf" srcId="{40F1BC06-1C0E-4D51-9843-A34D4B1C21A1}" destId="{F9C8BB5B-8D76-403A-B857-BD78E613B205}" srcOrd="0" destOrd="0" presId="urn:microsoft.com/office/officeart/2005/8/layout/chart3"/>
    <dgm:cxn modelId="{3E538C31-FD2D-4B87-887C-7FD663F5794F}" type="presOf" srcId="{D5CAD563-2833-489E-BFBF-98ED88A9DE4F}" destId="{29DB002C-00AB-4410-AA07-9E0D60D0E192}" srcOrd="1" destOrd="0" presId="urn:microsoft.com/office/officeart/2005/8/layout/chart3"/>
    <dgm:cxn modelId="{F7B20DFB-272F-427F-BBAE-BE3539DBED8A}" type="presOf" srcId="{88DE534F-011C-43AB-8742-B4F7486B8A25}" destId="{D283E3DB-FCD3-4148-98E6-A1F823423084}" srcOrd="0" destOrd="0" presId="urn:microsoft.com/office/officeart/2005/8/layout/chart3"/>
    <dgm:cxn modelId="{C154B40F-E835-40F0-93B1-96CC1B1CA578}" type="presOf" srcId="{B6C96D1E-061C-4142-83B9-389916FA89E7}" destId="{95002773-34F2-4B78-9375-DF1A410C1F29}" srcOrd="0" destOrd="0" presId="urn:microsoft.com/office/officeart/2005/8/layout/chart3"/>
    <dgm:cxn modelId="{1219694D-ED97-4EAB-B2AD-1166696B2091}" srcId="{B6C96D1E-061C-4142-83B9-389916FA89E7}" destId="{88DE534F-011C-43AB-8742-B4F7486B8A25}" srcOrd="3" destOrd="0" parTransId="{4708952D-9055-44BE-8C56-FE40AB253D4F}" sibTransId="{B0D724DE-FEC8-4E11-B190-3906FBF7FFBF}"/>
    <dgm:cxn modelId="{D683FB5E-F886-42E0-A7E4-581C6707BBA9}" srcId="{B6C96D1E-061C-4142-83B9-389916FA89E7}" destId="{6BD726CC-0F25-4283-8AEB-8B78AC4D7716}" srcOrd="1" destOrd="0" parTransId="{D8638F45-2C10-47E8-A62D-ED2F64E2941B}" sibTransId="{F7FCB66B-808B-4391-B6FD-D029926D3DC0}"/>
    <dgm:cxn modelId="{98EFF592-2BD7-430E-92B7-39CAAEF14171}" type="presOf" srcId="{6BD726CC-0F25-4283-8AEB-8B78AC4D7716}" destId="{78E24634-C9F1-47DE-A2A8-1066820319CB}" srcOrd="0" destOrd="0" presId="urn:microsoft.com/office/officeart/2005/8/layout/chart3"/>
    <dgm:cxn modelId="{05075B01-1337-4DE4-B5AE-EE2A82AAE1E6}" type="presParOf" srcId="{95002773-34F2-4B78-9375-DF1A410C1F29}" destId="{4BD26E11-4DB1-4CED-920E-1D386DF7A5FC}" srcOrd="0" destOrd="0" presId="urn:microsoft.com/office/officeart/2005/8/layout/chart3"/>
    <dgm:cxn modelId="{C6B8D0D3-9B2B-4430-AB25-32BD92F35279}" type="presParOf" srcId="{95002773-34F2-4B78-9375-DF1A410C1F29}" destId="{29DB002C-00AB-4410-AA07-9E0D60D0E192}" srcOrd="1" destOrd="0" presId="urn:microsoft.com/office/officeart/2005/8/layout/chart3"/>
    <dgm:cxn modelId="{87C0C1A7-F748-4677-B1A0-C29E0E516C11}" type="presParOf" srcId="{95002773-34F2-4B78-9375-DF1A410C1F29}" destId="{78E24634-C9F1-47DE-A2A8-1066820319CB}" srcOrd="2" destOrd="0" presId="urn:microsoft.com/office/officeart/2005/8/layout/chart3"/>
    <dgm:cxn modelId="{23041EC1-AF6D-437B-9B72-14D9DB51684F}" type="presParOf" srcId="{95002773-34F2-4B78-9375-DF1A410C1F29}" destId="{B4F3941D-FC16-4504-BD50-C91BB07E895D}" srcOrd="3" destOrd="0" presId="urn:microsoft.com/office/officeart/2005/8/layout/chart3"/>
    <dgm:cxn modelId="{96DE3E15-6876-44CD-942E-E35EF45C3FDF}" type="presParOf" srcId="{95002773-34F2-4B78-9375-DF1A410C1F29}" destId="{F9C8BB5B-8D76-403A-B857-BD78E613B205}" srcOrd="4" destOrd="0" presId="urn:microsoft.com/office/officeart/2005/8/layout/chart3"/>
    <dgm:cxn modelId="{B2314701-DE61-4F9C-B7F9-D3734760573C}" type="presParOf" srcId="{95002773-34F2-4B78-9375-DF1A410C1F29}" destId="{C703D918-6AD9-439C-940D-BD70393FC308}" srcOrd="5" destOrd="0" presId="urn:microsoft.com/office/officeart/2005/8/layout/chart3"/>
    <dgm:cxn modelId="{A37EEF39-7363-4AF3-8E22-C83965CF4EF6}" type="presParOf" srcId="{95002773-34F2-4B78-9375-DF1A410C1F29}" destId="{D283E3DB-FCD3-4148-98E6-A1F823423084}" srcOrd="6" destOrd="0" presId="urn:microsoft.com/office/officeart/2005/8/layout/chart3"/>
    <dgm:cxn modelId="{F4512289-EC51-4F44-AA57-8B7E7E990CB1}" type="presParOf" srcId="{95002773-34F2-4B78-9375-DF1A410C1F29}" destId="{F9494EE2-4365-4677-983C-BF43C44E42EB}" srcOrd="7" destOrd="0" presId="urn:microsoft.com/office/officeart/2005/8/layout/chart3"/>
  </dgm:cxnLst>
  <dgm:bg/>
  <dgm:whole/>
  <dgm:extLst>
    <a:ext uri="http://schemas.microsoft.com/office/drawing/2008/diagram">
      <dsp:dataModelExt xmlns:dsp="http://schemas.microsoft.com/office/drawing/2008/diagram" relId="rId2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5625E54-EDBF-47B8-9325-42429865D987}" type="doc">
      <dgm:prSet loTypeId="urn:microsoft.com/office/officeart/2005/8/layout/gear1" loCatId="cycle" qsTypeId="urn:microsoft.com/office/officeart/2005/8/quickstyle/simple1" qsCatId="simple" csTypeId="urn:microsoft.com/office/officeart/2005/8/colors/colorful1#7" csCatId="colorful" phldr="1"/>
      <dgm:spPr/>
    </dgm:pt>
    <dgm:pt modelId="{40966231-38D0-46DF-8094-3BE11D8EB01A}">
      <dgm:prSet phldrT="[文本]" custT="1"/>
      <dgm:spPr/>
      <dgm:t>
        <a:bodyPr/>
        <a:lstStyle/>
        <a:p>
          <a:r>
            <a:rPr lang="zh-CN" altLang="en-US" sz="1100" b="1" dirty="0" smtClean="0">
              <a:latin typeface="微软雅黑" pitchFamily="34" charset="-122"/>
              <a:ea typeface="微软雅黑" pitchFamily="34" charset="-122"/>
            </a:rPr>
            <a:t>目标设定</a:t>
          </a:r>
          <a:endParaRPr lang="zh-CN" altLang="en-US" sz="1100" b="1" dirty="0">
            <a:latin typeface="微软雅黑" pitchFamily="34" charset="-122"/>
            <a:ea typeface="微软雅黑" pitchFamily="34" charset="-122"/>
          </a:endParaRPr>
        </a:p>
      </dgm:t>
    </dgm:pt>
    <dgm:pt modelId="{45A5B7AA-EB85-4210-8BE0-A268CF4A4EFF}" type="parTrans" cxnId="{3B8FE422-8E2F-4184-BD87-4E120C8D2893}">
      <dgm:prSet/>
      <dgm:spPr/>
      <dgm:t>
        <a:bodyPr/>
        <a:lstStyle/>
        <a:p>
          <a:endParaRPr lang="zh-CN" altLang="en-US"/>
        </a:p>
      </dgm:t>
    </dgm:pt>
    <dgm:pt modelId="{F6B32DB5-0376-4D3A-98FB-EE4B485FB639}" type="sibTrans" cxnId="{3B8FE422-8E2F-4184-BD87-4E120C8D2893}">
      <dgm:prSet/>
      <dgm:spPr/>
      <dgm:t>
        <a:bodyPr/>
        <a:lstStyle/>
        <a:p>
          <a:endParaRPr lang="zh-CN" altLang="en-US"/>
        </a:p>
      </dgm:t>
    </dgm:pt>
    <dgm:pt modelId="{7E30600B-90D5-44E9-82A2-36CB14CC3073}" type="pres">
      <dgm:prSet presAssocID="{75625E54-EDBF-47B8-9325-42429865D987}" presName="composite" presStyleCnt="0">
        <dgm:presLayoutVars>
          <dgm:chMax val="3"/>
          <dgm:animLvl val="lvl"/>
          <dgm:resizeHandles val="exact"/>
        </dgm:presLayoutVars>
      </dgm:prSet>
      <dgm:spPr/>
    </dgm:pt>
    <dgm:pt modelId="{5F01A486-90C4-4E8C-9AB5-DC83D7B3091C}" type="pres">
      <dgm:prSet presAssocID="{40966231-38D0-46DF-8094-3BE11D8EB01A}" presName="gear1" presStyleLbl="node1" presStyleIdx="0" presStyleCnt="1" custLinFactNeighborX="9849">
        <dgm:presLayoutVars>
          <dgm:chMax val="1"/>
          <dgm:bulletEnabled val="1"/>
        </dgm:presLayoutVars>
      </dgm:prSet>
      <dgm:spPr/>
      <dgm:t>
        <a:bodyPr/>
        <a:lstStyle/>
        <a:p>
          <a:endParaRPr lang="zh-CN" altLang="en-US"/>
        </a:p>
      </dgm:t>
    </dgm:pt>
    <dgm:pt modelId="{1DFC8D73-DB16-47A6-ACAF-EF69B2A072DF}" type="pres">
      <dgm:prSet presAssocID="{40966231-38D0-46DF-8094-3BE11D8EB01A}" presName="gear1srcNode" presStyleLbl="node1" presStyleIdx="0" presStyleCnt="1"/>
      <dgm:spPr/>
      <dgm:t>
        <a:bodyPr/>
        <a:lstStyle/>
        <a:p>
          <a:endParaRPr lang="zh-CN" altLang="en-US"/>
        </a:p>
      </dgm:t>
    </dgm:pt>
    <dgm:pt modelId="{F415064D-4D5D-4C17-B975-10B8B1C03385}" type="pres">
      <dgm:prSet presAssocID="{40966231-38D0-46DF-8094-3BE11D8EB01A}" presName="gear1dstNode" presStyleLbl="node1" presStyleIdx="0" presStyleCnt="1"/>
      <dgm:spPr/>
      <dgm:t>
        <a:bodyPr/>
        <a:lstStyle/>
        <a:p>
          <a:endParaRPr lang="zh-CN" altLang="en-US"/>
        </a:p>
      </dgm:t>
    </dgm:pt>
    <dgm:pt modelId="{F39BED88-25DD-4293-934E-C6620F1D00AC}" type="pres">
      <dgm:prSet presAssocID="{F6B32DB5-0376-4D3A-98FB-EE4B485FB639}" presName="connector1" presStyleLbl="sibTrans2D1" presStyleIdx="0" presStyleCnt="1"/>
      <dgm:spPr/>
      <dgm:t>
        <a:bodyPr/>
        <a:lstStyle/>
        <a:p>
          <a:endParaRPr lang="zh-CN" altLang="en-US"/>
        </a:p>
      </dgm:t>
    </dgm:pt>
  </dgm:ptLst>
  <dgm:cxnLst>
    <dgm:cxn modelId="{EB6C6FD3-F21B-4E41-948B-AA6030853F41}" type="presOf" srcId="{40966231-38D0-46DF-8094-3BE11D8EB01A}" destId="{5F01A486-90C4-4E8C-9AB5-DC83D7B3091C}" srcOrd="0" destOrd="0" presId="urn:microsoft.com/office/officeart/2005/8/layout/gear1"/>
    <dgm:cxn modelId="{BC9CEEC2-169E-42EB-AC86-FBEC248D41ED}" type="presOf" srcId="{40966231-38D0-46DF-8094-3BE11D8EB01A}" destId="{1DFC8D73-DB16-47A6-ACAF-EF69B2A072DF}" srcOrd="1" destOrd="0" presId="urn:microsoft.com/office/officeart/2005/8/layout/gear1"/>
    <dgm:cxn modelId="{3B8FE422-8E2F-4184-BD87-4E120C8D2893}" srcId="{75625E54-EDBF-47B8-9325-42429865D987}" destId="{40966231-38D0-46DF-8094-3BE11D8EB01A}" srcOrd="0" destOrd="0" parTransId="{45A5B7AA-EB85-4210-8BE0-A268CF4A4EFF}" sibTransId="{F6B32DB5-0376-4D3A-98FB-EE4B485FB639}"/>
    <dgm:cxn modelId="{AFD87006-8B34-4893-9130-2989E8226FF2}" type="presOf" srcId="{75625E54-EDBF-47B8-9325-42429865D987}" destId="{7E30600B-90D5-44E9-82A2-36CB14CC3073}" srcOrd="0" destOrd="0" presId="urn:microsoft.com/office/officeart/2005/8/layout/gear1"/>
    <dgm:cxn modelId="{155825DC-5697-4571-B4B7-BEA1476E7DC5}" type="presOf" srcId="{F6B32DB5-0376-4D3A-98FB-EE4B485FB639}" destId="{F39BED88-25DD-4293-934E-C6620F1D00AC}" srcOrd="0" destOrd="0" presId="urn:microsoft.com/office/officeart/2005/8/layout/gear1"/>
    <dgm:cxn modelId="{83683BC8-3ED4-49A9-A12F-52D4764207B9}" type="presOf" srcId="{40966231-38D0-46DF-8094-3BE11D8EB01A}" destId="{F415064D-4D5D-4C17-B975-10B8B1C03385}" srcOrd="2" destOrd="0" presId="urn:microsoft.com/office/officeart/2005/8/layout/gear1"/>
    <dgm:cxn modelId="{BBEC421D-1CB7-4BF5-8279-A4AD2E998A9F}" type="presParOf" srcId="{7E30600B-90D5-44E9-82A2-36CB14CC3073}" destId="{5F01A486-90C4-4E8C-9AB5-DC83D7B3091C}" srcOrd="0" destOrd="0" presId="urn:microsoft.com/office/officeart/2005/8/layout/gear1"/>
    <dgm:cxn modelId="{319EF7B8-1B2D-4837-8736-CF41B09BCBB6}" type="presParOf" srcId="{7E30600B-90D5-44E9-82A2-36CB14CC3073}" destId="{1DFC8D73-DB16-47A6-ACAF-EF69B2A072DF}" srcOrd="1" destOrd="0" presId="urn:microsoft.com/office/officeart/2005/8/layout/gear1"/>
    <dgm:cxn modelId="{909AB9D9-889A-4790-8619-240B103C9461}" type="presParOf" srcId="{7E30600B-90D5-44E9-82A2-36CB14CC3073}" destId="{F415064D-4D5D-4C17-B975-10B8B1C03385}" srcOrd="2" destOrd="0" presId="urn:microsoft.com/office/officeart/2005/8/layout/gear1"/>
    <dgm:cxn modelId="{01BBBF35-0F89-4C65-907A-472540E9C647}" type="presParOf" srcId="{7E30600B-90D5-44E9-82A2-36CB14CC3073}" destId="{F39BED88-25DD-4293-934E-C6620F1D00AC}" srcOrd="3" destOrd="0" presId="urn:microsoft.com/office/officeart/2005/8/layout/gear1"/>
  </dgm:cxnLst>
  <dgm:bg/>
  <dgm:whole/>
  <dgm:extLst>
    <a:ext uri="http://schemas.microsoft.com/office/drawing/2008/diagram">
      <dsp:dataModelExt xmlns:dsp="http://schemas.microsoft.com/office/drawing/2008/diagram" relId="rId3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5625E54-EDBF-47B8-9325-42429865D987}" type="doc">
      <dgm:prSet loTypeId="urn:microsoft.com/office/officeart/2005/8/layout/gear1" loCatId="cycle" qsTypeId="urn:microsoft.com/office/officeart/2005/8/quickstyle/simple1" qsCatId="simple" csTypeId="urn:microsoft.com/office/officeart/2005/8/colors/colorful1#8" csCatId="colorful" phldr="1"/>
      <dgm:spPr/>
    </dgm:pt>
    <dgm:pt modelId="{40966231-38D0-46DF-8094-3BE11D8EB01A}">
      <dgm:prSet phldrT="[文本]" custT="1"/>
      <dgm:spPr/>
      <dgm:t>
        <a:bodyPr/>
        <a:lstStyle/>
        <a:p>
          <a:r>
            <a:rPr lang="zh-CN" altLang="en-US" sz="1100" b="1" dirty="0" smtClean="0">
              <a:latin typeface="微软雅黑" pitchFamily="34" charset="-122"/>
              <a:ea typeface="微软雅黑" pitchFamily="34" charset="-122"/>
            </a:rPr>
            <a:t>外部环境分析</a:t>
          </a:r>
          <a:endParaRPr lang="zh-CN" altLang="en-US" sz="1100" b="1" dirty="0">
            <a:latin typeface="微软雅黑" pitchFamily="34" charset="-122"/>
            <a:ea typeface="微软雅黑" pitchFamily="34" charset="-122"/>
          </a:endParaRPr>
        </a:p>
      </dgm:t>
    </dgm:pt>
    <dgm:pt modelId="{45A5B7AA-EB85-4210-8BE0-A268CF4A4EFF}" type="parTrans" cxnId="{3B8FE422-8E2F-4184-BD87-4E120C8D2893}">
      <dgm:prSet/>
      <dgm:spPr/>
      <dgm:t>
        <a:bodyPr/>
        <a:lstStyle/>
        <a:p>
          <a:endParaRPr lang="zh-CN" altLang="en-US"/>
        </a:p>
      </dgm:t>
    </dgm:pt>
    <dgm:pt modelId="{F6B32DB5-0376-4D3A-98FB-EE4B485FB639}" type="sibTrans" cxnId="{3B8FE422-8E2F-4184-BD87-4E120C8D2893}">
      <dgm:prSet/>
      <dgm:spPr/>
      <dgm:t>
        <a:bodyPr/>
        <a:lstStyle/>
        <a:p>
          <a:endParaRPr lang="zh-CN" altLang="en-US"/>
        </a:p>
      </dgm:t>
    </dgm:pt>
    <dgm:pt modelId="{7E30600B-90D5-44E9-82A2-36CB14CC3073}" type="pres">
      <dgm:prSet presAssocID="{75625E54-EDBF-47B8-9325-42429865D987}" presName="composite" presStyleCnt="0">
        <dgm:presLayoutVars>
          <dgm:chMax val="3"/>
          <dgm:animLvl val="lvl"/>
          <dgm:resizeHandles val="exact"/>
        </dgm:presLayoutVars>
      </dgm:prSet>
      <dgm:spPr/>
    </dgm:pt>
    <dgm:pt modelId="{5F01A486-90C4-4E8C-9AB5-DC83D7B3091C}" type="pres">
      <dgm:prSet presAssocID="{40966231-38D0-46DF-8094-3BE11D8EB01A}" presName="gear1" presStyleLbl="node1" presStyleIdx="0" presStyleCnt="1">
        <dgm:presLayoutVars>
          <dgm:chMax val="1"/>
          <dgm:bulletEnabled val="1"/>
        </dgm:presLayoutVars>
      </dgm:prSet>
      <dgm:spPr/>
      <dgm:t>
        <a:bodyPr/>
        <a:lstStyle/>
        <a:p>
          <a:endParaRPr lang="zh-CN" altLang="en-US"/>
        </a:p>
      </dgm:t>
    </dgm:pt>
    <dgm:pt modelId="{1DFC8D73-DB16-47A6-ACAF-EF69B2A072DF}" type="pres">
      <dgm:prSet presAssocID="{40966231-38D0-46DF-8094-3BE11D8EB01A}" presName="gear1srcNode" presStyleLbl="node1" presStyleIdx="0" presStyleCnt="1"/>
      <dgm:spPr/>
      <dgm:t>
        <a:bodyPr/>
        <a:lstStyle/>
        <a:p>
          <a:endParaRPr lang="zh-CN" altLang="en-US"/>
        </a:p>
      </dgm:t>
    </dgm:pt>
    <dgm:pt modelId="{F415064D-4D5D-4C17-B975-10B8B1C03385}" type="pres">
      <dgm:prSet presAssocID="{40966231-38D0-46DF-8094-3BE11D8EB01A}" presName="gear1dstNode" presStyleLbl="node1" presStyleIdx="0" presStyleCnt="1"/>
      <dgm:spPr/>
      <dgm:t>
        <a:bodyPr/>
        <a:lstStyle/>
        <a:p>
          <a:endParaRPr lang="zh-CN" altLang="en-US"/>
        </a:p>
      </dgm:t>
    </dgm:pt>
    <dgm:pt modelId="{F39BED88-25DD-4293-934E-C6620F1D00AC}" type="pres">
      <dgm:prSet presAssocID="{F6B32DB5-0376-4D3A-98FB-EE4B485FB639}" presName="connector1" presStyleLbl="sibTrans2D1" presStyleIdx="0" presStyleCnt="1"/>
      <dgm:spPr/>
      <dgm:t>
        <a:bodyPr/>
        <a:lstStyle/>
        <a:p>
          <a:endParaRPr lang="zh-CN" altLang="en-US"/>
        </a:p>
      </dgm:t>
    </dgm:pt>
  </dgm:ptLst>
  <dgm:cxnLst>
    <dgm:cxn modelId="{21DAF08A-EE1E-4CA8-AC88-68BAF2D8912B}" type="presOf" srcId="{40966231-38D0-46DF-8094-3BE11D8EB01A}" destId="{1DFC8D73-DB16-47A6-ACAF-EF69B2A072DF}" srcOrd="1" destOrd="0" presId="urn:microsoft.com/office/officeart/2005/8/layout/gear1"/>
    <dgm:cxn modelId="{1E501DDF-6327-4226-B4BE-BB5C52952AA8}" type="presOf" srcId="{F6B32DB5-0376-4D3A-98FB-EE4B485FB639}" destId="{F39BED88-25DD-4293-934E-C6620F1D00AC}" srcOrd="0" destOrd="0" presId="urn:microsoft.com/office/officeart/2005/8/layout/gear1"/>
    <dgm:cxn modelId="{029BC859-728D-4556-87DC-1B9BDAFE2BAB}" type="presOf" srcId="{40966231-38D0-46DF-8094-3BE11D8EB01A}" destId="{5F01A486-90C4-4E8C-9AB5-DC83D7B3091C}" srcOrd="0" destOrd="0" presId="urn:microsoft.com/office/officeart/2005/8/layout/gear1"/>
    <dgm:cxn modelId="{0040387C-C03D-4B11-ABC9-931634C0F496}" type="presOf" srcId="{40966231-38D0-46DF-8094-3BE11D8EB01A}" destId="{F415064D-4D5D-4C17-B975-10B8B1C03385}" srcOrd="2" destOrd="0" presId="urn:microsoft.com/office/officeart/2005/8/layout/gear1"/>
    <dgm:cxn modelId="{3B8FE422-8E2F-4184-BD87-4E120C8D2893}" srcId="{75625E54-EDBF-47B8-9325-42429865D987}" destId="{40966231-38D0-46DF-8094-3BE11D8EB01A}" srcOrd="0" destOrd="0" parTransId="{45A5B7AA-EB85-4210-8BE0-A268CF4A4EFF}" sibTransId="{F6B32DB5-0376-4D3A-98FB-EE4B485FB639}"/>
    <dgm:cxn modelId="{6B8B71C3-7C53-4A57-B8B6-F693541F5AC4}" type="presOf" srcId="{75625E54-EDBF-47B8-9325-42429865D987}" destId="{7E30600B-90D5-44E9-82A2-36CB14CC3073}" srcOrd="0" destOrd="0" presId="urn:microsoft.com/office/officeart/2005/8/layout/gear1"/>
    <dgm:cxn modelId="{43F546DB-F37B-4165-B769-C501DF487DF0}" type="presParOf" srcId="{7E30600B-90D5-44E9-82A2-36CB14CC3073}" destId="{5F01A486-90C4-4E8C-9AB5-DC83D7B3091C}" srcOrd="0" destOrd="0" presId="urn:microsoft.com/office/officeart/2005/8/layout/gear1"/>
    <dgm:cxn modelId="{CD75ED9D-E56B-4EC9-9D5B-0538F0C665C5}" type="presParOf" srcId="{7E30600B-90D5-44E9-82A2-36CB14CC3073}" destId="{1DFC8D73-DB16-47A6-ACAF-EF69B2A072DF}" srcOrd="1" destOrd="0" presId="urn:microsoft.com/office/officeart/2005/8/layout/gear1"/>
    <dgm:cxn modelId="{EB9A2119-EA7B-4D17-8130-7D1861EFB814}" type="presParOf" srcId="{7E30600B-90D5-44E9-82A2-36CB14CC3073}" destId="{F415064D-4D5D-4C17-B975-10B8B1C03385}" srcOrd="2" destOrd="0" presId="urn:microsoft.com/office/officeart/2005/8/layout/gear1"/>
    <dgm:cxn modelId="{E15A43B8-0696-463F-BDB6-373E269C5C50}" type="presParOf" srcId="{7E30600B-90D5-44E9-82A2-36CB14CC3073}" destId="{F39BED88-25DD-4293-934E-C6620F1D00AC}" srcOrd="3" destOrd="0" presId="urn:microsoft.com/office/officeart/2005/8/layout/gear1"/>
  </dgm:cxnLst>
  <dgm:bg/>
  <dgm:whole/>
  <dgm:extLst>
    <a:ext uri="http://schemas.microsoft.com/office/drawing/2008/diagram">
      <dsp:dataModelExt xmlns:dsp="http://schemas.microsoft.com/office/drawing/2008/diagram" relId="rId3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B1D0E9-A117-4FD7-BF1D-694230049851}" type="doc">
      <dgm:prSet loTypeId="urn:microsoft.com/office/officeart/2005/8/layout/matrix2" loCatId="matrix" qsTypeId="urn:microsoft.com/office/officeart/2005/8/quickstyle/simple1" qsCatId="simple" csTypeId="urn:microsoft.com/office/officeart/2005/8/colors/accent2_5" csCatId="accent2" phldr="1"/>
      <dgm:spPr/>
      <dgm:t>
        <a:bodyPr/>
        <a:lstStyle/>
        <a:p>
          <a:endParaRPr lang="zh-CN" altLang="en-US"/>
        </a:p>
      </dgm:t>
    </dgm:pt>
    <dgm:pt modelId="{D25552A9-6CD9-4ADD-A208-577695327650}">
      <dgm:prSet phldrT="[文本]" custT="1"/>
      <dgm:spPr/>
      <dgm:t>
        <a:bodyPr/>
        <a:lstStyle/>
        <a:p>
          <a:r>
            <a:rPr lang="zh-CN" altLang="en-US" sz="1600" dirty="0" smtClean="0">
              <a:latin typeface="微软雅黑" pitchFamily="34" charset="-122"/>
              <a:ea typeface="微软雅黑" pitchFamily="34" charset="-122"/>
            </a:rPr>
            <a:t>销售收入</a:t>
          </a:r>
          <a:endParaRPr lang="zh-CN" altLang="en-US" sz="1600" dirty="0">
            <a:latin typeface="微软雅黑" pitchFamily="34" charset="-122"/>
            <a:ea typeface="微软雅黑" pitchFamily="34" charset="-122"/>
          </a:endParaRPr>
        </a:p>
      </dgm:t>
    </dgm:pt>
    <dgm:pt modelId="{C37AB178-7A15-493B-9260-F3F4736FC56C}" type="parTrans" cxnId="{276BF5ED-762C-4BA3-A6EF-BC5DED7C5136}">
      <dgm:prSet/>
      <dgm:spPr/>
      <dgm:t>
        <a:bodyPr/>
        <a:lstStyle/>
        <a:p>
          <a:endParaRPr lang="zh-CN" altLang="en-US"/>
        </a:p>
      </dgm:t>
    </dgm:pt>
    <dgm:pt modelId="{1D5DA7F6-BAF9-4A6A-9694-424C2EFC7714}" type="sibTrans" cxnId="{276BF5ED-762C-4BA3-A6EF-BC5DED7C5136}">
      <dgm:prSet/>
      <dgm:spPr/>
      <dgm:t>
        <a:bodyPr/>
        <a:lstStyle/>
        <a:p>
          <a:endParaRPr lang="zh-CN" altLang="en-US"/>
        </a:p>
      </dgm:t>
    </dgm:pt>
    <dgm:pt modelId="{EDDCBA26-C9B1-41F9-826C-F82743DB22A7}">
      <dgm:prSet phldrT="[文本]" custT="1"/>
      <dgm:spPr/>
      <dgm:t>
        <a:bodyPr/>
        <a:lstStyle/>
        <a:p>
          <a:r>
            <a:rPr lang="zh-CN" altLang="en-US" sz="1600" dirty="0" smtClean="0">
              <a:latin typeface="微软雅黑" pitchFamily="34" charset="-122"/>
              <a:ea typeface="微软雅黑" pitchFamily="34" charset="-122"/>
            </a:rPr>
            <a:t>成本控制</a:t>
          </a:r>
          <a:endParaRPr lang="zh-CN" altLang="en-US" sz="1600" dirty="0">
            <a:latin typeface="微软雅黑" pitchFamily="34" charset="-122"/>
            <a:ea typeface="微软雅黑" pitchFamily="34" charset="-122"/>
          </a:endParaRPr>
        </a:p>
      </dgm:t>
    </dgm:pt>
    <dgm:pt modelId="{0902FA2C-45BA-4078-B293-94036B214162}" type="parTrans" cxnId="{5010D538-4071-4D7F-9920-048DB752EB66}">
      <dgm:prSet/>
      <dgm:spPr/>
      <dgm:t>
        <a:bodyPr/>
        <a:lstStyle/>
        <a:p>
          <a:endParaRPr lang="zh-CN" altLang="en-US"/>
        </a:p>
      </dgm:t>
    </dgm:pt>
    <dgm:pt modelId="{C34C0B13-F82F-46D3-845C-420EEA0C1DD7}" type="sibTrans" cxnId="{5010D538-4071-4D7F-9920-048DB752EB66}">
      <dgm:prSet/>
      <dgm:spPr/>
      <dgm:t>
        <a:bodyPr/>
        <a:lstStyle/>
        <a:p>
          <a:endParaRPr lang="zh-CN" altLang="en-US"/>
        </a:p>
      </dgm:t>
    </dgm:pt>
    <dgm:pt modelId="{A4520632-5BDB-4204-B30C-26EB84125062}">
      <dgm:prSet phldrT="[文本]" custT="1"/>
      <dgm:spPr/>
      <dgm:t>
        <a:bodyPr/>
        <a:lstStyle/>
        <a:p>
          <a:r>
            <a:rPr lang="zh-CN" altLang="en-US" sz="1600" dirty="0" smtClean="0">
              <a:latin typeface="微软雅黑" pitchFamily="34" charset="-122"/>
              <a:ea typeface="微软雅黑" pitchFamily="34" charset="-122"/>
            </a:rPr>
            <a:t>费用控制</a:t>
          </a:r>
          <a:endParaRPr lang="zh-CN" altLang="en-US" sz="1600" dirty="0">
            <a:latin typeface="微软雅黑" pitchFamily="34" charset="-122"/>
            <a:ea typeface="微软雅黑" pitchFamily="34" charset="-122"/>
          </a:endParaRPr>
        </a:p>
      </dgm:t>
    </dgm:pt>
    <dgm:pt modelId="{D597ABE1-14AC-4287-920D-45C9E671A16E}" type="parTrans" cxnId="{C1F284B4-3FC6-4138-BAC1-D99AC8E14205}">
      <dgm:prSet/>
      <dgm:spPr/>
      <dgm:t>
        <a:bodyPr/>
        <a:lstStyle/>
        <a:p>
          <a:endParaRPr lang="zh-CN" altLang="en-US"/>
        </a:p>
      </dgm:t>
    </dgm:pt>
    <dgm:pt modelId="{3EFF95D4-73F0-411B-A75B-4F2B4C9EC0A3}" type="sibTrans" cxnId="{C1F284B4-3FC6-4138-BAC1-D99AC8E14205}">
      <dgm:prSet/>
      <dgm:spPr/>
      <dgm:t>
        <a:bodyPr/>
        <a:lstStyle/>
        <a:p>
          <a:endParaRPr lang="zh-CN" altLang="en-US"/>
        </a:p>
      </dgm:t>
    </dgm:pt>
    <dgm:pt modelId="{0D1FB7A9-D34F-4F7F-9502-CD75C296276A}">
      <dgm:prSet phldrT="[文本]"/>
      <dgm:spPr/>
      <dgm:t>
        <a:bodyPr/>
        <a:lstStyle/>
        <a:p>
          <a:r>
            <a:rPr lang="en-US" altLang="zh-CN" dirty="0" smtClean="0"/>
            <a:t>….</a:t>
          </a:r>
          <a:endParaRPr lang="zh-CN" altLang="en-US" dirty="0"/>
        </a:p>
      </dgm:t>
    </dgm:pt>
    <dgm:pt modelId="{4FE4619B-38A7-4CD3-97E3-14CA412AD1D5}" type="parTrans" cxnId="{2FFEAA6F-1082-4554-94DB-884C30D74A70}">
      <dgm:prSet/>
      <dgm:spPr/>
      <dgm:t>
        <a:bodyPr/>
        <a:lstStyle/>
        <a:p>
          <a:endParaRPr lang="zh-CN" altLang="en-US"/>
        </a:p>
      </dgm:t>
    </dgm:pt>
    <dgm:pt modelId="{1169BFD8-83EB-4BA1-B78F-2CC7D5F0C4C2}" type="sibTrans" cxnId="{2FFEAA6F-1082-4554-94DB-884C30D74A70}">
      <dgm:prSet/>
      <dgm:spPr/>
      <dgm:t>
        <a:bodyPr/>
        <a:lstStyle/>
        <a:p>
          <a:endParaRPr lang="zh-CN" altLang="en-US"/>
        </a:p>
      </dgm:t>
    </dgm:pt>
    <dgm:pt modelId="{BDA29D6B-DCCB-47C7-9315-BAE51C8FB9CD}" type="pres">
      <dgm:prSet presAssocID="{37B1D0E9-A117-4FD7-BF1D-694230049851}" presName="matrix" presStyleCnt="0">
        <dgm:presLayoutVars>
          <dgm:chMax val="1"/>
          <dgm:dir/>
          <dgm:resizeHandles val="exact"/>
        </dgm:presLayoutVars>
      </dgm:prSet>
      <dgm:spPr/>
      <dgm:t>
        <a:bodyPr/>
        <a:lstStyle/>
        <a:p>
          <a:endParaRPr lang="zh-CN" altLang="en-US"/>
        </a:p>
      </dgm:t>
    </dgm:pt>
    <dgm:pt modelId="{1ED89822-A850-4ED9-9BAB-682FAF09078B}" type="pres">
      <dgm:prSet presAssocID="{37B1D0E9-A117-4FD7-BF1D-694230049851}" presName="axisShape" presStyleLbl="bgShp" presStyleIdx="0" presStyleCnt="1"/>
      <dgm:spPr/>
    </dgm:pt>
    <dgm:pt modelId="{2F519226-8255-4CCE-88A6-BD6D1548E0E0}" type="pres">
      <dgm:prSet presAssocID="{37B1D0E9-A117-4FD7-BF1D-694230049851}" presName="rect1" presStyleLbl="node1" presStyleIdx="0" presStyleCnt="4">
        <dgm:presLayoutVars>
          <dgm:chMax val="0"/>
          <dgm:chPref val="0"/>
          <dgm:bulletEnabled val="1"/>
        </dgm:presLayoutVars>
      </dgm:prSet>
      <dgm:spPr/>
      <dgm:t>
        <a:bodyPr/>
        <a:lstStyle/>
        <a:p>
          <a:endParaRPr lang="zh-CN" altLang="en-US"/>
        </a:p>
      </dgm:t>
    </dgm:pt>
    <dgm:pt modelId="{13726324-2B81-4F48-B166-94DFD7024FB2}" type="pres">
      <dgm:prSet presAssocID="{37B1D0E9-A117-4FD7-BF1D-694230049851}" presName="rect2" presStyleLbl="node1" presStyleIdx="1" presStyleCnt="4">
        <dgm:presLayoutVars>
          <dgm:chMax val="0"/>
          <dgm:chPref val="0"/>
          <dgm:bulletEnabled val="1"/>
        </dgm:presLayoutVars>
      </dgm:prSet>
      <dgm:spPr/>
      <dgm:t>
        <a:bodyPr/>
        <a:lstStyle/>
        <a:p>
          <a:endParaRPr lang="zh-CN" altLang="en-US"/>
        </a:p>
      </dgm:t>
    </dgm:pt>
    <dgm:pt modelId="{B9C1E70A-E718-43CA-944D-523EFD31EE07}" type="pres">
      <dgm:prSet presAssocID="{37B1D0E9-A117-4FD7-BF1D-694230049851}" presName="rect3" presStyleLbl="node1" presStyleIdx="2" presStyleCnt="4">
        <dgm:presLayoutVars>
          <dgm:chMax val="0"/>
          <dgm:chPref val="0"/>
          <dgm:bulletEnabled val="1"/>
        </dgm:presLayoutVars>
      </dgm:prSet>
      <dgm:spPr/>
      <dgm:t>
        <a:bodyPr/>
        <a:lstStyle/>
        <a:p>
          <a:endParaRPr lang="zh-CN" altLang="en-US"/>
        </a:p>
      </dgm:t>
    </dgm:pt>
    <dgm:pt modelId="{8DA5580A-E653-4C77-A5FC-F9C9A2AA0B5A}" type="pres">
      <dgm:prSet presAssocID="{37B1D0E9-A117-4FD7-BF1D-694230049851}" presName="rect4" presStyleLbl="node1" presStyleIdx="3" presStyleCnt="4">
        <dgm:presLayoutVars>
          <dgm:chMax val="0"/>
          <dgm:chPref val="0"/>
          <dgm:bulletEnabled val="1"/>
        </dgm:presLayoutVars>
      </dgm:prSet>
      <dgm:spPr/>
      <dgm:t>
        <a:bodyPr/>
        <a:lstStyle/>
        <a:p>
          <a:endParaRPr lang="zh-CN" altLang="en-US"/>
        </a:p>
      </dgm:t>
    </dgm:pt>
  </dgm:ptLst>
  <dgm:cxnLst>
    <dgm:cxn modelId="{276BF5ED-762C-4BA3-A6EF-BC5DED7C5136}" srcId="{37B1D0E9-A117-4FD7-BF1D-694230049851}" destId="{D25552A9-6CD9-4ADD-A208-577695327650}" srcOrd="0" destOrd="0" parTransId="{C37AB178-7A15-493B-9260-F3F4736FC56C}" sibTransId="{1D5DA7F6-BAF9-4A6A-9694-424C2EFC7714}"/>
    <dgm:cxn modelId="{5010D538-4071-4D7F-9920-048DB752EB66}" srcId="{37B1D0E9-A117-4FD7-BF1D-694230049851}" destId="{EDDCBA26-C9B1-41F9-826C-F82743DB22A7}" srcOrd="1" destOrd="0" parTransId="{0902FA2C-45BA-4078-B293-94036B214162}" sibTransId="{C34C0B13-F82F-46D3-845C-420EEA0C1DD7}"/>
    <dgm:cxn modelId="{C1F284B4-3FC6-4138-BAC1-D99AC8E14205}" srcId="{37B1D0E9-A117-4FD7-BF1D-694230049851}" destId="{A4520632-5BDB-4204-B30C-26EB84125062}" srcOrd="2" destOrd="0" parTransId="{D597ABE1-14AC-4287-920D-45C9E671A16E}" sibTransId="{3EFF95D4-73F0-411B-A75B-4F2B4C9EC0A3}"/>
    <dgm:cxn modelId="{B22342A5-F357-4883-9D0E-93893C34240C}" type="presOf" srcId="{D25552A9-6CD9-4ADD-A208-577695327650}" destId="{2F519226-8255-4CCE-88A6-BD6D1548E0E0}" srcOrd="0" destOrd="0" presId="urn:microsoft.com/office/officeart/2005/8/layout/matrix2"/>
    <dgm:cxn modelId="{A63A1E1E-C961-4F6A-AF8A-2C4A5ECCFAE8}" type="presOf" srcId="{0D1FB7A9-D34F-4F7F-9502-CD75C296276A}" destId="{8DA5580A-E653-4C77-A5FC-F9C9A2AA0B5A}" srcOrd="0" destOrd="0" presId="urn:microsoft.com/office/officeart/2005/8/layout/matrix2"/>
    <dgm:cxn modelId="{D4619AB5-25EB-4B4A-9D19-992B151461E4}" type="presOf" srcId="{EDDCBA26-C9B1-41F9-826C-F82743DB22A7}" destId="{13726324-2B81-4F48-B166-94DFD7024FB2}" srcOrd="0" destOrd="0" presId="urn:microsoft.com/office/officeart/2005/8/layout/matrix2"/>
    <dgm:cxn modelId="{6AFDC3CA-83AC-4B51-904C-96B5E307A458}" type="presOf" srcId="{A4520632-5BDB-4204-B30C-26EB84125062}" destId="{B9C1E70A-E718-43CA-944D-523EFD31EE07}" srcOrd="0" destOrd="0" presId="urn:microsoft.com/office/officeart/2005/8/layout/matrix2"/>
    <dgm:cxn modelId="{9289CADE-F04B-4E3E-A35D-5A0A5A3C3C0D}" type="presOf" srcId="{37B1D0E9-A117-4FD7-BF1D-694230049851}" destId="{BDA29D6B-DCCB-47C7-9315-BAE51C8FB9CD}" srcOrd="0" destOrd="0" presId="urn:microsoft.com/office/officeart/2005/8/layout/matrix2"/>
    <dgm:cxn modelId="{2FFEAA6F-1082-4554-94DB-884C30D74A70}" srcId="{37B1D0E9-A117-4FD7-BF1D-694230049851}" destId="{0D1FB7A9-D34F-4F7F-9502-CD75C296276A}" srcOrd="3" destOrd="0" parTransId="{4FE4619B-38A7-4CD3-97E3-14CA412AD1D5}" sibTransId="{1169BFD8-83EB-4BA1-B78F-2CC7D5F0C4C2}"/>
    <dgm:cxn modelId="{7A0C5B4C-0846-49DE-9F16-63191C7830A3}" type="presParOf" srcId="{BDA29D6B-DCCB-47C7-9315-BAE51C8FB9CD}" destId="{1ED89822-A850-4ED9-9BAB-682FAF09078B}" srcOrd="0" destOrd="0" presId="urn:microsoft.com/office/officeart/2005/8/layout/matrix2"/>
    <dgm:cxn modelId="{35FC57E7-88BB-4C3A-A342-683F45841152}" type="presParOf" srcId="{BDA29D6B-DCCB-47C7-9315-BAE51C8FB9CD}" destId="{2F519226-8255-4CCE-88A6-BD6D1548E0E0}" srcOrd="1" destOrd="0" presId="urn:microsoft.com/office/officeart/2005/8/layout/matrix2"/>
    <dgm:cxn modelId="{816EF44B-F6D3-4B27-948A-63C9C70652A6}" type="presParOf" srcId="{BDA29D6B-DCCB-47C7-9315-BAE51C8FB9CD}" destId="{13726324-2B81-4F48-B166-94DFD7024FB2}" srcOrd="2" destOrd="0" presId="urn:microsoft.com/office/officeart/2005/8/layout/matrix2"/>
    <dgm:cxn modelId="{42A4D6A2-5D1D-4187-9C89-8A5D78187B7F}" type="presParOf" srcId="{BDA29D6B-DCCB-47C7-9315-BAE51C8FB9CD}" destId="{B9C1E70A-E718-43CA-944D-523EFD31EE07}" srcOrd="3" destOrd="0" presId="urn:microsoft.com/office/officeart/2005/8/layout/matrix2"/>
    <dgm:cxn modelId="{D45324E1-6A3E-452D-9968-35E71D73AA00}" type="presParOf" srcId="{BDA29D6B-DCCB-47C7-9315-BAE51C8FB9CD}" destId="{8DA5580A-E653-4C77-A5FC-F9C9A2AA0B5A}" srcOrd="4" destOrd="0" presId="urn:microsoft.com/office/officeart/2005/8/layout/matrix2"/>
  </dgm:cxnLst>
  <dgm:bg/>
  <dgm:whole/>
  <dgm:extLst>
    <a:ext uri="http://schemas.microsoft.com/office/drawing/2008/diagram">
      <dsp:dataModelExt xmlns:dsp="http://schemas.microsoft.com/office/drawing/2008/diagram" relId="rId4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5625E54-EDBF-47B8-9325-42429865D987}" type="doc">
      <dgm:prSet loTypeId="urn:microsoft.com/office/officeart/2005/8/layout/gear1" loCatId="cycle" qsTypeId="urn:microsoft.com/office/officeart/2005/8/quickstyle/simple1" qsCatId="simple" csTypeId="urn:microsoft.com/office/officeart/2005/8/colors/colorful1#9" csCatId="colorful" phldr="1"/>
      <dgm:spPr/>
    </dgm:pt>
    <dgm:pt modelId="{40966231-38D0-46DF-8094-3BE11D8EB01A}">
      <dgm:prSet phldrT="[文本]" custT="1">
        <dgm:style>
          <a:lnRef idx="3">
            <a:schemeClr val="lt1"/>
          </a:lnRef>
          <a:fillRef idx="1">
            <a:schemeClr val="accent4"/>
          </a:fillRef>
          <a:effectRef idx="1">
            <a:schemeClr val="accent4"/>
          </a:effectRef>
          <a:fontRef idx="minor">
            <a:schemeClr val="lt1"/>
          </a:fontRef>
        </dgm:style>
      </dgm:prSet>
      <dgm:spPr/>
      <dgm:t>
        <a:bodyPr/>
        <a:lstStyle/>
        <a:p>
          <a:r>
            <a:rPr lang="zh-CN" altLang="en-US" sz="1100" b="1" dirty="0" smtClean="0">
              <a:latin typeface="微软雅黑" pitchFamily="34" charset="-122"/>
              <a:ea typeface="微软雅黑" pitchFamily="34" charset="-122"/>
            </a:rPr>
            <a:t>激励机制</a:t>
          </a:r>
          <a:endParaRPr lang="zh-CN" altLang="en-US" sz="1100" b="1" dirty="0">
            <a:latin typeface="微软雅黑" pitchFamily="34" charset="-122"/>
            <a:ea typeface="微软雅黑" pitchFamily="34" charset="-122"/>
          </a:endParaRPr>
        </a:p>
      </dgm:t>
    </dgm:pt>
    <dgm:pt modelId="{45A5B7AA-EB85-4210-8BE0-A268CF4A4EFF}" type="parTrans" cxnId="{3B8FE422-8E2F-4184-BD87-4E120C8D2893}">
      <dgm:prSet/>
      <dgm:spPr/>
      <dgm:t>
        <a:bodyPr/>
        <a:lstStyle/>
        <a:p>
          <a:endParaRPr lang="zh-CN" altLang="en-US"/>
        </a:p>
      </dgm:t>
    </dgm:pt>
    <dgm:pt modelId="{F6B32DB5-0376-4D3A-98FB-EE4B485FB639}" type="sibTrans" cxnId="{3B8FE422-8E2F-4184-BD87-4E120C8D2893}">
      <dgm:prSet/>
      <dgm:spPr/>
      <dgm:t>
        <a:bodyPr/>
        <a:lstStyle/>
        <a:p>
          <a:endParaRPr lang="zh-CN" altLang="en-US"/>
        </a:p>
      </dgm:t>
    </dgm:pt>
    <dgm:pt modelId="{7E30600B-90D5-44E9-82A2-36CB14CC3073}" type="pres">
      <dgm:prSet presAssocID="{75625E54-EDBF-47B8-9325-42429865D987}" presName="composite" presStyleCnt="0">
        <dgm:presLayoutVars>
          <dgm:chMax val="3"/>
          <dgm:animLvl val="lvl"/>
          <dgm:resizeHandles val="exact"/>
        </dgm:presLayoutVars>
      </dgm:prSet>
      <dgm:spPr/>
    </dgm:pt>
    <dgm:pt modelId="{5F01A486-90C4-4E8C-9AB5-DC83D7B3091C}" type="pres">
      <dgm:prSet presAssocID="{40966231-38D0-46DF-8094-3BE11D8EB01A}" presName="gear1" presStyleLbl="node1" presStyleIdx="0" presStyleCnt="1">
        <dgm:presLayoutVars>
          <dgm:chMax val="1"/>
          <dgm:bulletEnabled val="1"/>
        </dgm:presLayoutVars>
      </dgm:prSet>
      <dgm:spPr/>
      <dgm:t>
        <a:bodyPr/>
        <a:lstStyle/>
        <a:p>
          <a:endParaRPr lang="zh-CN" altLang="en-US"/>
        </a:p>
      </dgm:t>
    </dgm:pt>
    <dgm:pt modelId="{1DFC8D73-DB16-47A6-ACAF-EF69B2A072DF}" type="pres">
      <dgm:prSet presAssocID="{40966231-38D0-46DF-8094-3BE11D8EB01A}" presName="gear1srcNode" presStyleLbl="node1" presStyleIdx="0" presStyleCnt="1"/>
      <dgm:spPr/>
      <dgm:t>
        <a:bodyPr/>
        <a:lstStyle/>
        <a:p>
          <a:endParaRPr lang="zh-CN" altLang="en-US"/>
        </a:p>
      </dgm:t>
    </dgm:pt>
    <dgm:pt modelId="{F415064D-4D5D-4C17-B975-10B8B1C03385}" type="pres">
      <dgm:prSet presAssocID="{40966231-38D0-46DF-8094-3BE11D8EB01A}" presName="gear1dstNode" presStyleLbl="node1" presStyleIdx="0" presStyleCnt="1"/>
      <dgm:spPr/>
      <dgm:t>
        <a:bodyPr/>
        <a:lstStyle/>
        <a:p>
          <a:endParaRPr lang="zh-CN" altLang="en-US"/>
        </a:p>
      </dgm:t>
    </dgm:pt>
    <dgm:pt modelId="{F39BED88-25DD-4293-934E-C6620F1D00AC}" type="pres">
      <dgm:prSet presAssocID="{F6B32DB5-0376-4D3A-98FB-EE4B485FB639}" presName="connector1" presStyleLbl="sibTrans2D1" presStyleIdx="0" presStyleCnt="1"/>
      <dgm:spPr/>
      <dgm:t>
        <a:bodyPr/>
        <a:lstStyle/>
        <a:p>
          <a:endParaRPr lang="zh-CN" altLang="en-US"/>
        </a:p>
      </dgm:t>
    </dgm:pt>
  </dgm:ptLst>
  <dgm:cxnLst>
    <dgm:cxn modelId="{1EF226A0-968D-4C44-A816-C442628129B6}" type="presOf" srcId="{40966231-38D0-46DF-8094-3BE11D8EB01A}" destId="{5F01A486-90C4-4E8C-9AB5-DC83D7B3091C}" srcOrd="0" destOrd="0" presId="urn:microsoft.com/office/officeart/2005/8/layout/gear1"/>
    <dgm:cxn modelId="{3DB47A49-C9CB-4AD3-84B3-6AB6FA07E62D}" type="presOf" srcId="{75625E54-EDBF-47B8-9325-42429865D987}" destId="{7E30600B-90D5-44E9-82A2-36CB14CC3073}" srcOrd="0" destOrd="0" presId="urn:microsoft.com/office/officeart/2005/8/layout/gear1"/>
    <dgm:cxn modelId="{5EC78921-FD82-409E-877C-2E510832A233}" type="presOf" srcId="{F6B32DB5-0376-4D3A-98FB-EE4B485FB639}" destId="{F39BED88-25DD-4293-934E-C6620F1D00AC}" srcOrd="0" destOrd="0" presId="urn:microsoft.com/office/officeart/2005/8/layout/gear1"/>
    <dgm:cxn modelId="{3B8FE422-8E2F-4184-BD87-4E120C8D2893}" srcId="{75625E54-EDBF-47B8-9325-42429865D987}" destId="{40966231-38D0-46DF-8094-3BE11D8EB01A}" srcOrd="0" destOrd="0" parTransId="{45A5B7AA-EB85-4210-8BE0-A268CF4A4EFF}" sibTransId="{F6B32DB5-0376-4D3A-98FB-EE4B485FB639}"/>
    <dgm:cxn modelId="{D01E7D23-6D40-4EBC-8A84-8DDF103A5BB1}" type="presOf" srcId="{40966231-38D0-46DF-8094-3BE11D8EB01A}" destId="{1DFC8D73-DB16-47A6-ACAF-EF69B2A072DF}" srcOrd="1" destOrd="0" presId="urn:microsoft.com/office/officeart/2005/8/layout/gear1"/>
    <dgm:cxn modelId="{66A95A82-BD23-4645-AB68-3841B769EB86}" type="presOf" srcId="{40966231-38D0-46DF-8094-3BE11D8EB01A}" destId="{F415064D-4D5D-4C17-B975-10B8B1C03385}" srcOrd="2" destOrd="0" presId="urn:microsoft.com/office/officeart/2005/8/layout/gear1"/>
    <dgm:cxn modelId="{F8BEEBF0-7626-44E8-9F55-D2F84F94CA14}" type="presParOf" srcId="{7E30600B-90D5-44E9-82A2-36CB14CC3073}" destId="{5F01A486-90C4-4E8C-9AB5-DC83D7B3091C}" srcOrd="0" destOrd="0" presId="urn:microsoft.com/office/officeart/2005/8/layout/gear1"/>
    <dgm:cxn modelId="{F23CB07D-FACD-4491-B670-3A4CD2921769}" type="presParOf" srcId="{7E30600B-90D5-44E9-82A2-36CB14CC3073}" destId="{1DFC8D73-DB16-47A6-ACAF-EF69B2A072DF}" srcOrd="1" destOrd="0" presId="urn:microsoft.com/office/officeart/2005/8/layout/gear1"/>
    <dgm:cxn modelId="{0839C596-1B8E-4FCF-A218-2CBC8D8BE768}" type="presParOf" srcId="{7E30600B-90D5-44E9-82A2-36CB14CC3073}" destId="{F415064D-4D5D-4C17-B975-10B8B1C03385}" srcOrd="2" destOrd="0" presId="urn:microsoft.com/office/officeart/2005/8/layout/gear1"/>
    <dgm:cxn modelId="{6A1EADFD-4C1F-45D2-A6B5-CA6E6808D40C}" type="presParOf" srcId="{7E30600B-90D5-44E9-82A2-36CB14CC3073}" destId="{F39BED88-25DD-4293-934E-C6620F1D00AC}" srcOrd="3" destOrd="0" presId="urn:microsoft.com/office/officeart/2005/8/layout/gear1"/>
  </dgm:cxnLst>
  <dgm:bg>
    <a:noFill/>
  </dgm:bg>
  <dgm:whole/>
  <dgm:extLst>
    <a:ext uri="http://schemas.microsoft.com/office/drawing/2008/diagram">
      <dsp:dataModelExt xmlns:dsp="http://schemas.microsoft.com/office/drawing/2008/diagram" relId="rId4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5625E54-EDBF-47B8-9325-42429865D987}" type="doc">
      <dgm:prSet loTypeId="urn:microsoft.com/office/officeart/2005/8/layout/gear1" loCatId="cycle" qsTypeId="urn:microsoft.com/office/officeart/2005/8/quickstyle/simple1" qsCatId="simple" csTypeId="urn:microsoft.com/office/officeart/2005/8/colors/colorful1#10" csCatId="colorful" phldr="1"/>
      <dgm:spPr/>
    </dgm:pt>
    <dgm:pt modelId="{40966231-38D0-46DF-8094-3BE11D8EB01A}">
      <dgm:prSet phldrT="[文本]" custT="1">
        <dgm:style>
          <a:lnRef idx="3">
            <a:schemeClr val="lt1"/>
          </a:lnRef>
          <a:fillRef idx="1">
            <a:schemeClr val="accent4"/>
          </a:fillRef>
          <a:effectRef idx="1">
            <a:schemeClr val="accent4"/>
          </a:effectRef>
          <a:fontRef idx="minor">
            <a:schemeClr val="lt1"/>
          </a:fontRef>
        </dgm:style>
      </dgm:prSet>
      <dgm:spPr/>
      <dgm:t>
        <a:bodyPr/>
        <a:lstStyle/>
        <a:p>
          <a:r>
            <a:rPr lang="zh-CN" altLang="en-US" sz="1100" b="1" dirty="0" smtClean="0">
              <a:latin typeface="微软雅黑" pitchFamily="34" charset="-122"/>
              <a:ea typeface="微软雅黑" pitchFamily="34" charset="-122"/>
            </a:rPr>
            <a:t>业绩目标</a:t>
          </a:r>
          <a:endParaRPr lang="zh-CN" altLang="en-US" sz="1100" b="1" dirty="0">
            <a:latin typeface="微软雅黑" pitchFamily="34" charset="-122"/>
            <a:ea typeface="微软雅黑" pitchFamily="34" charset="-122"/>
          </a:endParaRPr>
        </a:p>
      </dgm:t>
    </dgm:pt>
    <dgm:pt modelId="{45A5B7AA-EB85-4210-8BE0-A268CF4A4EFF}" type="parTrans" cxnId="{3B8FE422-8E2F-4184-BD87-4E120C8D2893}">
      <dgm:prSet/>
      <dgm:spPr/>
      <dgm:t>
        <a:bodyPr/>
        <a:lstStyle/>
        <a:p>
          <a:endParaRPr lang="zh-CN" altLang="en-US"/>
        </a:p>
      </dgm:t>
    </dgm:pt>
    <dgm:pt modelId="{F6B32DB5-0376-4D3A-98FB-EE4B485FB639}" type="sibTrans" cxnId="{3B8FE422-8E2F-4184-BD87-4E120C8D2893}">
      <dgm:prSet/>
      <dgm:spPr/>
      <dgm:t>
        <a:bodyPr/>
        <a:lstStyle/>
        <a:p>
          <a:endParaRPr lang="zh-CN" altLang="en-US"/>
        </a:p>
      </dgm:t>
    </dgm:pt>
    <dgm:pt modelId="{7E30600B-90D5-44E9-82A2-36CB14CC3073}" type="pres">
      <dgm:prSet presAssocID="{75625E54-EDBF-47B8-9325-42429865D987}" presName="composite" presStyleCnt="0">
        <dgm:presLayoutVars>
          <dgm:chMax val="3"/>
          <dgm:animLvl val="lvl"/>
          <dgm:resizeHandles val="exact"/>
        </dgm:presLayoutVars>
      </dgm:prSet>
      <dgm:spPr/>
    </dgm:pt>
    <dgm:pt modelId="{5F01A486-90C4-4E8C-9AB5-DC83D7B3091C}" type="pres">
      <dgm:prSet presAssocID="{40966231-38D0-46DF-8094-3BE11D8EB01A}" presName="gear1" presStyleLbl="node1" presStyleIdx="0" presStyleCnt="1">
        <dgm:presLayoutVars>
          <dgm:chMax val="1"/>
          <dgm:bulletEnabled val="1"/>
        </dgm:presLayoutVars>
      </dgm:prSet>
      <dgm:spPr/>
      <dgm:t>
        <a:bodyPr/>
        <a:lstStyle/>
        <a:p>
          <a:endParaRPr lang="zh-CN" altLang="en-US"/>
        </a:p>
      </dgm:t>
    </dgm:pt>
    <dgm:pt modelId="{1DFC8D73-DB16-47A6-ACAF-EF69B2A072DF}" type="pres">
      <dgm:prSet presAssocID="{40966231-38D0-46DF-8094-3BE11D8EB01A}" presName="gear1srcNode" presStyleLbl="node1" presStyleIdx="0" presStyleCnt="1"/>
      <dgm:spPr/>
      <dgm:t>
        <a:bodyPr/>
        <a:lstStyle/>
        <a:p>
          <a:endParaRPr lang="zh-CN" altLang="en-US"/>
        </a:p>
      </dgm:t>
    </dgm:pt>
    <dgm:pt modelId="{F415064D-4D5D-4C17-B975-10B8B1C03385}" type="pres">
      <dgm:prSet presAssocID="{40966231-38D0-46DF-8094-3BE11D8EB01A}" presName="gear1dstNode" presStyleLbl="node1" presStyleIdx="0" presStyleCnt="1"/>
      <dgm:spPr/>
      <dgm:t>
        <a:bodyPr/>
        <a:lstStyle/>
        <a:p>
          <a:endParaRPr lang="zh-CN" altLang="en-US"/>
        </a:p>
      </dgm:t>
    </dgm:pt>
    <dgm:pt modelId="{F39BED88-25DD-4293-934E-C6620F1D00AC}" type="pres">
      <dgm:prSet presAssocID="{F6B32DB5-0376-4D3A-98FB-EE4B485FB639}" presName="connector1" presStyleLbl="sibTrans2D1" presStyleIdx="0" presStyleCnt="1"/>
      <dgm:spPr/>
      <dgm:t>
        <a:bodyPr/>
        <a:lstStyle/>
        <a:p>
          <a:endParaRPr lang="zh-CN" altLang="en-US"/>
        </a:p>
      </dgm:t>
    </dgm:pt>
  </dgm:ptLst>
  <dgm:cxnLst>
    <dgm:cxn modelId="{7BE2E466-2458-439D-9EC1-034CF48A0955}" type="presOf" srcId="{75625E54-EDBF-47B8-9325-42429865D987}" destId="{7E30600B-90D5-44E9-82A2-36CB14CC3073}" srcOrd="0" destOrd="0" presId="urn:microsoft.com/office/officeart/2005/8/layout/gear1"/>
    <dgm:cxn modelId="{257AA54A-894E-40AF-A690-9C9031CA0FCB}" type="presOf" srcId="{F6B32DB5-0376-4D3A-98FB-EE4B485FB639}" destId="{F39BED88-25DD-4293-934E-C6620F1D00AC}" srcOrd="0" destOrd="0" presId="urn:microsoft.com/office/officeart/2005/8/layout/gear1"/>
    <dgm:cxn modelId="{D60A4AD4-E29F-4E20-8E79-FD4957A01ED4}" type="presOf" srcId="{40966231-38D0-46DF-8094-3BE11D8EB01A}" destId="{F415064D-4D5D-4C17-B975-10B8B1C03385}" srcOrd="2" destOrd="0" presId="urn:microsoft.com/office/officeart/2005/8/layout/gear1"/>
    <dgm:cxn modelId="{7076F17C-33F9-4447-8224-8FF16332687B}" type="presOf" srcId="{40966231-38D0-46DF-8094-3BE11D8EB01A}" destId="{1DFC8D73-DB16-47A6-ACAF-EF69B2A072DF}" srcOrd="1" destOrd="0" presId="urn:microsoft.com/office/officeart/2005/8/layout/gear1"/>
    <dgm:cxn modelId="{1DB25743-5041-401B-9CB7-03D2A32F338D}" type="presOf" srcId="{40966231-38D0-46DF-8094-3BE11D8EB01A}" destId="{5F01A486-90C4-4E8C-9AB5-DC83D7B3091C}" srcOrd="0" destOrd="0" presId="urn:microsoft.com/office/officeart/2005/8/layout/gear1"/>
    <dgm:cxn modelId="{3B8FE422-8E2F-4184-BD87-4E120C8D2893}" srcId="{75625E54-EDBF-47B8-9325-42429865D987}" destId="{40966231-38D0-46DF-8094-3BE11D8EB01A}" srcOrd="0" destOrd="0" parTransId="{45A5B7AA-EB85-4210-8BE0-A268CF4A4EFF}" sibTransId="{F6B32DB5-0376-4D3A-98FB-EE4B485FB639}"/>
    <dgm:cxn modelId="{F3629C40-2200-4120-BBD0-E13334EA83EC}" type="presParOf" srcId="{7E30600B-90D5-44E9-82A2-36CB14CC3073}" destId="{5F01A486-90C4-4E8C-9AB5-DC83D7B3091C}" srcOrd="0" destOrd="0" presId="urn:microsoft.com/office/officeart/2005/8/layout/gear1"/>
    <dgm:cxn modelId="{1B35977E-2CD1-4200-8D72-8001024B402D}" type="presParOf" srcId="{7E30600B-90D5-44E9-82A2-36CB14CC3073}" destId="{1DFC8D73-DB16-47A6-ACAF-EF69B2A072DF}" srcOrd="1" destOrd="0" presId="urn:microsoft.com/office/officeart/2005/8/layout/gear1"/>
    <dgm:cxn modelId="{6B72ECA8-3730-49E9-BCE4-3D21193E0292}" type="presParOf" srcId="{7E30600B-90D5-44E9-82A2-36CB14CC3073}" destId="{F415064D-4D5D-4C17-B975-10B8B1C03385}" srcOrd="2" destOrd="0" presId="urn:microsoft.com/office/officeart/2005/8/layout/gear1"/>
    <dgm:cxn modelId="{A9ABEF32-E167-424F-92D0-5F4E92F7F6AA}" type="presParOf" srcId="{7E30600B-90D5-44E9-82A2-36CB14CC3073}" destId="{F39BED88-25DD-4293-934E-C6620F1D00AC}" srcOrd="3" destOrd="0" presId="urn:microsoft.com/office/officeart/2005/8/layout/gear1"/>
  </dgm:cxnLst>
  <dgm:bg>
    <a:noFill/>
  </dgm:bg>
  <dgm:whole/>
  <dgm:extLst>
    <a:ext uri="http://schemas.microsoft.com/office/drawing/2008/diagram">
      <dsp:dataModelExt xmlns:dsp="http://schemas.microsoft.com/office/drawing/2008/diagram" relId="rId50"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7B1D0E9-A117-4FD7-BF1D-694230049851}" type="doc">
      <dgm:prSet loTypeId="urn:microsoft.com/office/officeart/2005/8/layout/matrix2" loCatId="matrix" qsTypeId="urn:microsoft.com/office/officeart/2005/8/quickstyle/simple1" qsCatId="simple" csTypeId="urn:microsoft.com/office/officeart/2005/8/colors/accent2_5" csCatId="accent2" phldr="1"/>
      <dgm:spPr/>
      <dgm:t>
        <a:bodyPr/>
        <a:lstStyle/>
        <a:p>
          <a:endParaRPr lang="zh-CN" altLang="en-US"/>
        </a:p>
      </dgm:t>
    </dgm:pt>
    <dgm:pt modelId="{D25552A9-6CD9-4ADD-A208-577695327650}">
      <dgm:prSet phldrT="[文本]" custT="1"/>
      <dgm:spPr/>
      <dgm:t>
        <a:bodyPr/>
        <a:lstStyle/>
        <a:p>
          <a:r>
            <a:rPr lang="zh-CN" altLang="en-US" sz="1600" dirty="0" smtClean="0">
              <a:latin typeface="微软雅黑" pitchFamily="34" charset="-122"/>
              <a:ea typeface="微软雅黑" pitchFamily="34" charset="-122"/>
            </a:rPr>
            <a:t>销售收入</a:t>
          </a:r>
          <a:endParaRPr lang="zh-CN" altLang="en-US" sz="1600" dirty="0">
            <a:latin typeface="微软雅黑" pitchFamily="34" charset="-122"/>
            <a:ea typeface="微软雅黑" pitchFamily="34" charset="-122"/>
          </a:endParaRPr>
        </a:p>
      </dgm:t>
    </dgm:pt>
    <dgm:pt modelId="{C37AB178-7A15-493B-9260-F3F4736FC56C}" type="parTrans" cxnId="{276BF5ED-762C-4BA3-A6EF-BC5DED7C5136}">
      <dgm:prSet/>
      <dgm:spPr/>
      <dgm:t>
        <a:bodyPr/>
        <a:lstStyle/>
        <a:p>
          <a:endParaRPr lang="zh-CN" altLang="en-US"/>
        </a:p>
      </dgm:t>
    </dgm:pt>
    <dgm:pt modelId="{1D5DA7F6-BAF9-4A6A-9694-424C2EFC7714}" type="sibTrans" cxnId="{276BF5ED-762C-4BA3-A6EF-BC5DED7C5136}">
      <dgm:prSet/>
      <dgm:spPr/>
      <dgm:t>
        <a:bodyPr/>
        <a:lstStyle/>
        <a:p>
          <a:endParaRPr lang="zh-CN" altLang="en-US"/>
        </a:p>
      </dgm:t>
    </dgm:pt>
    <dgm:pt modelId="{EDDCBA26-C9B1-41F9-826C-F82743DB22A7}">
      <dgm:prSet phldrT="[文本]" custT="1"/>
      <dgm:spPr/>
      <dgm:t>
        <a:bodyPr/>
        <a:lstStyle/>
        <a:p>
          <a:r>
            <a:rPr lang="zh-CN" altLang="en-US" sz="1600" dirty="0" smtClean="0">
              <a:latin typeface="微软雅黑" pitchFamily="34" charset="-122"/>
              <a:ea typeface="微软雅黑" pitchFamily="34" charset="-122"/>
            </a:rPr>
            <a:t>成本控制</a:t>
          </a:r>
          <a:endParaRPr lang="zh-CN" altLang="en-US" sz="1600" dirty="0">
            <a:latin typeface="微软雅黑" pitchFamily="34" charset="-122"/>
            <a:ea typeface="微软雅黑" pitchFamily="34" charset="-122"/>
          </a:endParaRPr>
        </a:p>
      </dgm:t>
    </dgm:pt>
    <dgm:pt modelId="{0902FA2C-45BA-4078-B293-94036B214162}" type="parTrans" cxnId="{5010D538-4071-4D7F-9920-048DB752EB66}">
      <dgm:prSet/>
      <dgm:spPr/>
      <dgm:t>
        <a:bodyPr/>
        <a:lstStyle/>
        <a:p>
          <a:endParaRPr lang="zh-CN" altLang="en-US"/>
        </a:p>
      </dgm:t>
    </dgm:pt>
    <dgm:pt modelId="{C34C0B13-F82F-46D3-845C-420EEA0C1DD7}" type="sibTrans" cxnId="{5010D538-4071-4D7F-9920-048DB752EB66}">
      <dgm:prSet/>
      <dgm:spPr/>
      <dgm:t>
        <a:bodyPr/>
        <a:lstStyle/>
        <a:p>
          <a:endParaRPr lang="zh-CN" altLang="en-US"/>
        </a:p>
      </dgm:t>
    </dgm:pt>
    <dgm:pt modelId="{A4520632-5BDB-4204-B30C-26EB84125062}">
      <dgm:prSet phldrT="[文本]" custT="1"/>
      <dgm:spPr/>
      <dgm:t>
        <a:bodyPr/>
        <a:lstStyle/>
        <a:p>
          <a:r>
            <a:rPr lang="zh-CN" altLang="en-US" sz="1600" dirty="0" smtClean="0">
              <a:latin typeface="微软雅黑" pitchFamily="34" charset="-122"/>
              <a:ea typeface="微软雅黑" pitchFamily="34" charset="-122"/>
            </a:rPr>
            <a:t>费用控制</a:t>
          </a:r>
          <a:endParaRPr lang="zh-CN" altLang="en-US" sz="1600" dirty="0">
            <a:latin typeface="微软雅黑" pitchFamily="34" charset="-122"/>
            <a:ea typeface="微软雅黑" pitchFamily="34" charset="-122"/>
          </a:endParaRPr>
        </a:p>
      </dgm:t>
    </dgm:pt>
    <dgm:pt modelId="{D597ABE1-14AC-4287-920D-45C9E671A16E}" type="parTrans" cxnId="{C1F284B4-3FC6-4138-BAC1-D99AC8E14205}">
      <dgm:prSet/>
      <dgm:spPr/>
      <dgm:t>
        <a:bodyPr/>
        <a:lstStyle/>
        <a:p>
          <a:endParaRPr lang="zh-CN" altLang="en-US"/>
        </a:p>
      </dgm:t>
    </dgm:pt>
    <dgm:pt modelId="{3EFF95D4-73F0-411B-A75B-4F2B4C9EC0A3}" type="sibTrans" cxnId="{C1F284B4-3FC6-4138-BAC1-D99AC8E14205}">
      <dgm:prSet/>
      <dgm:spPr/>
      <dgm:t>
        <a:bodyPr/>
        <a:lstStyle/>
        <a:p>
          <a:endParaRPr lang="zh-CN" altLang="en-US"/>
        </a:p>
      </dgm:t>
    </dgm:pt>
    <dgm:pt modelId="{0D1FB7A9-D34F-4F7F-9502-CD75C296276A}">
      <dgm:prSet phldrT="[文本]"/>
      <dgm:spPr/>
      <dgm:t>
        <a:bodyPr/>
        <a:lstStyle/>
        <a:p>
          <a:r>
            <a:rPr lang="en-US" altLang="zh-CN" dirty="0" smtClean="0"/>
            <a:t>….</a:t>
          </a:r>
          <a:endParaRPr lang="zh-CN" altLang="en-US" dirty="0"/>
        </a:p>
      </dgm:t>
    </dgm:pt>
    <dgm:pt modelId="{4FE4619B-38A7-4CD3-97E3-14CA412AD1D5}" type="parTrans" cxnId="{2FFEAA6F-1082-4554-94DB-884C30D74A70}">
      <dgm:prSet/>
      <dgm:spPr/>
      <dgm:t>
        <a:bodyPr/>
        <a:lstStyle/>
        <a:p>
          <a:endParaRPr lang="zh-CN" altLang="en-US"/>
        </a:p>
      </dgm:t>
    </dgm:pt>
    <dgm:pt modelId="{1169BFD8-83EB-4BA1-B78F-2CC7D5F0C4C2}" type="sibTrans" cxnId="{2FFEAA6F-1082-4554-94DB-884C30D74A70}">
      <dgm:prSet/>
      <dgm:spPr/>
      <dgm:t>
        <a:bodyPr/>
        <a:lstStyle/>
        <a:p>
          <a:endParaRPr lang="zh-CN" altLang="en-US"/>
        </a:p>
      </dgm:t>
    </dgm:pt>
    <dgm:pt modelId="{BDA29D6B-DCCB-47C7-9315-BAE51C8FB9CD}" type="pres">
      <dgm:prSet presAssocID="{37B1D0E9-A117-4FD7-BF1D-694230049851}" presName="matrix" presStyleCnt="0">
        <dgm:presLayoutVars>
          <dgm:chMax val="1"/>
          <dgm:dir/>
          <dgm:resizeHandles val="exact"/>
        </dgm:presLayoutVars>
      </dgm:prSet>
      <dgm:spPr/>
      <dgm:t>
        <a:bodyPr/>
        <a:lstStyle/>
        <a:p>
          <a:endParaRPr lang="zh-CN" altLang="en-US"/>
        </a:p>
      </dgm:t>
    </dgm:pt>
    <dgm:pt modelId="{1ED89822-A850-4ED9-9BAB-682FAF09078B}" type="pres">
      <dgm:prSet presAssocID="{37B1D0E9-A117-4FD7-BF1D-694230049851}" presName="axisShape" presStyleLbl="bgShp" presStyleIdx="0" presStyleCnt="1"/>
      <dgm:spPr/>
    </dgm:pt>
    <dgm:pt modelId="{2F519226-8255-4CCE-88A6-BD6D1548E0E0}" type="pres">
      <dgm:prSet presAssocID="{37B1D0E9-A117-4FD7-BF1D-694230049851}" presName="rect1" presStyleLbl="node1" presStyleIdx="0" presStyleCnt="4">
        <dgm:presLayoutVars>
          <dgm:chMax val="0"/>
          <dgm:chPref val="0"/>
          <dgm:bulletEnabled val="1"/>
        </dgm:presLayoutVars>
      </dgm:prSet>
      <dgm:spPr/>
      <dgm:t>
        <a:bodyPr/>
        <a:lstStyle/>
        <a:p>
          <a:endParaRPr lang="zh-CN" altLang="en-US"/>
        </a:p>
      </dgm:t>
    </dgm:pt>
    <dgm:pt modelId="{13726324-2B81-4F48-B166-94DFD7024FB2}" type="pres">
      <dgm:prSet presAssocID="{37B1D0E9-A117-4FD7-BF1D-694230049851}" presName="rect2" presStyleLbl="node1" presStyleIdx="1" presStyleCnt="4">
        <dgm:presLayoutVars>
          <dgm:chMax val="0"/>
          <dgm:chPref val="0"/>
          <dgm:bulletEnabled val="1"/>
        </dgm:presLayoutVars>
      </dgm:prSet>
      <dgm:spPr/>
      <dgm:t>
        <a:bodyPr/>
        <a:lstStyle/>
        <a:p>
          <a:endParaRPr lang="zh-CN" altLang="en-US"/>
        </a:p>
      </dgm:t>
    </dgm:pt>
    <dgm:pt modelId="{B9C1E70A-E718-43CA-944D-523EFD31EE07}" type="pres">
      <dgm:prSet presAssocID="{37B1D0E9-A117-4FD7-BF1D-694230049851}" presName="rect3" presStyleLbl="node1" presStyleIdx="2" presStyleCnt="4">
        <dgm:presLayoutVars>
          <dgm:chMax val="0"/>
          <dgm:chPref val="0"/>
          <dgm:bulletEnabled val="1"/>
        </dgm:presLayoutVars>
      </dgm:prSet>
      <dgm:spPr/>
      <dgm:t>
        <a:bodyPr/>
        <a:lstStyle/>
        <a:p>
          <a:endParaRPr lang="zh-CN" altLang="en-US"/>
        </a:p>
      </dgm:t>
    </dgm:pt>
    <dgm:pt modelId="{8DA5580A-E653-4C77-A5FC-F9C9A2AA0B5A}" type="pres">
      <dgm:prSet presAssocID="{37B1D0E9-A117-4FD7-BF1D-694230049851}" presName="rect4" presStyleLbl="node1" presStyleIdx="3" presStyleCnt="4">
        <dgm:presLayoutVars>
          <dgm:chMax val="0"/>
          <dgm:chPref val="0"/>
          <dgm:bulletEnabled val="1"/>
        </dgm:presLayoutVars>
      </dgm:prSet>
      <dgm:spPr/>
      <dgm:t>
        <a:bodyPr/>
        <a:lstStyle/>
        <a:p>
          <a:endParaRPr lang="zh-CN" altLang="en-US"/>
        </a:p>
      </dgm:t>
    </dgm:pt>
  </dgm:ptLst>
  <dgm:cxnLst>
    <dgm:cxn modelId="{276BF5ED-762C-4BA3-A6EF-BC5DED7C5136}" srcId="{37B1D0E9-A117-4FD7-BF1D-694230049851}" destId="{D25552A9-6CD9-4ADD-A208-577695327650}" srcOrd="0" destOrd="0" parTransId="{C37AB178-7A15-493B-9260-F3F4736FC56C}" sibTransId="{1D5DA7F6-BAF9-4A6A-9694-424C2EFC7714}"/>
    <dgm:cxn modelId="{5010D538-4071-4D7F-9920-048DB752EB66}" srcId="{37B1D0E9-A117-4FD7-BF1D-694230049851}" destId="{EDDCBA26-C9B1-41F9-826C-F82743DB22A7}" srcOrd="1" destOrd="0" parTransId="{0902FA2C-45BA-4078-B293-94036B214162}" sibTransId="{C34C0B13-F82F-46D3-845C-420EEA0C1DD7}"/>
    <dgm:cxn modelId="{C1F284B4-3FC6-4138-BAC1-D99AC8E14205}" srcId="{37B1D0E9-A117-4FD7-BF1D-694230049851}" destId="{A4520632-5BDB-4204-B30C-26EB84125062}" srcOrd="2" destOrd="0" parTransId="{D597ABE1-14AC-4287-920D-45C9E671A16E}" sibTransId="{3EFF95D4-73F0-411B-A75B-4F2B4C9EC0A3}"/>
    <dgm:cxn modelId="{54A15814-040B-463B-A8DA-0B5163B4788D}" type="presOf" srcId="{EDDCBA26-C9B1-41F9-826C-F82743DB22A7}" destId="{13726324-2B81-4F48-B166-94DFD7024FB2}" srcOrd="0" destOrd="0" presId="urn:microsoft.com/office/officeart/2005/8/layout/matrix2"/>
    <dgm:cxn modelId="{FA2B51AA-DFF1-4541-A779-238FCE57FBC5}" type="presOf" srcId="{37B1D0E9-A117-4FD7-BF1D-694230049851}" destId="{BDA29D6B-DCCB-47C7-9315-BAE51C8FB9CD}" srcOrd="0" destOrd="0" presId="urn:microsoft.com/office/officeart/2005/8/layout/matrix2"/>
    <dgm:cxn modelId="{8888551F-F499-4358-8953-759E79B74B99}" type="presOf" srcId="{A4520632-5BDB-4204-B30C-26EB84125062}" destId="{B9C1E70A-E718-43CA-944D-523EFD31EE07}" srcOrd="0" destOrd="0" presId="urn:microsoft.com/office/officeart/2005/8/layout/matrix2"/>
    <dgm:cxn modelId="{2B1A9FFF-1073-4642-957D-8A116FC3E8C3}" type="presOf" srcId="{0D1FB7A9-D34F-4F7F-9502-CD75C296276A}" destId="{8DA5580A-E653-4C77-A5FC-F9C9A2AA0B5A}" srcOrd="0" destOrd="0" presId="urn:microsoft.com/office/officeart/2005/8/layout/matrix2"/>
    <dgm:cxn modelId="{B297F8DF-8AF4-438F-8D13-B7270BEF7EC8}" type="presOf" srcId="{D25552A9-6CD9-4ADD-A208-577695327650}" destId="{2F519226-8255-4CCE-88A6-BD6D1548E0E0}" srcOrd="0" destOrd="0" presId="urn:microsoft.com/office/officeart/2005/8/layout/matrix2"/>
    <dgm:cxn modelId="{2FFEAA6F-1082-4554-94DB-884C30D74A70}" srcId="{37B1D0E9-A117-4FD7-BF1D-694230049851}" destId="{0D1FB7A9-D34F-4F7F-9502-CD75C296276A}" srcOrd="3" destOrd="0" parTransId="{4FE4619B-38A7-4CD3-97E3-14CA412AD1D5}" sibTransId="{1169BFD8-83EB-4BA1-B78F-2CC7D5F0C4C2}"/>
    <dgm:cxn modelId="{48835900-D5EA-438F-9511-01035A578AE1}" type="presParOf" srcId="{BDA29D6B-DCCB-47C7-9315-BAE51C8FB9CD}" destId="{1ED89822-A850-4ED9-9BAB-682FAF09078B}" srcOrd="0" destOrd="0" presId="urn:microsoft.com/office/officeart/2005/8/layout/matrix2"/>
    <dgm:cxn modelId="{C121442C-6366-4358-A386-DBE4DB2BFB2F}" type="presParOf" srcId="{BDA29D6B-DCCB-47C7-9315-BAE51C8FB9CD}" destId="{2F519226-8255-4CCE-88A6-BD6D1548E0E0}" srcOrd="1" destOrd="0" presId="urn:microsoft.com/office/officeart/2005/8/layout/matrix2"/>
    <dgm:cxn modelId="{BEC50685-F3F4-42B2-9F05-FB2231FE79EF}" type="presParOf" srcId="{BDA29D6B-DCCB-47C7-9315-BAE51C8FB9CD}" destId="{13726324-2B81-4F48-B166-94DFD7024FB2}" srcOrd="2" destOrd="0" presId="urn:microsoft.com/office/officeart/2005/8/layout/matrix2"/>
    <dgm:cxn modelId="{35ACF9E1-67A9-4257-B601-FD3BC1AC9183}" type="presParOf" srcId="{BDA29D6B-DCCB-47C7-9315-BAE51C8FB9CD}" destId="{B9C1E70A-E718-43CA-944D-523EFD31EE07}" srcOrd="3" destOrd="0" presId="urn:microsoft.com/office/officeart/2005/8/layout/matrix2"/>
    <dgm:cxn modelId="{0258578F-C5A0-4D99-B6BB-563862F1C4CB}" type="presParOf" srcId="{BDA29D6B-DCCB-47C7-9315-BAE51C8FB9CD}" destId="{8DA5580A-E653-4C77-A5FC-F9C9A2AA0B5A}" srcOrd="4" destOrd="0" presId="urn:microsoft.com/office/officeart/2005/8/layout/matrix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0AC94A4-19F4-4336-B79C-8EAC48E8796A}" type="doc">
      <dgm:prSet loTypeId="urn:microsoft.com/office/officeart/2005/8/layout/vList2" loCatId="list" qsTypeId="urn:microsoft.com/office/officeart/2005/8/quickstyle/simple1" qsCatId="simple" csTypeId="urn:microsoft.com/office/officeart/2005/8/colors/accent3_4" csCatId="accent3" phldr="1"/>
      <dgm:spPr/>
      <dgm:t>
        <a:bodyPr/>
        <a:lstStyle/>
        <a:p>
          <a:endParaRPr lang="zh-CN" altLang="en-US"/>
        </a:p>
      </dgm:t>
    </dgm:pt>
    <dgm:pt modelId="{D3588C8C-5293-4251-A757-AC2401A163DF}">
      <dgm:prSet phldrT="[文本]" custT="1"/>
      <dgm:spPr/>
      <dgm:t>
        <a:bodyPr/>
        <a:lstStyle/>
        <a:p>
          <a:r>
            <a:rPr lang="zh-CN" altLang="en-US" sz="1600" dirty="0" smtClean="0">
              <a:latin typeface="微软雅黑" pitchFamily="34" charset="-122"/>
              <a:ea typeface="微软雅黑" pitchFamily="34" charset="-122"/>
            </a:rPr>
            <a:t>各利润中心</a:t>
          </a:r>
          <a:endParaRPr lang="zh-CN" altLang="en-US" sz="1600" dirty="0">
            <a:latin typeface="微软雅黑" pitchFamily="34" charset="-122"/>
            <a:ea typeface="微软雅黑" pitchFamily="34" charset="-122"/>
          </a:endParaRPr>
        </a:p>
      </dgm:t>
    </dgm:pt>
    <dgm:pt modelId="{7FC7D3EC-DF72-4891-8B8E-ECF97FDBAD03}" type="parTrans" cxnId="{9053DEA9-17ED-4A6F-AEB0-CC859A081EAF}">
      <dgm:prSet/>
      <dgm:spPr/>
      <dgm:t>
        <a:bodyPr/>
        <a:lstStyle/>
        <a:p>
          <a:endParaRPr lang="zh-CN" altLang="en-US"/>
        </a:p>
      </dgm:t>
    </dgm:pt>
    <dgm:pt modelId="{9E2A5922-D790-488E-A5C4-E78A826B2C59}" type="sibTrans" cxnId="{9053DEA9-17ED-4A6F-AEB0-CC859A081EAF}">
      <dgm:prSet/>
      <dgm:spPr/>
      <dgm:t>
        <a:bodyPr/>
        <a:lstStyle/>
        <a:p>
          <a:endParaRPr lang="zh-CN" altLang="en-US"/>
        </a:p>
      </dgm:t>
    </dgm:pt>
    <dgm:pt modelId="{4CA560D5-15C9-4645-8201-ADE57FF0801C}">
      <dgm:prSet phldrT="[文本]"/>
      <dgm:spPr/>
      <dgm:t>
        <a:bodyPr/>
        <a:lstStyle/>
        <a:p>
          <a:r>
            <a:rPr lang="zh-CN" altLang="en-US" dirty="0" smtClean="0">
              <a:latin typeface="微软雅黑" pitchFamily="34" charset="-122"/>
              <a:ea typeface="微软雅黑" pitchFamily="34" charset="-122"/>
            </a:rPr>
            <a:t>销售区域</a:t>
          </a:r>
          <a:endParaRPr lang="zh-CN" altLang="en-US" dirty="0">
            <a:latin typeface="微软雅黑" pitchFamily="34" charset="-122"/>
            <a:ea typeface="微软雅黑" pitchFamily="34" charset="-122"/>
          </a:endParaRPr>
        </a:p>
      </dgm:t>
    </dgm:pt>
    <dgm:pt modelId="{DE5D77FD-42C6-477A-9E79-E1BD4554A6D1}" type="parTrans" cxnId="{56C3426C-0B80-4766-BFBA-BAF393BCF3BD}">
      <dgm:prSet/>
      <dgm:spPr/>
      <dgm:t>
        <a:bodyPr/>
        <a:lstStyle/>
        <a:p>
          <a:endParaRPr lang="zh-CN" altLang="en-US"/>
        </a:p>
      </dgm:t>
    </dgm:pt>
    <dgm:pt modelId="{295311DD-495C-41CC-9696-DA10019CCC3F}" type="sibTrans" cxnId="{56C3426C-0B80-4766-BFBA-BAF393BCF3BD}">
      <dgm:prSet/>
      <dgm:spPr/>
      <dgm:t>
        <a:bodyPr/>
        <a:lstStyle/>
        <a:p>
          <a:endParaRPr lang="zh-CN" altLang="en-US"/>
        </a:p>
      </dgm:t>
    </dgm:pt>
    <dgm:pt modelId="{6512458B-A69B-4648-A913-9960CE43F1EE}">
      <dgm:prSet phldrT="[文本]"/>
      <dgm:spPr/>
      <dgm:t>
        <a:bodyPr/>
        <a:lstStyle/>
        <a:p>
          <a:r>
            <a:rPr lang="zh-CN" altLang="en-US" dirty="0" smtClean="0">
              <a:latin typeface="微软雅黑" pitchFamily="34" charset="-122"/>
              <a:ea typeface="微软雅黑" pitchFamily="34" charset="-122"/>
            </a:rPr>
            <a:t>销售团队</a:t>
          </a:r>
          <a:endParaRPr lang="zh-CN" altLang="en-US" dirty="0">
            <a:latin typeface="微软雅黑" pitchFamily="34" charset="-122"/>
            <a:ea typeface="微软雅黑" pitchFamily="34" charset="-122"/>
          </a:endParaRPr>
        </a:p>
      </dgm:t>
    </dgm:pt>
    <dgm:pt modelId="{B8561AB6-324B-427C-9A40-0D004A17E956}" type="parTrans" cxnId="{97ABAAAC-68AC-4FFA-BCA3-F5E5695F0C35}">
      <dgm:prSet/>
      <dgm:spPr/>
      <dgm:t>
        <a:bodyPr/>
        <a:lstStyle/>
        <a:p>
          <a:endParaRPr lang="zh-CN" altLang="en-US"/>
        </a:p>
      </dgm:t>
    </dgm:pt>
    <dgm:pt modelId="{DBE9A6D9-4670-4150-ADBE-30F47CFEE248}" type="sibTrans" cxnId="{97ABAAAC-68AC-4FFA-BCA3-F5E5695F0C35}">
      <dgm:prSet/>
      <dgm:spPr/>
      <dgm:t>
        <a:bodyPr/>
        <a:lstStyle/>
        <a:p>
          <a:endParaRPr lang="zh-CN" altLang="en-US"/>
        </a:p>
      </dgm:t>
    </dgm:pt>
    <dgm:pt modelId="{21FF7E8D-B19B-4803-8868-FFBC71E827EB}">
      <dgm:prSet phldrT="[文本]"/>
      <dgm:spPr/>
      <dgm:t>
        <a:bodyPr/>
        <a:lstStyle/>
        <a:p>
          <a:r>
            <a:rPr lang="en-US"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dgm:t>
    </dgm:pt>
    <dgm:pt modelId="{B8C8EBCA-26CC-4D63-BDF0-E56E04AD7E3E}" type="parTrans" cxnId="{1F5B50E0-172B-48A8-8B6F-E496F4FD7282}">
      <dgm:prSet/>
      <dgm:spPr/>
      <dgm:t>
        <a:bodyPr/>
        <a:lstStyle/>
        <a:p>
          <a:endParaRPr lang="zh-CN" altLang="en-US"/>
        </a:p>
      </dgm:t>
    </dgm:pt>
    <dgm:pt modelId="{FD052086-DA11-4F82-85BF-F54D25DEC40C}" type="sibTrans" cxnId="{1F5B50E0-172B-48A8-8B6F-E496F4FD7282}">
      <dgm:prSet/>
      <dgm:spPr/>
      <dgm:t>
        <a:bodyPr/>
        <a:lstStyle/>
        <a:p>
          <a:endParaRPr lang="zh-CN" altLang="en-US"/>
        </a:p>
      </dgm:t>
    </dgm:pt>
    <dgm:pt modelId="{DDD5F4E0-DC2C-4768-9387-2A128DD3181B}">
      <dgm:prSet phldrT="[文本]"/>
      <dgm:spPr/>
      <dgm:t>
        <a:bodyPr/>
        <a:lstStyle/>
        <a:p>
          <a:r>
            <a:rPr lang="zh-CN" altLang="en-US" dirty="0" smtClean="0">
              <a:latin typeface="微软雅黑" pitchFamily="34" charset="-122"/>
              <a:ea typeface="微软雅黑" pitchFamily="34" charset="-122"/>
            </a:rPr>
            <a:t>销售实体</a:t>
          </a:r>
          <a:endParaRPr lang="zh-CN" altLang="en-US" dirty="0">
            <a:latin typeface="微软雅黑" pitchFamily="34" charset="-122"/>
            <a:ea typeface="微软雅黑" pitchFamily="34" charset="-122"/>
          </a:endParaRPr>
        </a:p>
      </dgm:t>
    </dgm:pt>
    <dgm:pt modelId="{BB0FA41E-6A62-4E8E-A321-CF625A9E65DD}" type="parTrans" cxnId="{B5607B69-4C74-447A-9B6C-14C89A06CCB0}">
      <dgm:prSet/>
      <dgm:spPr/>
      <dgm:t>
        <a:bodyPr/>
        <a:lstStyle/>
        <a:p>
          <a:endParaRPr lang="zh-CN" altLang="en-US"/>
        </a:p>
      </dgm:t>
    </dgm:pt>
    <dgm:pt modelId="{8E6715BB-006A-4265-9BA3-6E72391DA183}" type="sibTrans" cxnId="{B5607B69-4C74-447A-9B6C-14C89A06CCB0}">
      <dgm:prSet/>
      <dgm:spPr/>
      <dgm:t>
        <a:bodyPr/>
        <a:lstStyle/>
        <a:p>
          <a:endParaRPr lang="zh-CN" altLang="en-US"/>
        </a:p>
      </dgm:t>
    </dgm:pt>
    <dgm:pt modelId="{0DE5C043-FDC9-4F44-882D-6785BDC46496}" type="pres">
      <dgm:prSet presAssocID="{C0AC94A4-19F4-4336-B79C-8EAC48E8796A}" presName="linear" presStyleCnt="0">
        <dgm:presLayoutVars>
          <dgm:animLvl val="lvl"/>
          <dgm:resizeHandles val="exact"/>
        </dgm:presLayoutVars>
      </dgm:prSet>
      <dgm:spPr/>
      <dgm:t>
        <a:bodyPr/>
        <a:lstStyle/>
        <a:p>
          <a:endParaRPr lang="zh-CN" altLang="en-US"/>
        </a:p>
      </dgm:t>
    </dgm:pt>
    <dgm:pt modelId="{B9A64EF8-51D3-4C9A-99BA-12E0F56719EC}" type="pres">
      <dgm:prSet presAssocID="{D3588C8C-5293-4251-A757-AC2401A163DF}" presName="parentText" presStyleLbl="node1" presStyleIdx="0" presStyleCnt="1">
        <dgm:presLayoutVars>
          <dgm:chMax val="0"/>
          <dgm:bulletEnabled val="1"/>
        </dgm:presLayoutVars>
      </dgm:prSet>
      <dgm:spPr/>
      <dgm:t>
        <a:bodyPr/>
        <a:lstStyle/>
        <a:p>
          <a:endParaRPr lang="zh-CN" altLang="en-US"/>
        </a:p>
      </dgm:t>
    </dgm:pt>
    <dgm:pt modelId="{C822D4A3-15E9-4C93-B4EC-22430ED46469}" type="pres">
      <dgm:prSet presAssocID="{D3588C8C-5293-4251-A757-AC2401A163DF}" presName="childText" presStyleLbl="revTx" presStyleIdx="0" presStyleCnt="1">
        <dgm:presLayoutVars>
          <dgm:bulletEnabled val="1"/>
        </dgm:presLayoutVars>
      </dgm:prSet>
      <dgm:spPr/>
      <dgm:t>
        <a:bodyPr/>
        <a:lstStyle/>
        <a:p>
          <a:endParaRPr lang="zh-CN" altLang="en-US"/>
        </a:p>
      </dgm:t>
    </dgm:pt>
  </dgm:ptLst>
  <dgm:cxnLst>
    <dgm:cxn modelId="{B5607B69-4C74-447A-9B6C-14C89A06CCB0}" srcId="{D3588C8C-5293-4251-A757-AC2401A163DF}" destId="{DDD5F4E0-DC2C-4768-9387-2A128DD3181B}" srcOrd="0" destOrd="0" parTransId="{BB0FA41E-6A62-4E8E-A321-CF625A9E65DD}" sibTransId="{8E6715BB-006A-4265-9BA3-6E72391DA183}"/>
    <dgm:cxn modelId="{97ABAAAC-68AC-4FFA-BCA3-F5E5695F0C35}" srcId="{D3588C8C-5293-4251-A757-AC2401A163DF}" destId="{6512458B-A69B-4648-A913-9960CE43F1EE}" srcOrd="2" destOrd="0" parTransId="{B8561AB6-324B-427C-9A40-0D004A17E956}" sibTransId="{DBE9A6D9-4670-4150-ADBE-30F47CFEE248}"/>
    <dgm:cxn modelId="{FA728879-C0CD-47DB-A155-C7A4A9D9A3F1}" type="presOf" srcId="{D3588C8C-5293-4251-A757-AC2401A163DF}" destId="{B9A64EF8-51D3-4C9A-99BA-12E0F56719EC}" srcOrd="0" destOrd="0" presId="urn:microsoft.com/office/officeart/2005/8/layout/vList2"/>
    <dgm:cxn modelId="{9053DEA9-17ED-4A6F-AEB0-CC859A081EAF}" srcId="{C0AC94A4-19F4-4336-B79C-8EAC48E8796A}" destId="{D3588C8C-5293-4251-A757-AC2401A163DF}" srcOrd="0" destOrd="0" parTransId="{7FC7D3EC-DF72-4891-8B8E-ECF97FDBAD03}" sibTransId="{9E2A5922-D790-488E-A5C4-E78A826B2C59}"/>
    <dgm:cxn modelId="{2C9D37B8-D681-43CC-9CE5-63985FB3363A}" type="presOf" srcId="{6512458B-A69B-4648-A913-9960CE43F1EE}" destId="{C822D4A3-15E9-4C93-B4EC-22430ED46469}" srcOrd="0" destOrd="2" presId="urn:microsoft.com/office/officeart/2005/8/layout/vList2"/>
    <dgm:cxn modelId="{5E44E9B9-C775-455F-9150-D54F644B6A75}" type="presOf" srcId="{DDD5F4E0-DC2C-4768-9387-2A128DD3181B}" destId="{C822D4A3-15E9-4C93-B4EC-22430ED46469}" srcOrd="0" destOrd="0" presId="urn:microsoft.com/office/officeart/2005/8/layout/vList2"/>
    <dgm:cxn modelId="{1F5B50E0-172B-48A8-8B6F-E496F4FD7282}" srcId="{D3588C8C-5293-4251-A757-AC2401A163DF}" destId="{21FF7E8D-B19B-4803-8868-FFBC71E827EB}" srcOrd="3" destOrd="0" parTransId="{B8C8EBCA-26CC-4D63-BDF0-E56E04AD7E3E}" sibTransId="{FD052086-DA11-4F82-85BF-F54D25DEC40C}"/>
    <dgm:cxn modelId="{4E3FDDFE-DB5E-4C6C-B2D9-8C6F94601B8C}" type="presOf" srcId="{C0AC94A4-19F4-4336-B79C-8EAC48E8796A}" destId="{0DE5C043-FDC9-4F44-882D-6785BDC46496}" srcOrd="0" destOrd="0" presId="urn:microsoft.com/office/officeart/2005/8/layout/vList2"/>
    <dgm:cxn modelId="{56C3426C-0B80-4766-BFBA-BAF393BCF3BD}" srcId="{D3588C8C-5293-4251-A757-AC2401A163DF}" destId="{4CA560D5-15C9-4645-8201-ADE57FF0801C}" srcOrd="1" destOrd="0" parTransId="{DE5D77FD-42C6-477A-9E79-E1BD4554A6D1}" sibTransId="{295311DD-495C-41CC-9696-DA10019CCC3F}"/>
    <dgm:cxn modelId="{DA31F510-93E3-44FF-93B4-A87E11187F9F}" type="presOf" srcId="{4CA560D5-15C9-4645-8201-ADE57FF0801C}" destId="{C822D4A3-15E9-4C93-B4EC-22430ED46469}" srcOrd="0" destOrd="1" presId="urn:microsoft.com/office/officeart/2005/8/layout/vList2"/>
    <dgm:cxn modelId="{86D04F8D-6DAF-47DD-90B6-EAC8B2110D76}" type="presOf" srcId="{21FF7E8D-B19B-4803-8868-FFBC71E827EB}" destId="{C822D4A3-15E9-4C93-B4EC-22430ED46469}" srcOrd="0" destOrd="3" presId="urn:microsoft.com/office/officeart/2005/8/layout/vList2"/>
    <dgm:cxn modelId="{D34DDCD2-B115-442C-ADBA-BDADFD3C4C75}" type="presParOf" srcId="{0DE5C043-FDC9-4F44-882D-6785BDC46496}" destId="{B9A64EF8-51D3-4C9A-99BA-12E0F56719EC}" srcOrd="0" destOrd="0" presId="urn:microsoft.com/office/officeart/2005/8/layout/vList2"/>
    <dgm:cxn modelId="{40A0027E-FC84-4C4A-B324-5E8F1C80ED09}" type="presParOf" srcId="{0DE5C043-FDC9-4F44-882D-6785BDC46496}" destId="{C822D4A3-15E9-4C93-B4EC-22430ED46469}" srcOrd="1" destOrd="0" presId="urn:microsoft.com/office/officeart/2005/8/layout/vList2"/>
  </dgm:cxnLst>
  <dgm:bg/>
  <dgm:whole/>
  <dgm:extLst>
    <a:ext uri="http://schemas.microsoft.com/office/drawing/2008/diagram">
      <dsp:dataModelExt xmlns:dsp="http://schemas.microsoft.com/office/drawing/2008/diagram" relId="rId2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D709BA-49DF-49BE-97A6-D2765FF0E13B}">
      <dsp:nvSpPr>
        <dsp:cNvPr id="0" name=""/>
        <dsp:cNvSpPr/>
      </dsp:nvSpPr>
      <dsp:spPr>
        <a:xfrm>
          <a:off x="0" y="214314"/>
          <a:ext cx="2357453" cy="2357453"/>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4EDC2A8-2440-4C1F-B006-A3910D4E8BEC}">
      <dsp:nvSpPr>
        <dsp:cNvPr id="0" name=""/>
        <dsp:cNvSpPr/>
      </dsp:nvSpPr>
      <dsp:spPr>
        <a:xfrm>
          <a:off x="223958" y="438272"/>
          <a:ext cx="919407" cy="9194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latin typeface="微软雅黑" pitchFamily="34" charset="-122"/>
              <a:ea typeface="微软雅黑" pitchFamily="34" charset="-122"/>
            </a:rPr>
            <a:t>分工厂</a:t>
          </a:r>
          <a:endParaRPr lang="en-US" altLang="zh-CN" sz="1500" kern="1200" dirty="0" smtClean="0">
            <a:latin typeface="微软雅黑" pitchFamily="34" charset="-122"/>
            <a:ea typeface="微软雅黑" pitchFamily="34" charset="-122"/>
          </a:endParaRPr>
        </a:p>
        <a:p>
          <a:pPr lvl="0" algn="ctr" defTabSz="666750">
            <a:lnSpc>
              <a:spcPct val="90000"/>
            </a:lnSpc>
            <a:spcBef>
              <a:spcPct val="0"/>
            </a:spcBef>
            <a:spcAft>
              <a:spcPct val="35000"/>
            </a:spcAft>
          </a:pPr>
          <a:r>
            <a:rPr lang="en-US" altLang="zh-CN" sz="1500" kern="1200" dirty="0" smtClean="0">
              <a:latin typeface="微软雅黑" pitchFamily="34" charset="-122"/>
              <a:ea typeface="微软雅黑" pitchFamily="34" charset="-122"/>
            </a:rPr>
            <a:t>/OEM</a:t>
          </a:r>
          <a:endParaRPr lang="zh-CN" altLang="en-US" sz="1500" kern="1200" dirty="0">
            <a:latin typeface="微软雅黑" pitchFamily="34" charset="-122"/>
            <a:ea typeface="微软雅黑" pitchFamily="34" charset="-122"/>
          </a:endParaRPr>
        </a:p>
      </dsp:txBody>
      <dsp:txXfrm>
        <a:off x="268840" y="483154"/>
        <a:ext cx="829643" cy="829643"/>
      </dsp:txXfrm>
    </dsp:sp>
    <dsp:sp modelId="{DE31233B-8CD0-46E8-B612-4C99A64A667D}">
      <dsp:nvSpPr>
        <dsp:cNvPr id="0" name=""/>
        <dsp:cNvSpPr/>
      </dsp:nvSpPr>
      <dsp:spPr>
        <a:xfrm>
          <a:off x="1214088" y="438272"/>
          <a:ext cx="919407" cy="9194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latin typeface="微软雅黑" pitchFamily="34" charset="-122"/>
              <a:ea typeface="微软雅黑" pitchFamily="34" charset="-122"/>
            </a:rPr>
            <a:t>分产品</a:t>
          </a:r>
          <a:endParaRPr lang="zh-CN" altLang="en-US" sz="1500" kern="1200" dirty="0">
            <a:latin typeface="微软雅黑" pitchFamily="34" charset="-122"/>
            <a:ea typeface="微软雅黑" pitchFamily="34" charset="-122"/>
          </a:endParaRPr>
        </a:p>
      </dsp:txBody>
      <dsp:txXfrm>
        <a:off x="1258970" y="483154"/>
        <a:ext cx="829643" cy="829643"/>
      </dsp:txXfrm>
    </dsp:sp>
    <dsp:sp modelId="{955E021C-5B69-4510-AE7F-E18BA90CA6A0}">
      <dsp:nvSpPr>
        <dsp:cNvPr id="0" name=""/>
        <dsp:cNvSpPr/>
      </dsp:nvSpPr>
      <dsp:spPr>
        <a:xfrm>
          <a:off x="223958" y="1428402"/>
          <a:ext cx="919407" cy="9194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latin typeface="微软雅黑" pitchFamily="34" charset="-122"/>
              <a:ea typeface="微软雅黑" pitchFamily="34" charset="-122"/>
            </a:rPr>
            <a:t>分月份</a:t>
          </a:r>
          <a:endParaRPr lang="zh-CN" altLang="en-US" sz="1500" kern="1200" dirty="0">
            <a:latin typeface="微软雅黑" pitchFamily="34" charset="-122"/>
            <a:ea typeface="微软雅黑" pitchFamily="34" charset="-122"/>
          </a:endParaRPr>
        </a:p>
      </dsp:txBody>
      <dsp:txXfrm>
        <a:off x="268840" y="1473284"/>
        <a:ext cx="829643" cy="829643"/>
      </dsp:txXfrm>
    </dsp:sp>
    <dsp:sp modelId="{3BB531E5-9D3A-4D0C-BC2A-39BBF21C93AD}">
      <dsp:nvSpPr>
        <dsp:cNvPr id="0" name=""/>
        <dsp:cNvSpPr/>
      </dsp:nvSpPr>
      <dsp:spPr>
        <a:xfrm>
          <a:off x="1214088" y="1428402"/>
          <a:ext cx="919407" cy="9194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latin typeface="微软雅黑" pitchFamily="34" charset="-122"/>
              <a:ea typeface="微软雅黑" pitchFamily="34" charset="-122"/>
            </a:rPr>
            <a:t>分科目</a:t>
          </a:r>
          <a:endParaRPr lang="zh-CN" altLang="en-US" sz="1500" kern="1200" dirty="0">
            <a:latin typeface="微软雅黑" pitchFamily="34" charset="-122"/>
            <a:ea typeface="微软雅黑" pitchFamily="34" charset="-122"/>
          </a:endParaRPr>
        </a:p>
      </dsp:txBody>
      <dsp:txXfrm>
        <a:off x="1258970" y="1473284"/>
        <a:ext cx="829643" cy="82964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A64EF8-51D3-4C9A-99BA-12E0F56719EC}">
      <dsp:nvSpPr>
        <dsp:cNvPr id="0" name=""/>
        <dsp:cNvSpPr/>
      </dsp:nvSpPr>
      <dsp:spPr>
        <a:xfrm>
          <a:off x="0" y="0"/>
          <a:ext cx="2592288" cy="483210"/>
        </a:xfrm>
        <a:prstGeom prst="roundRect">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各费用中心</a:t>
          </a:r>
          <a:endParaRPr lang="zh-CN" altLang="en-US" sz="1600" kern="1200" dirty="0">
            <a:latin typeface="微软雅黑" pitchFamily="34" charset="-122"/>
            <a:ea typeface="微软雅黑" pitchFamily="34" charset="-122"/>
          </a:endParaRPr>
        </a:p>
      </dsp:txBody>
      <dsp:txXfrm>
        <a:off x="23588" y="23588"/>
        <a:ext cx="2545112" cy="436034"/>
      </dsp:txXfrm>
    </dsp:sp>
    <dsp:sp modelId="{C822D4A3-15E9-4C93-B4EC-22430ED46469}">
      <dsp:nvSpPr>
        <dsp:cNvPr id="0" name=""/>
        <dsp:cNvSpPr/>
      </dsp:nvSpPr>
      <dsp:spPr>
        <a:xfrm>
          <a:off x="0" y="498447"/>
          <a:ext cx="2592288" cy="782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305" tIns="17780" rIns="99568" bIns="17780" numCol="1" spcCol="1270" anchor="t" anchorCtr="0">
          <a:noAutofit/>
        </a:bodyPr>
        <a:lstStyle/>
        <a:p>
          <a:pPr marL="57150" lvl="1" indent="-57150" algn="l" defTabSz="488950">
            <a:lnSpc>
              <a:spcPct val="90000"/>
            </a:lnSpc>
            <a:spcBef>
              <a:spcPct val="0"/>
            </a:spcBef>
            <a:spcAft>
              <a:spcPct val="20000"/>
            </a:spcAft>
            <a:buChar char="••"/>
          </a:pPr>
          <a:r>
            <a:rPr lang="zh-CN" altLang="en-US" sz="1100" kern="1200" dirty="0" smtClean="0">
              <a:latin typeface="微软雅黑" pitchFamily="34" charset="-122"/>
              <a:ea typeface="微软雅黑" pitchFamily="34" charset="-122"/>
            </a:rPr>
            <a:t>部门</a:t>
          </a:r>
          <a:endParaRPr lang="zh-CN" altLang="en-US" sz="1100" kern="1200" dirty="0">
            <a:latin typeface="微软雅黑" pitchFamily="34" charset="-122"/>
            <a:ea typeface="微软雅黑" pitchFamily="34" charset="-122"/>
          </a:endParaRPr>
        </a:p>
        <a:p>
          <a:pPr marL="57150" lvl="1" indent="-57150" algn="l" defTabSz="488950">
            <a:lnSpc>
              <a:spcPct val="90000"/>
            </a:lnSpc>
            <a:spcBef>
              <a:spcPct val="0"/>
            </a:spcBef>
            <a:spcAft>
              <a:spcPct val="20000"/>
            </a:spcAft>
            <a:buChar char="••"/>
          </a:pPr>
          <a:r>
            <a:rPr lang="zh-CN" altLang="en-US" sz="1100" kern="1200" dirty="0" smtClean="0">
              <a:latin typeface="微软雅黑" pitchFamily="34" charset="-122"/>
              <a:ea typeface="微软雅黑" pitchFamily="34" charset="-122"/>
            </a:rPr>
            <a:t>科室</a:t>
          </a:r>
          <a:endParaRPr lang="zh-CN" altLang="en-US" sz="1100" kern="1200" dirty="0">
            <a:latin typeface="微软雅黑" pitchFamily="34" charset="-122"/>
            <a:ea typeface="微软雅黑" pitchFamily="34" charset="-122"/>
          </a:endParaRPr>
        </a:p>
        <a:p>
          <a:pPr marL="57150" lvl="1" indent="-57150" algn="l" defTabSz="488950">
            <a:lnSpc>
              <a:spcPct val="90000"/>
            </a:lnSpc>
            <a:spcBef>
              <a:spcPct val="0"/>
            </a:spcBef>
            <a:spcAft>
              <a:spcPct val="20000"/>
            </a:spcAft>
            <a:buChar char="••"/>
          </a:pPr>
          <a:r>
            <a:rPr lang="en-US" altLang="zh-CN" sz="1100" kern="1200" dirty="0" smtClean="0">
              <a:latin typeface="微软雅黑" pitchFamily="34" charset="-122"/>
              <a:ea typeface="微软雅黑" pitchFamily="34" charset="-122"/>
            </a:rPr>
            <a:t>….</a:t>
          </a:r>
          <a:endParaRPr lang="zh-CN" altLang="en-US" sz="1100" kern="1200" dirty="0">
            <a:latin typeface="微软雅黑" pitchFamily="34" charset="-122"/>
            <a:ea typeface="微软雅黑" pitchFamily="34" charset="-122"/>
          </a:endParaRPr>
        </a:p>
      </dsp:txBody>
      <dsp:txXfrm>
        <a:off x="0" y="498447"/>
        <a:ext cx="2592288" cy="78246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A64EF8-51D3-4C9A-99BA-12E0F56719EC}">
      <dsp:nvSpPr>
        <dsp:cNvPr id="0" name=""/>
        <dsp:cNvSpPr/>
      </dsp:nvSpPr>
      <dsp:spPr>
        <a:xfrm>
          <a:off x="0" y="2"/>
          <a:ext cx="2448271" cy="486720"/>
        </a:xfrm>
        <a:prstGeom prst="roundRect">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各事业部</a:t>
          </a:r>
          <a:endParaRPr lang="zh-CN" altLang="en-US" sz="1600" kern="1200" dirty="0">
            <a:latin typeface="微软雅黑" pitchFamily="34" charset="-122"/>
            <a:ea typeface="微软雅黑" pitchFamily="34" charset="-122"/>
          </a:endParaRPr>
        </a:p>
      </dsp:txBody>
      <dsp:txXfrm>
        <a:off x="23760" y="23762"/>
        <a:ext cx="2400751" cy="439200"/>
      </dsp:txXfrm>
    </dsp:sp>
    <dsp:sp modelId="{C822D4A3-15E9-4C93-B4EC-22430ED46469}">
      <dsp:nvSpPr>
        <dsp:cNvPr id="0" name=""/>
        <dsp:cNvSpPr/>
      </dsp:nvSpPr>
      <dsp:spPr>
        <a:xfrm>
          <a:off x="0" y="493620"/>
          <a:ext cx="2448271"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733"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zh-CN" altLang="en-US" sz="1200" kern="1200" dirty="0" smtClean="0">
              <a:latin typeface="微软雅黑" pitchFamily="34" charset="-122"/>
              <a:ea typeface="微软雅黑" pitchFamily="34" charset="-122"/>
            </a:rPr>
            <a:t>成本中心</a:t>
          </a:r>
          <a:endParaRPr lang="zh-CN" altLang="en-US" sz="1200" kern="1200" dirty="0">
            <a:latin typeface="微软雅黑" pitchFamily="34" charset="-122"/>
            <a:ea typeface="微软雅黑" pitchFamily="34" charset="-122"/>
          </a:endParaRPr>
        </a:p>
        <a:p>
          <a:pPr marL="114300" lvl="1" indent="-114300" algn="l" defTabSz="533400">
            <a:lnSpc>
              <a:spcPct val="90000"/>
            </a:lnSpc>
            <a:spcBef>
              <a:spcPct val="0"/>
            </a:spcBef>
            <a:spcAft>
              <a:spcPct val="20000"/>
            </a:spcAft>
            <a:buChar char="••"/>
          </a:pPr>
          <a:r>
            <a:rPr lang="en-US" altLang="zh-CN" sz="1200" kern="1200" dirty="0" smtClean="0">
              <a:latin typeface="微软雅黑" pitchFamily="34" charset="-122"/>
              <a:ea typeface="微软雅黑" pitchFamily="34" charset="-122"/>
            </a:rPr>
            <a:t>….</a:t>
          </a:r>
          <a:endParaRPr lang="zh-CN" altLang="en-US" sz="1200" kern="1200" dirty="0">
            <a:latin typeface="微软雅黑" pitchFamily="34" charset="-122"/>
            <a:ea typeface="微软雅黑" pitchFamily="34" charset="-122"/>
          </a:endParaRPr>
        </a:p>
      </dsp:txBody>
      <dsp:txXfrm>
        <a:off x="0" y="493620"/>
        <a:ext cx="2448271" cy="5796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A64EF8-51D3-4C9A-99BA-12E0F56719EC}">
      <dsp:nvSpPr>
        <dsp:cNvPr id="0" name=""/>
        <dsp:cNvSpPr/>
      </dsp:nvSpPr>
      <dsp:spPr>
        <a:xfrm>
          <a:off x="0" y="0"/>
          <a:ext cx="2231926" cy="456300"/>
        </a:xfrm>
        <a:prstGeom prst="roundRect">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en-US" altLang="zh-CN" sz="1500" kern="1200" dirty="0" smtClean="0">
              <a:latin typeface="微软雅黑" pitchFamily="34" charset="-122"/>
              <a:ea typeface="微软雅黑" pitchFamily="34" charset="-122"/>
            </a:rPr>
            <a:t>……</a:t>
          </a:r>
          <a:endParaRPr lang="zh-CN" altLang="en-US" sz="1500" kern="1200" dirty="0">
            <a:latin typeface="微软雅黑" pitchFamily="34" charset="-122"/>
            <a:ea typeface="微软雅黑" pitchFamily="34" charset="-122"/>
          </a:endParaRPr>
        </a:p>
      </dsp:txBody>
      <dsp:txXfrm>
        <a:off x="22275" y="22275"/>
        <a:ext cx="2187376" cy="411750"/>
      </dsp:txXfrm>
    </dsp:sp>
    <dsp:sp modelId="{C822D4A3-15E9-4C93-B4EC-22430ED46469}">
      <dsp:nvSpPr>
        <dsp:cNvPr id="0" name=""/>
        <dsp:cNvSpPr/>
      </dsp:nvSpPr>
      <dsp:spPr>
        <a:xfrm>
          <a:off x="0" y="463990"/>
          <a:ext cx="2231926" cy="248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864" tIns="19050" rIns="106680" bIns="19050" numCol="1" spcCol="1270" anchor="t" anchorCtr="0">
          <a:noAutofit/>
        </a:bodyPr>
        <a:lstStyle/>
        <a:p>
          <a:pPr marL="114300" lvl="1" indent="-114300" algn="l" defTabSz="533400">
            <a:lnSpc>
              <a:spcPct val="90000"/>
            </a:lnSpc>
            <a:spcBef>
              <a:spcPct val="0"/>
            </a:spcBef>
            <a:spcAft>
              <a:spcPct val="20000"/>
            </a:spcAft>
            <a:buChar char="••"/>
          </a:pPr>
          <a:endParaRPr lang="zh-CN" altLang="en-US" sz="1200" kern="1200" dirty="0">
            <a:latin typeface="微软雅黑" pitchFamily="34" charset="-122"/>
            <a:ea typeface="微软雅黑" pitchFamily="34" charset="-122"/>
          </a:endParaRPr>
        </a:p>
      </dsp:txBody>
      <dsp:txXfrm>
        <a:off x="0" y="463990"/>
        <a:ext cx="2231926" cy="2484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79819C-D37F-4214-B97E-54A5AEAABDE7}">
      <dsp:nvSpPr>
        <dsp:cNvPr id="0" name=""/>
        <dsp:cNvSpPr/>
      </dsp:nvSpPr>
      <dsp:spPr>
        <a:xfrm>
          <a:off x="2052719" y="2933528"/>
          <a:ext cx="108388" cy="108388"/>
        </a:xfrm>
        <a:prstGeom prst="ellipse">
          <a:avLst/>
        </a:prstGeom>
        <a:solidFill>
          <a:schemeClr val="accent2">
            <a:shade val="8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9F982F-19BA-4FD0-996E-BBE6BCFAD76F}">
      <dsp:nvSpPr>
        <dsp:cNvPr id="0" name=""/>
        <dsp:cNvSpPr/>
      </dsp:nvSpPr>
      <dsp:spPr>
        <a:xfrm>
          <a:off x="1848406" y="3031883"/>
          <a:ext cx="108388" cy="108388"/>
        </a:xfrm>
        <a:prstGeom prst="ellipse">
          <a:avLst/>
        </a:prstGeom>
        <a:solidFill>
          <a:schemeClr val="accent2">
            <a:shade val="80000"/>
            <a:hueOff val="-3261"/>
            <a:satOff val="-366"/>
            <a:lumOff val="2335"/>
            <a:alphaOff val="0"/>
          </a:schemeClr>
        </a:solidFill>
        <a:ln w="25400" cap="flat" cmpd="sng" algn="ctr">
          <a:solidFill>
            <a:schemeClr val="accent2">
              <a:shade val="80000"/>
              <a:hueOff val="-3261"/>
              <a:satOff val="-366"/>
              <a:lumOff val="233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12E2CC-921A-4277-9E15-B3ED3C46E193}">
      <dsp:nvSpPr>
        <dsp:cNvPr id="0" name=""/>
        <dsp:cNvSpPr/>
      </dsp:nvSpPr>
      <dsp:spPr>
        <a:xfrm>
          <a:off x="1634338" y="3109571"/>
          <a:ext cx="108388" cy="108388"/>
        </a:xfrm>
        <a:prstGeom prst="ellipse">
          <a:avLst/>
        </a:prstGeom>
        <a:solidFill>
          <a:schemeClr val="accent2">
            <a:shade val="80000"/>
            <a:hueOff val="-6522"/>
            <a:satOff val="-732"/>
            <a:lumOff val="4669"/>
            <a:alphaOff val="0"/>
          </a:schemeClr>
        </a:solidFill>
        <a:ln w="25400" cap="flat" cmpd="sng" algn="ctr">
          <a:solidFill>
            <a:schemeClr val="accent2">
              <a:shade val="80000"/>
              <a:hueOff val="-6522"/>
              <a:satOff val="-732"/>
              <a:lumOff val="46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765A6E-1E0C-4681-BC16-58E256FAF576}">
      <dsp:nvSpPr>
        <dsp:cNvPr id="0" name=""/>
        <dsp:cNvSpPr/>
      </dsp:nvSpPr>
      <dsp:spPr>
        <a:xfrm>
          <a:off x="3033638" y="1794990"/>
          <a:ext cx="108388" cy="108388"/>
        </a:xfrm>
        <a:prstGeom prst="ellipse">
          <a:avLst/>
        </a:prstGeom>
        <a:solidFill>
          <a:schemeClr val="accent2">
            <a:shade val="80000"/>
            <a:hueOff val="-9783"/>
            <a:satOff val="-1097"/>
            <a:lumOff val="7004"/>
            <a:alphaOff val="0"/>
          </a:schemeClr>
        </a:solidFill>
        <a:ln w="25400" cap="flat" cmpd="sng" algn="ctr">
          <a:solidFill>
            <a:schemeClr val="accent2">
              <a:shade val="80000"/>
              <a:hueOff val="-9783"/>
              <a:satOff val="-1097"/>
              <a:lumOff val="700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DA1F19-A143-4513-ABD2-00216C943AD6}">
      <dsp:nvSpPr>
        <dsp:cNvPr id="0" name=""/>
        <dsp:cNvSpPr/>
      </dsp:nvSpPr>
      <dsp:spPr>
        <a:xfrm>
          <a:off x="2951262" y="1995143"/>
          <a:ext cx="108388" cy="108388"/>
        </a:xfrm>
        <a:prstGeom prst="ellipse">
          <a:avLst/>
        </a:prstGeom>
        <a:solidFill>
          <a:schemeClr val="accent2">
            <a:shade val="80000"/>
            <a:hueOff val="-13044"/>
            <a:satOff val="-1463"/>
            <a:lumOff val="9338"/>
            <a:alphaOff val="0"/>
          </a:schemeClr>
        </a:solidFill>
        <a:ln w="25400" cap="flat" cmpd="sng" algn="ctr">
          <a:solidFill>
            <a:schemeClr val="accent2">
              <a:shade val="80000"/>
              <a:hueOff val="-13044"/>
              <a:satOff val="-1463"/>
              <a:lumOff val="93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E9955B-6302-471B-9E44-FDA4AC3A1975}">
      <dsp:nvSpPr>
        <dsp:cNvPr id="0" name=""/>
        <dsp:cNvSpPr/>
      </dsp:nvSpPr>
      <dsp:spPr>
        <a:xfrm>
          <a:off x="2892733" y="288293"/>
          <a:ext cx="108388" cy="108388"/>
        </a:xfrm>
        <a:prstGeom prst="ellipse">
          <a:avLst/>
        </a:prstGeom>
        <a:solidFill>
          <a:schemeClr val="accent2">
            <a:shade val="80000"/>
            <a:hueOff val="-16305"/>
            <a:satOff val="-1829"/>
            <a:lumOff val="11673"/>
            <a:alphaOff val="0"/>
          </a:schemeClr>
        </a:solidFill>
        <a:ln w="25400" cap="flat" cmpd="sng" algn="ctr">
          <a:solidFill>
            <a:schemeClr val="accent2">
              <a:shade val="80000"/>
              <a:hueOff val="-16305"/>
              <a:satOff val="-1829"/>
              <a:lumOff val="116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1FEE14-2ABD-4002-BA64-1EC08B424D37}">
      <dsp:nvSpPr>
        <dsp:cNvPr id="0" name=""/>
        <dsp:cNvSpPr/>
      </dsp:nvSpPr>
      <dsp:spPr>
        <a:xfrm>
          <a:off x="3043393" y="192618"/>
          <a:ext cx="108388" cy="108388"/>
        </a:xfrm>
        <a:prstGeom prst="ellipse">
          <a:avLst/>
        </a:prstGeom>
        <a:solidFill>
          <a:schemeClr val="accent2">
            <a:shade val="80000"/>
            <a:hueOff val="-19567"/>
            <a:satOff val="-2195"/>
            <a:lumOff val="14007"/>
            <a:alphaOff val="0"/>
          </a:schemeClr>
        </a:solidFill>
        <a:ln w="25400" cap="flat" cmpd="sng" algn="ctr">
          <a:solidFill>
            <a:schemeClr val="accent2">
              <a:shade val="80000"/>
              <a:hueOff val="-19567"/>
              <a:satOff val="-2195"/>
              <a:lumOff val="1400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608160-534A-485C-A38B-5B9B903064AC}">
      <dsp:nvSpPr>
        <dsp:cNvPr id="0" name=""/>
        <dsp:cNvSpPr/>
      </dsp:nvSpPr>
      <dsp:spPr>
        <a:xfrm>
          <a:off x="3194053" y="96942"/>
          <a:ext cx="108388" cy="108388"/>
        </a:xfrm>
        <a:prstGeom prst="ellipse">
          <a:avLst/>
        </a:prstGeom>
        <a:solidFill>
          <a:schemeClr val="accent2">
            <a:shade val="80000"/>
            <a:hueOff val="-22828"/>
            <a:satOff val="-2561"/>
            <a:lumOff val="16342"/>
            <a:alphaOff val="0"/>
          </a:schemeClr>
        </a:solidFill>
        <a:ln w="25400" cap="flat" cmpd="sng" algn="ctr">
          <a:solidFill>
            <a:schemeClr val="accent2">
              <a:shade val="80000"/>
              <a:hueOff val="-22828"/>
              <a:satOff val="-2561"/>
              <a:lumOff val="1634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BE2DDE-68CC-4040-9185-ED3AC6846385}">
      <dsp:nvSpPr>
        <dsp:cNvPr id="0" name=""/>
        <dsp:cNvSpPr/>
      </dsp:nvSpPr>
      <dsp:spPr>
        <a:xfrm>
          <a:off x="3344714" y="192618"/>
          <a:ext cx="108388" cy="108388"/>
        </a:xfrm>
        <a:prstGeom prst="ellipse">
          <a:avLst/>
        </a:prstGeom>
        <a:solidFill>
          <a:schemeClr val="accent2">
            <a:shade val="80000"/>
            <a:hueOff val="-26089"/>
            <a:satOff val="-2927"/>
            <a:lumOff val="18676"/>
            <a:alphaOff val="0"/>
          </a:schemeClr>
        </a:solidFill>
        <a:ln w="25400" cap="flat" cmpd="sng" algn="ctr">
          <a:solidFill>
            <a:schemeClr val="accent2">
              <a:shade val="80000"/>
              <a:hueOff val="-26089"/>
              <a:satOff val="-2927"/>
              <a:lumOff val="1867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DCEBCC-9392-4977-BE55-CA2CA1AD872A}">
      <dsp:nvSpPr>
        <dsp:cNvPr id="0" name=""/>
        <dsp:cNvSpPr/>
      </dsp:nvSpPr>
      <dsp:spPr>
        <a:xfrm>
          <a:off x="3495374" y="288293"/>
          <a:ext cx="108388" cy="108388"/>
        </a:xfrm>
        <a:prstGeom prst="ellipse">
          <a:avLst/>
        </a:prstGeom>
        <a:solidFill>
          <a:schemeClr val="accent2">
            <a:shade val="80000"/>
            <a:hueOff val="-29350"/>
            <a:satOff val="-3292"/>
            <a:lumOff val="21011"/>
            <a:alphaOff val="0"/>
          </a:schemeClr>
        </a:solidFill>
        <a:ln w="25400" cap="flat" cmpd="sng" algn="ctr">
          <a:solidFill>
            <a:schemeClr val="accent2">
              <a:shade val="80000"/>
              <a:hueOff val="-29350"/>
              <a:satOff val="-3292"/>
              <a:lumOff val="2101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280049-A60E-47F3-88FF-BFBD05CF4544}">
      <dsp:nvSpPr>
        <dsp:cNvPr id="0" name=""/>
        <dsp:cNvSpPr/>
      </dsp:nvSpPr>
      <dsp:spPr>
        <a:xfrm>
          <a:off x="3194053" y="298626"/>
          <a:ext cx="108388" cy="108388"/>
        </a:xfrm>
        <a:prstGeom prst="ellipse">
          <a:avLst/>
        </a:prstGeom>
        <a:solidFill>
          <a:schemeClr val="accent2">
            <a:shade val="80000"/>
            <a:hueOff val="-32611"/>
            <a:satOff val="-3658"/>
            <a:lumOff val="23345"/>
            <a:alphaOff val="0"/>
          </a:schemeClr>
        </a:solidFill>
        <a:ln w="25400" cap="flat" cmpd="sng" algn="ctr">
          <a:solidFill>
            <a:schemeClr val="accent2">
              <a:shade val="80000"/>
              <a:hueOff val="-32611"/>
              <a:satOff val="-3658"/>
              <a:lumOff val="2334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73E932-6161-4AEC-8E52-1FD741A54419}">
      <dsp:nvSpPr>
        <dsp:cNvPr id="0" name=""/>
        <dsp:cNvSpPr/>
      </dsp:nvSpPr>
      <dsp:spPr>
        <a:xfrm>
          <a:off x="3194053" y="500693"/>
          <a:ext cx="108388" cy="108388"/>
        </a:xfrm>
        <a:prstGeom prst="ellipse">
          <a:avLst/>
        </a:prstGeom>
        <a:solidFill>
          <a:schemeClr val="accent2">
            <a:shade val="80000"/>
            <a:hueOff val="-35872"/>
            <a:satOff val="-4024"/>
            <a:lumOff val="25680"/>
            <a:alphaOff val="0"/>
          </a:schemeClr>
        </a:solidFill>
        <a:ln w="25400" cap="flat" cmpd="sng" algn="ctr">
          <a:solidFill>
            <a:schemeClr val="accent2">
              <a:shade val="80000"/>
              <a:hueOff val="-35872"/>
              <a:satOff val="-4024"/>
              <a:lumOff val="2568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CF4D030-8E6B-4F4D-9B32-64F31141BB28}">
      <dsp:nvSpPr>
        <dsp:cNvPr id="0" name=""/>
        <dsp:cNvSpPr/>
      </dsp:nvSpPr>
      <dsp:spPr>
        <a:xfrm>
          <a:off x="1105943" y="3340191"/>
          <a:ext cx="2337946" cy="626865"/>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4865"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多场景，多版本模拟</a:t>
          </a:r>
          <a:endParaRPr lang="zh-CN" altLang="en-US" sz="1600" kern="1200" dirty="0">
            <a:latin typeface="微软雅黑" pitchFamily="34" charset="-122"/>
            <a:ea typeface="微软雅黑" pitchFamily="34" charset="-122"/>
          </a:endParaRPr>
        </a:p>
      </dsp:txBody>
      <dsp:txXfrm>
        <a:off x="1136544" y="3370792"/>
        <a:ext cx="2276744" cy="565663"/>
      </dsp:txXfrm>
    </dsp:sp>
    <dsp:sp modelId="{FF6C9831-B935-48B0-B74E-2156C65D28D2}">
      <dsp:nvSpPr>
        <dsp:cNvPr id="0" name=""/>
        <dsp:cNvSpPr/>
      </dsp:nvSpPr>
      <dsp:spPr>
        <a:xfrm>
          <a:off x="457778" y="2725572"/>
          <a:ext cx="1083888" cy="1083811"/>
        </a:xfrm>
        <a:prstGeom prst="ellipse">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AAA387-41E0-43DC-9DC0-79F707B3EAC2}">
      <dsp:nvSpPr>
        <dsp:cNvPr id="0" name=""/>
        <dsp:cNvSpPr/>
      </dsp:nvSpPr>
      <dsp:spPr>
        <a:xfrm>
          <a:off x="2609838" y="2526184"/>
          <a:ext cx="2337946" cy="626865"/>
        </a:xfrm>
        <a:prstGeom prst="roundRect">
          <a:avLst/>
        </a:prstGeom>
        <a:solidFill>
          <a:schemeClr val="accent2">
            <a:shade val="80000"/>
            <a:hueOff val="-17936"/>
            <a:satOff val="-2012"/>
            <a:lumOff val="1284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4865" tIns="57150" rIns="57150" bIns="57150" numCol="1" spcCol="1270" anchor="ctr" anchorCtr="0">
          <a:noAutofit/>
        </a:bodyPr>
        <a:lstStyle/>
        <a:p>
          <a:pPr lvl="0" algn="l" defTabSz="666750">
            <a:lnSpc>
              <a:spcPct val="90000"/>
            </a:lnSpc>
            <a:spcBef>
              <a:spcPct val="0"/>
            </a:spcBef>
            <a:spcAft>
              <a:spcPct val="35000"/>
            </a:spcAft>
          </a:pPr>
          <a:r>
            <a:rPr lang="zh-CN" altLang="en-US" sz="1500" kern="1200" dirty="0" smtClean="0">
              <a:latin typeface="微软雅黑" pitchFamily="34" charset="-122"/>
              <a:ea typeface="微软雅黑" pitchFamily="34" charset="-122"/>
            </a:rPr>
            <a:t>分析不同版本下的营运情况</a:t>
          </a:r>
          <a:endParaRPr lang="zh-CN" altLang="en-US" sz="1500" kern="1200" dirty="0">
            <a:latin typeface="微软雅黑" pitchFamily="34" charset="-122"/>
            <a:ea typeface="微软雅黑" pitchFamily="34" charset="-122"/>
          </a:endParaRPr>
        </a:p>
      </dsp:txBody>
      <dsp:txXfrm>
        <a:off x="2640439" y="2556785"/>
        <a:ext cx="2276744" cy="565663"/>
      </dsp:txXfrm>
    </dsp:sp>
    <dsp:sp modelId="{7E965B00-F4FA-4CCC-9F30-B5EF7DBF2C21}">
      <dsp:nvSpPr>
        <dsp:cNvPr id="0" name=""/>
        <dsp:cNvSpPr/>
      </dsp:nvSpPr>
      <dsp:spPr>
        <a:xfrm>
          <a:off x="1961673" y="1911565"/>
          <a:ext cx="1083888" cy="1083811"/>
        </a:xfrm>
        <a:prstGeom prst="ellipse">
          <a:avLst/>
        </a:prstGeom>
        <a:solidFill>
          <a:schemeClr val="accent2">
            <a:tint val="50000"/>
            <a:hueOff val="-1904"/>
            <a:satOff val="-1364"/>
            <a:lumOff val="559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A1CAADB-1884-4CFA-B71E-B2A41D175318}">
      <dsp:nvSpPr>
        <dsp:cNvPr id="0" name=""/>
        <dsp:cNvSpPr/>
      </dsp:nvSpPr>
      <dsp:spPr>
        <a:xfrm>
          <a:off x="3300274" y="1291588"/>
          <a:ext cx="2337946" cy="626865"/>
        </a:xfrm>
        <a:prstGeom prst="roundRect">
          <a:avLst/>
        </a:prstGeom>
        <a:solidFill>
          <a:schemeClr val="accent2">
            <a:shade val="80000"/>
            <a:hueOff val="-35872"/>
            <a:satOff val="-4024"/>
            <a:lumOff val="256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4865" tIns="68580" rIns="68580" bIns="6858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决策支持</a:t>
          </a:r>
          <a:endParaRPr lang="zh-CN" altLang="en-US" sz="1800" kern="1200" dirty="0">
            <a:latin typeface="微软雅黑" pitchFamily="34" charset="-122"/>
            <a:ea typeface="微软雅黑" pitchFamily="34" charset="-122"/>
          </a:endParaRPr>
        </a:p>
      </dsp:txBody>
      <dsp:txXfrm>
        <a:off x="3330875" y="1322189"/>
        <a:ext cx="2276744" cy="565663"/>
      </dsp:txXfrm>
    </dsp:sp>
    <dsp:sp modelId="{DA80D798-616E-445E-A6FF-D9FE9E01C6C2}">
      <dsp:nvSpPr>
        <dsp:cNvPr id="0" name=""/>
        <dsp:cNvSpPr/>
      </dsp:nvSpPr>
      <dsp:spPr>
        <a:xfrm>
          <a:off x="2652109" y="676969"/>
          <a:ext cx="1083888" cy="1083811"/>
        </a:xfrm>
        <a:prstGeom prst="ellipse">
          <a:avLst/>
        </a:prstGeom>
        <a:solidFill>
          <a:schemeClr val="accent2">
            <a:tint val="50000"/>
            <a:hueOff val="-3809"/>
            <a:satOff val="-2729"/>
            <a:lumOff val="1119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26E11-4DB1-4CED-920E-1D386DF7A5FC}">
      <dsp:nvSpPr>
        <dsp:cNvPr id="0" name=""/>
        <dsp:cNvSpPr/>
      </dsp:nvSpPr>
      <dsp:spPr>
        <a:xfrm>
          <a:off x="463911" y="112152"/>
          <a:ext cx="1512168" cy="1512168"/>
        </a:xfrm>
        <a:prstGeom prst="pie">
          <a:avLst>
            <a:gd name="adj1" fmla="val 16200000"/>
            <a:gd name="adj2" fmla="val 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zh-CN" altLang="en-US" sz="1000" b="1" kern="1200" dirty="0" smtClean="0">
              <a:latin typeface="微软雅黑" pitchFamily="34" charset="-122"/>
              <a:ea typeface="微软雅黑" pitchFamily="34" charset="-122"/>
            </a:rPr>
            <a:t>战略评估</a:t>
          </a:r>
          <a:endParaRPr lang="zh-CN" altLang="en-US" sz="1000" b="1" kern="1200" dirty="0">
            <a:latin typeface="微软雅黑" pitchFamily="34" charset="-122"/>
            <a:ea typeface="微软雅黑" pitchFamily="34" charset="-122"/>
          </a:endParaRPr>
        </a:p>
      </dsp:txBody>
      <dsp:txXfrm>
        <a:off x="1237277" y="391903"/>
        <a:ext cx="558062" cy="450050"/>
      </dsp:txXfrm>
    </dsp:sp>
    <dsp:sp modelId="{78E24634-C9F1-47DE-A2A8-1066820319CB}">
      <dsp:nvSpPr>
        <dsp:cNvPr id="0" name=""/>
        <dsp:cNvSpPr/>
      </dsp:nvSpPr>
      <dsp:spPr>
        <a:xfrm>
          <a:off x="400184" y="175879"/>
          <a:ext cx="1512168" cy="1512168"/>
        </a:xfrm>
        <a:prstGeom prst="pie">
          <a:avLst>
            <a:gd name="adj1" fmla="val 0"/>
            <a:gd name="adj2" fmla="val 54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zh-CN" altLang="en-US" sz="1000" b="1" kern="1200" dirty="0" smtClean="0">
              <a:latin typeface="微软雅黑" pitchFamily="34" charset="-122"/>
              <a:ea typeface="微软雅黑" pitchFamily="34" charset="-122"/>
            </a:rPr>
            <a:t>情景分析</a:t>
          </a:r>
          <a:endParaRPr lang="zh-CN" altLang="en-US" sz="1000" b="1" kern="1200" dirty="0">
            <a:latin typeface="微软雅黑" pitchFamily="34" charset="-122"/>
            <a:ea typeface="微软雅黑" pitchFamily="34" charset="-122"/>
          </a:endParaRPr>
        </a:p>
      </dsp:txBody>
      <dsp:txXfrm>
        <a:off x="1183271" y="958966"/>
        <a:ext cx="558062" cy="450050"/>
      </dsp:txXfrm>
    </dsp:sp>
    <dsp:sp modelId="{F9C8BB5B-8D76-403A-B857-BD78E613B205}">
      <dsp:nvSpPr>
        <dsp:cNvPr id="0" name=""/>
        <dsp:cNvSpPr/>
      </dsp:nvSpPr>
      <dsp:spPr>
        <a:xfrm>
          <a:off x="400184" y="175879"/>
          <a:ext cx="1512168" cy="1512168"/>
        </a:xfrm>
        <a:prstGeom prst="pie">
          <a:avLst>
            <a:gd name="adj1" fmla="val 5400000"/>
            <a:gd name="adj2" fmla="val 1080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zh-CN" altLang="en-US" sz="1000" b="1" kern="1200" dirty="0" smtClean="0">
              <a:latin typeface="微软雅黑" pitchFamily="34" charset="-122"/>
              <a:ea typeface="微软雅黑" pitchFamily="34" charset="-122"/>
            </a:rPr>
            <a:t>场景模拟</a:t>
          </a:r>
          <a:endParaRPr lang="zh-CN" altLang="en-US" sz="1000" b="1" kern="1200" dirty="0">
            <a:latin typeface="微软雅黑" pitchFamily="34" charset="-122"/>
            <a:ea typeface="微软雅黑" pitchFamily="34" charset="-122"/>
          </a:endParaRPr>
        </a:p>
      </dsp:txBody>
      <dsp:txXfrm>
        <a:off x="571203" y="958966"/>
        <a:ext cx="558062" cy="450050"/>
      </dsp:txXfrm>
    </dsp:sp>
    <dsp:sp modelId="{D283E3DB-FCD3-4148-98E6-A1F823423084}">
      <dsp:nvSpPr>
        <dsp:cNvPr id="0" name=""/>
        <dsp:cNvSpPr/>
      </dsp:nvSpPr>
      <dsp:spPr>
        <a:xfrm>
          <a:off x="400184" y="175879"/>
          <a:ext cx="1512168" cy="1512168"/>
        </a:xfrm>
        <a:prstGeom prst="pie">
          <a:avLst>
            <a:gd name="adj1" fmla="val 10800000"/>
            <a:gd name="adj2" fmla="val 1620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zh-CN" altLang="en-US" sz="1000" b="1" kern="1200" dirty="0" smtClean="0">
              <a:latin typeface="微软雅黑" pitchFamily="34" charset="-122"/>
              <a:ea typeface="微软雅黑" pitchFamily="34" charset="-122"/>
            </a:rPr>
            <a:t>价值计算</a:t>
          </a:r>
          <a:endParaRPr lang="zh-CN" altLang="en-US" sz="1000" b="1" kern="1200" dirty="0">
            <a:latin typeface="微软雅黑" pitchFamily="34" charset="-122"/>
            <a:ea typeface="微软雅黑" pitchFamily="34" charset="-122"/>
          </a:endParaRPr>
        </a:p>
      </dsp:txBody>
      <dsp:txXfrm>
        <a:off x="571203" y="454910"/>
        <a:ext cx="558062" cy="4500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01A486-90C4-4E8C-9AB5-DC83D7B3091C}">
      <dsp:nvSpPr>
        <dsp:cNvPr id="0" name=""/>
        <dsp:cNvSpPr/>
      </dsp:nvSpPr>
      <dsp:spPr>
        <a:xfrm>
          <a:off x="849699" y="432047"/>
          <a:ext cx="950505" cy="950505"/>
        </a:xfrm>
        <a:prstGeom prst="gear9">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latin typeface="微软雅黑" pitchFamily="34" charset="-122"/>
              <a:ea typeface="微软雅黑" pitchFamily="34" charset="-122"/>
            </a:rPr>
            <a:t>目标设定</a:t>
          </a:r>
          <a:endParaRPr lang="zh-CN" altLang="en-US" sz="1100" b="1" kern="1200" dirty="0">
            <a:latin typeface="微软雅黑" pitchFamily="34" charset="-122"/>
            <a:ea typeface="微软雅黑" pitchFamily="34" charset="-122"/>
          </a:endParaRPr>
        </a:p>
      </dsp:txBody>
      <dsp:txXfrm>
        <a:off x="1040793" y="654698"/>
        <a:ext cx="568317" cy="488579"/>
      </dsp:txXfrm>
    </dsp:sp>
    <dsp:sp modelId="{F39BED88-25DD-4293-934E-C6620F1D00AC}">
      <dsp:nvSpPr>
        <dsp:cNvPr id="0" name=""/>
        <dsp:cNvSpPr/>
      </dsp:nvSpPr>
      <dsp:spPr>
        <a:xfrm>
          <a:off x="752345" y="295971"/>
          <a:ext cx="1169121" cy="1169121"/>
        </a:xfrm>
        <a:prstGeom prst="circularArrow">
          <a:avLst>
            <a:gd name="adj1" fmla="val 4878"/>
            <a:gd name="adj2" fmla="val 312630"/>
            <a:gd name="adj3" fmla="val 2846712"/>
            <a:gd name="adj4" fmla="val 15683752"/>
            <a:gd name="adj5" fmla="val 569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01A486-90C4-4E8C-9AB5-DC83D7B3091C}">
      <dsp:nvSpPr>
        <dsp:cNvPr id="0" name=""/>
        <dsp:cNvSpPr/>
      </dsp:nvSpPr>
      <dsp:spPr>
        <a:xfrm>
          <a:off x="666073" y="450050"/>
          <a:ext cx="990110" cy="990110"/>
        </a:xfrm>
        <a:prstGeom prst="gear9">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latin typeface="微软雅黑" pitchFamily="34" charset="-122"/>
              <a:ea typeface="微软雅黑" pitchFamily="34" charset="-122"/>
            </a:rPr>
            <a:t>外部环境分析</a:t>
          </a:r>
          <a:endParaRPr lang="zh-CN" altLang="en-US" sz="1100" b="1" kern="1200" dirty="0">
            <a:latin typeface="微软雅黑" pitchFamily="34" charset="-122"/>
            <a:ea typeface="微软雅黑" pitchFamily="34" charset="-122"/>
          </a:endParaRPr>
        </a:p>
      </dsp:txBody>
      <dsp:txXfrm>
        <a:off x="865129" y="681979"/>
        <a:ext cx="591998" cy="508937"/>
      </dsp:txXfrm>
    </dsp:sp>
    <dsp:sp modelId="{F39BED88-25DD-4293-934E-C6620F1D00AC}">
      <dsp:nvSpPr>
        <dsp:cNvPr id="0" name=""/>
        <dsp:cNvSpPr/>
      </dsp:nvSpPr>
      <dsp:spPr>
        <a:xfrm>
          <a:off x="664748" y="306922"/>
          <a:ext cx="1217835" cy="1217835"/>
        </a:xfrm>
        <a:prstGeom prst="circularArrow">
          <a:avLst>
            <a:gd name="adj1" fmla="val 4878"/>
            <a:gd name="adj2" fmla="val 312630"/>
            <a:gd name="adj3" fmla="val 2861127"/>
            <a:gd name="adj4" fmla="val 15657762"/>
            <a:gd name="adj5" fmla="val 569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D89822-A850-4ED9-9BAB-682FAF09078B}">
      <dsp:nvSpPr>
        <dsp:cNvPr id="0" name=""/>
        <dsp:cNvSpPr/>
      </dsp:nvSpPr>
      <dsp:spPr>
        <a:xfrm>
          <a:off x="684187" y="0"/>
          <a:ext cx="1584175" cy="1584175"/>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519226-8255-4CCE-88A6-BD6D1548E0E0}">
      <dsp:nvSpPr>
        <dsp:cNvPr id="0" name=""/>
        <dsp:cNvSpPr/>
      </dsp:nvSpPr>
      <dsp:spPr>
        <a:xfrm>
          <a:off x="787158" y="102971"/>
          <a:ext cx="633670" cy="633670"/>
        </a:xfrm>
        <a:prstGeom prst="roundRect">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销售收入</a:t>
          </a:r>
          <a:endParaRPr lang="zh-CN" altLang="en-US" sz="1600" kern="1200" dirty="0">
            <a:latin typeface="微软雅黑" pitchFamily="34" charset="-122"/>
            <a:ea typeface="微软雅黑" pitchFamily="34" charset="-122"/>
          </a:endParaRPr>
        </a:p>
      </dsp:txBody>
      <dsp:txXfrm>
        <a:off x="818091" y="133904"/>
        <a:ext cx="571804" cy="571804"/>
      </dsp:txXfrm>
    </dsp:sp>
    <dsp:sp modelId="{13726324-2B81-4F48-B166-94DFD7024FB2}">
      <dsp:nvSpPr>
        <dsp:cNvPr id="0" name=""/>
        <dsp:cNvSpPr/>
      </dsp:nvSpPr>
      <dsp:spPr>
        <a:xfrm>
          <a:off x="1531721" y="102971"/>
          <a:ext cx="633670" cy="633670"/>
        </a:xfrm>
        <a:prstGeom prst="roundRect">
          <a:avLst/>
        </a:prstGeom>
        <a:solidFill>
          <a:schemeClr val="accent2">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成本控制</a:t>
          </a:r>
          <a:endParaRPr lang="zh-CN" altLang="en-US" sz="1600" kern="1200" dirty="0">
            <a:latin typeface="微软雅黑" pitchFamily="34" charset="-122"/>
            <a:ea typeface="微软雅黑" pitchFamily="34" charset="-122"/>
          </a:endParaRPr>
        </a:p>
      </dsp:txBody>
      <dsp:txXfrm>
        <a:off x="1562654" y="133904"/>
        <a:ext cx="571804" cy="571804"/>
      </dsp:txXfrm>
    </dsp:sp>
    <dsp:sp modelId="{B9C1E70A-E718-43CA-944D-523EFD31EE07}">
      <dsp:nvSpPr>
        <dsp:cNvPr id="0" name=""/>
        <dsp:cNvSpPr/>
      </dsp:nvSpPr>
      <dsp:spPr>
        <a:xfrm>
          <a:off x="787158" y="847534"/>
          <a:ext cx="633670" cy="633670"/>
        </a:xfrm>
        <a:prstGeom prst="roundRect">
          <a:avLst/>
        </a:prstGeom>
        <a:solidFill>
          <a:schemeClr val="accent2">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费用控制</a:t>
          </a:r>
          <a:endParaRPr lang="zh-CN" altLang="en-US" sz="1600" kern="1200" dirty="0">
            <a:latin typeface="微软雅黑" pitchFamily="34" charset="-122"/>
            <a:ea typeface="微软雅黑" pitchFamily="34" charset="-122"/>
          </a:endParaRPr>
        </a:p>
      </dsp:txBody>
      <dsp:txXfrm>
        <a:off x="818091" y="878467"/>
        <a:ext cx="571804" cy="571804"/>
      </dsp:txXfrm>
    </dsp:sp>
    <dsp:sp modelId="{8DA5580A-E653-4C77-A5FC-F9C9A2AA0B5A}">
      <dsp:nvSpPr>
        <dsp:cNvPr id="0" name=""/>
        <dsp:cNvSpPr/>
      </dsp:nvSpPr>
      <dsp:spPr>
        <a:xfrm>
          <a:off x="1531721" y="847534"/>
          <a:ext cx="633670" cy="633670"/>
        </a:xfrm>
        <a:prstGeom prst="roundRect">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altLang="zh-CN" sz="2600" kern="1200" dirty="0" smtClean="0"/>
            <a:t>….</a:t>
          </a:r>
          <a:endParaRPr lang="zh-CN" altLang="en-US" sz="2600" kern="1200" dirty="0"/>
        </a:p>
      </dsp:txBody>
      <dsp:txXfrm>
        <a:off x="1562654" y="878467"/>
        <a:ext cx="571804" cy="5718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01A486-90C4-4E8C-9AB5-DC83D7B3091C}">
      <dsp:nvSpPr>
        <dsp:cNvPr id="0" name=""/>
        <dsp:cNvSpPr/>
      </dsp:nvSpPr>
      <dsp:spPr>
        <a:xfrm>
          <a:off x="846093" y="414045"/>
          <a:ext cx="910901" cy="910901"/>
        </a:xfrm>
        <a:prstGeom prst="gear9">
          <a:avLst/>
        </a:prstGeom>
        <a:solidFill>
          <a:schemeClr val="accent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4"/>
        </a:fillRef>
        <a:effectRef idx="1">
          <a:schemeClr val="accent4"/>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latin typeface="微软雅黑" pitchFamily="34" charset="-122"/>
              <a:ea typeface="微软雅黑" pitchFamily="34" charset="-122"/>
            </a:rPr>
            <a:t>激励机制</a:t>
          </a:r>
          <a:endParaRPr lang="zh-CN" altLang="en-US" sz="1100" b="1" kern="1200" dirty="0">
            <a:latin typeface="微软雅黑" pitchFamily="34" charset="-122"/>
            <a:ea typeface="微软雅黑" pitchFamily="34" charset="-122"/>
          </a:endParaRPr>
        </a:p>
      </dsp:txBody>
      <dsp:txXfrm>
        <a:off x="1029225" y="627419"/>
        <a:ext cx="544637" cy="468222"/>
      </dsp:txXfrm>
    </dsp:sp>
    <dsp:sp modelId="{F39BED88-25DD-4293-934E-C6620F1D00AC}">
      <dsp:nvSpPr>
        <dsp:cNvPr id="0" name=""/>
        <dsp:cNvSpPr/>
      </dsp:nvSpPr>
      <dsp:spPr>
        <a:xfrm>
          <a:off x="840015" y="284977"/>
          <a:ext cx="1120408" cy="1120408"/>
        </a:xfrm>
        <a:prstGeom prst="circularArrow">
          <a:avLst>
            <a:gd name="adj1" fmla="val 4878"/>
            <a:gd name="adj2" fmla="val 312630"/>
            <a:gd name="adj3" fmla="val 2831619"/>
            <a:gd name="adj4" fmla="val 15711466"/>
            <a:gd name="adj5" fmla="val 569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01A486-90C4-4E8C-9AB5-DC83D7B3091C}">
      <dsp:nvSpPr>
        <dsp:cNvPr id="0" name=""/>
        <dsp:cNvSpPr/>
      </dsp:nvSpPr>
      <dsp:spPr>
        <a:xfrm>
          <a:off x="792087" y="396043"/>
          <a:ext cx="871296" cy="871296"/>
        </a:xfrm>
        <a:prstGeom prst="gear9">
          <a:avLst/>
        </a:prstGeom>
        <a:solidFill>
          <a:schemeClr val="accent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4"/>
        </a:fillRef>
        <a:effectRef idx="1">
          <a:schemeClr val="accent4"/>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CN" altLang="en-US" sz="1100" b="1" kern="1200" dirty="0" smtClean="0">
              <a:latin typeface="微软雅黑" pitchFamily="34" charset="-122"/>
              <a:ea typeface="微软雅黑" pitchFamily="34" charset="-122"/>
            </a:rPr>
            <a:t>业绩目标</a:t>
          </a:r>
          <a:endParaRPr lang="zh-CN" altLang="en-US" sz="1100" b="1" kern="1200" dirty="0">
            <a:latin typeface="微软雅黑" pitchFamily="34" charset="-122"/>
            <a:ea typeface="微软雅黑" pitchFamily="34" charset="-122"/>
          </a:endParaRPr>
        </a:p>
      </dsp:txBody>
      <dsp:txXfrm>
        <a:off x="967256" y="600140"/>
        <a:ext cx="520958" cy="447864"/>
      </dsp:txXfrm>
    </dsp:sp>
    <dsp:sp modelId="{F39BED88-25DD-4293-934E-C6620F1D00AC}">
      <dsp:nvSpPr>
        <dsp:cNvPr id="0" name=""/>
        <dsp:cNvSpPr/>
      </dsp:nvSpPr>
      <dsp:spPr>
        <a:xfrm>
          <a:off x="783746" y="273937"/>
          <a:ext cx="1071695" cy="1071695"/>
        </a:xfrm>
        <a:prstGeom prst="circularArrow">
          <a:avLst>
            <a:gd name="adj1" fmla="val 4878"/>
            <a:gd name="adj2" fmla="val 312630"/>
            <a:gd name="adj3" fmla="val 2815790"/>
            <a:gd name="adj4" fmla="val 15741109"/>
            <a:gd name="adj5" fmla="val 569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D89822-A850-4ED9-9BAB-682FAF09078B}">
      <dsp:nvSpPr>
        <dsp:cNvPr id="0" name=""/>
        <dsp:cNvSpPr/>
      </dsp:nvSpPr>
      <dsp:spPr>
        <a:xfrm>
          <a:off x="828091" y="0"/>
          <a:ext cx="2448272" cy="2448272"/>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519226-8255-4CCE-88A6-BD6D1548E0E0}">
      <dsp:nvSpPr>
        <dsp:cNvPr id="0" name=""/>
        <dsp:cNvSpPr/>
      </dsp:nvSpPr>
      <dsp:spPr>
        <a:xfrm>
          <a:off x="987229" y="159137"/>
          <a:ext cx="979308" cy="979308"/>
        </a:xfrm>
        <a:prstGeom prst="roundRect">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销售收入</a:t>
          </a:r>
          <a:endParaRPr lang="zh-CN" altLang="en-US" sz="1600" kern="1200" dirty="0">
            <a:latin typeface="微软雅黑" pitchFamily="34" charset="-122"/>
            <a:ea typeface="微软雅黑" pitchFamily="34" charset="-122"/>
          </a:endParaRPr>
        </a:p>
      </dsp:txBody>
      <dsp:txXfrm>
        <a:off x="1035035" y="206943"/>
        <a:ext cx="883696" cy="883696"/>
      </dsp:txXfrm>
    </dsp:sp>
    <dsp:sp modelId="{13726324-2B81-4F48-B166-94DFD7024FB2}">
      <dsp:nvSpPr>
        <dsp:cNvPr id="0" name=""/>
        <dsp:cNvSpPr/>
      </dsp:nvSpPr>
      <dsp:spPr>
        <a:xfrm>
          <a:off x="2137917" y="159137"/>
          <a:ext cx="979308" cy="979308"/>
        </a:xfrm>
        <a:prstGeom prst="roundRect">
          <a:avLst/>
        </a:prstGeom>
        <a:solidFill>
          <a:schemeClr val="accent2">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成本控制</a:t>
          </a:r>
          <a:endParaRPr lang="zh-CN" altLang="en-US" sz="1600" kern="1200" dirty="0">
            <a:latin typeface="微软雅黑" pitchFamily="34" charset="-122"/>
            <a:ea typeface="微软雅黑" pitchFamily="34" charset="-122"/>
          </a:endParaRPr>
        </a:p>
      </dsp:txBody>
      <dsp:txXfrm>
        <a:off x="2185723" y="206943"/>
        <a:ext cx="883696" cy="883696"/>
      </dsp:txXfrm>
    </dsp:sp>
    <dsp:sp modelId="{B9C1E70A-E718-43CA-944D-523EFD31EE07}">
      <dsp:nvSpPr>
        <dsp:cNvPr id="0" name=""/>
        <dsp:cNvSpPr/>
      </dsp:nvSpPr>
      <dsp:spPr>
        <a:xfrm>
          <a:off x="987229" y="1309825"/>
          <a:ext cx="979308" cy="979308"/>
        </a:xfrm>
        <a:prstGeom prst="roundRect">
          <a:avLst/>
        </a:prstGeom>
        <a:solidFill>
          <a:schemeClr val="accent2">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费用控制</a:t>
          </a:r>
          <a:endParaRPr lang="zh-CN" altLang="en-US" sz="1600" kern="1200" dirty="0">
            <a:latin typeface="微软雅黑" pitchFamily="34" charset="-122"/>
            <a:ea typeface="微软雅黑" pitchFamily="34" charset="-122"/>
          </a:endParaRPr>
        </a:p>
      </dsp:txBody>
      <dsp:txXfrm>
        <a:off x="1035035" y="1357631"/>
        <a:ext cx="883696" cy="883696"/>
      </dsp:txXfrm>
    </dsp:sp>
    <dsp:sp modelId="{8DA5580A-E653-4C77-A5FC-F9C9A2AA0B5A}">
      <dsp:nvSpPr>
        <dsp:cNvPr id="0" name=""/>
        <dsp:cNvSpPr/>
      </dsp:nvSpPr>
      <dsp:spPr>
        <a:xfrm>
          <a:off x="2137917" y="1309825"/>
          <a:ext cx="979308" cy="979308"/>
        </a:xfrm>
        <a:prstGeom prst="roundRect">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altLang="zh-CN" sz="4000" kern="1200" dirty="0" smtClean="0"/>
            <a:t>….</a:t>
          </a:r>
          <a:endParaRPr lang="zh-CN" altLang="en-US" sz="4000" kern="1200" dirty="0"/>
        </a:p>
      </dsp:txBody>
      <dsp:txXfrm>
        <a:off x="2185723" y="1357631"/>
        <a:ext cx="883696" cy="8836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A64EF8-51D3-4C9A-99BA-12E0F56719EC}">
      <dsp:nvSpPr>
        <dsp:cNvPr id="0" name=""/>
        <dsp:cNvSpPr/>
      </dsp:nvSpPr>
      <dsp:spPr>
        <a:xfrm>
          <a:off x="0" y="41136"/>
          <a:ext cx="2894260" cy="486720"/>
        </a:xfrm>
        <a:prstGeom prst="roundRect">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各利润中心</a:t>
          </a:r>
          <a:endParaRPr lang="zh-CN" altLang="en-US" sz="1600" kern="1200" dirty="0">
            <a:latin typeface="微软雅黑" pitchFamily="34" charset="-122"/>
            <a:ea typeface="微软雅黑" pitchFamily="34" charset="-122"/>
          </a:endParaRPr>
        </a:p>
      </dsp:txBody>
      <dsp:txXfrm>
        <a:off x="23760" y="64896"/>
        <a:ext cx="2846740" cy="439200"/>
      </dsp:txXfrm>
    </dsp:sp>
    <dsp:sp modelId="{C822D4A3-15E9-4C93-B4EC-22430ED46469}">
      <dsp:nvSpPr>
        <dsp:cNvPr id="0" name=""/>
        <dsp:cNvSpPr/>
      </dsp:nvSpPr>
      <dsp:spPr>
        <a:xfrm>
          <a:off x="0" y="527856"/>
          <a:ext cx="2894260" cy="115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893"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zh-CN" altLang="en-US" sz="1200" kern="1200" dirty="0" smtClean="0">
              <a:latin typeface="微软雅黑" pitchFamily="34" charset="-122"/>
              <a:ea typeface="微软雅黑" pitchFamily="34" charset="-122"/>
            </a:rPr>
            <a:t>销售实体</a:t>
          </a:r>
          <a:endParaRPr lang="zh-CN" altLang="en-US" sz="1200" kern="1200" dirty="0">
            <a:latin typeface="微软雅黑" pitchFamily="34" charset="-122"/>
            <a:ea typeface="微软雅黑" pitchFamily="34" charset="-122"/>
          </a:endParaRPr>
        </a:p>
        <a:p>
          <a:pPr marL="114300" lvl="1" indent="-114300" algn="l" defTabSz="533400">
            <a:lnSpc>
              <a:spcPct val="90000"/>
            </a:lnSpc>
            <a:spcBef>
              <a:spcPct val="0"/>
            </a:spcBef>
            <a:spcAft>
              <a:spcPct val="20000"/>
            </a:spcAft>
            <a:buChar char="••"/>
          </a:pPr>
          <a:r>
            <a:rPr lang="zh-CN" altLang="en-US" sz="1200" kern="1200" dirty="0" smtClean="0">
              <a:latin typeface="微软雅黑" pitchFamily="34" charset="-122"/>
              <a:ea typeface="微软雅黑" pitchFamily="34" charset="-122"/>
            </a:rPr>
            <a:t>销售区域</a:t>
          </a:r>
          <a:endParaRPr lang="zh-CN" altLang="en-US" sz="1200" kern="1200" dirty="0">
            <a:latin typeface="微软雅黑" pitchFamily="34" charset="-122"/>
            <a:ea typeface="微软雅黑" pitchFamily="34" charset="-122"/>
          </a:endParaRPr>
        </a:p>
        <a:p>
          <a:pPr marL="114300" lvl="1" indent="-114300" algn="l" defTabSz="533400">
            <a:lnSpc>
              <a:spcPct val="90000"/>
            </a:lnSpc>
            <a:spcBef>
              <a:spcPct val="0"/>
            </a:spcBef>
            <a:spcAft>
              <a:spcPct val="20000"/>
            </a:spcAft>
            <a:buChar char="••"/>
          </a:pPr>
          <a:r>
            <a:rPr lang="zh-CN" altLang="en-US" sz="1200" kern="1200" dirty="0" smtClean="0">
              <a:latin typeface="微软雅黑" pitchFamily="34" charset="-122"/>
              <a:ea typeface="微软雅黑" pitchFamily="34" charset="-122"/>
            </a:rPr>
            <a:t>销售团队</a:t>
          </a:r>
          <a:endParaRPr lang="zh-CN" altLang="en-US" sz="1200" kern="1200" dirty="0">
            <a:latin typeface="微软雅黑" pitchFamily="34" charset="-122"/>
            <a:ea typeface="微软雅黑" pitchFamily="34" charset="-122"/>
          </a:endParaRPr>
        </a:p>
        <a:p>
          <a:pPr marL="114300" lvl="1" indent="-114300" algn="l" defTabSz="533400">
            <a:lnSpc>
              <a:spcPct val="90000"/>
            </a:lnSpc>
            <a:spcBef>
              <a:spcPct val="0"/>
            </a:spcBef>
            <a:spcAft>
              <a:spcPct val="20000"/>
            </a:spcAft>
            <a:buChar char="••"/>
          </a:pPr>
          <a:r>
            <a:rPr lang="en-US" altLang="zh-CN" sz="1200" kern="1200" dirty="0" smtClean="0">
              <a:latin typeface="微软雅黑" pitchFamily="34" charset="-122"/>
              <a:ea typeface="微软雅黑" pitchFamily="34" charset="-122"/>
            </a:rPr>
            <a:t>….</a:t>
          </a:r>
          <a:endParaRPr lang="zh-CN" altLang="en-US" sz="1200" kern="1200" dirty="0">
            <a:latin typeface="微软雅黑" pitchFamily="34" charset="-122"/>
            <a:ea typeface="微软雅黑" pitchFamily="34" charset="-122"/>
          </a:endParaRPr>
        </a:p>
      </dsp:txBody>
      <dsp:txXfrm>
        <a:off x="0" y="527856"/>
        <a:ext cx="2894260" cy="1159200"/>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1.emf"/><Relationship Id="rId4" Type="http://schemas.openxmlformats.org/officeDocument/2006/relationships/image" Target="../media/image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175"/>
          </a:xfrm>
          <a:prstGeom prst="rect">
            <a:avLst/>
          </a:prstGeom>
        </p:spPr>
        <p:txBody>
          <a:bodyPr vert="horz" lIns="98984" tIns="49492" rIns="98984" bIns="49492" rtlCol="0"/>
          <a:lstStyle>
            <a:lvl1pPr algn="l">
              <a:defRPr sz="1300"/>
            </a:lvl1pPr>
          </a:lstStyle>
          <a:p>
            <a:endParaRPr lang="zh-CN" altLang="en-US"/>
          </a:p>
        </p:txBody>
      </p:sp>
      <p:sp>
        <p:nvSpPr>
          <p:cNvPr id="3" name="日期占位符 2"/>
          <p:cNvSpPr>
            <a:spLocks noGrp="1"/>
          </p:cNvSpPr>
          <p:nvPr>
            <p:ph type="dt" idx="1"/>
          </p:nvPr>
        </p:nvSpPr>
        <p:spPr>
          <a:xfrm>
            <a:off x="4021294" y="0"/>
            <a:ext cx="3076363" cy="511175"/>
          </a:xfrm>
          <a:prstGeom prst="rect">
            <a:avLst/>
          </a:prstGeom>
        </p:spPr>
        <p:txBody>
          <a:bodyPr vert="horz" lIns="98984" tIns="49492" rIns="98984" bIns="49492" rtlCol="0"/>
          <a:lstStyle>
            <a:lvl1pPr algn="r">
              <a:defRPr sz="1300"/>
            </a:lvl1pPr>
          </a:lstStyle>
          <a:p>
            <a:fld id="{16A4D78D-60D1-457A-A44F-F6DDE5ABE726}" type="datetimeFigureOut">
              <a:rPr lang="zh-CN" altLang="en-US" smtClean="0"/>
              <a:pPr/>
              <a:t>2015/7/2</a:t>
            </a:fld>
            <a:endParaRPr lang="zh-CN" altLang="en-US"/>
          </a:p>
        </p:txBody>
      </p:sp>
      <p:sp>
        <p:nvSpPr>
          <p:cNvPr id="4" name="幻灯片图像占位符 3"/>
          <p:cNvSpPr>
            <a:spLocks noGrp="1" noRot="1" noChangeAspect="1"/>
          </p:cNvSpPr>
          <p:nvPr>
            <p:ph type="sldImg" idx="2"/>
          </p:nvPr>
        </p:nvSpPr>
        <p:spPr>
          <a:xfrm>
            <a:off x="993775" y="766763"/>
            <a:ext cx="5111750" cy="3833812"/>
          </a:xfrm>
          <a:prstGeom prst="rect">
            <a:avLst/>
          </a:prstGeom>
          <a:noFill/>
          <a:ln w="12700">
            <a:solidFill>
              <a:prstClr val="black"/>
            </a:solidFill>
          </a:ln>
        </p:spPr>
        <p:txBody>
          <a:bodyPr vert="horz" lIns="98984" tIns="49492" rIns="98984" bIns="49492" rtlCol="0" anchor="ctr"/>
          <a:lstStyle/>
          <a:p>
            <a:endParaRPr lang="zh-CN" altLang="en-US"/>
          </a:p>
        </p:txBody>
      </p:sp>
      <p:sp>
        <p:nvSpPr>
          <p:cNvPr id="5" name="备注占位符 4"/>
          <p:cNvSpPr>
            <a:spLocks noGrp="1"/>
          </p:cNvSpPr>
          <p:nvPr>
            <p:ph type="body" sz="quarter" idx="3"/>
          </p:nvPr>
        </p:nvSpPr>
        <p:spPr>
          <a:xfrm>
            <a:off x="709930" y="4856163"/>
            <a:ext cx="5679440" cy="4600575"/>
          </a:xfrm>
          <a:prstGeom prst="rect">
            <a:avLst/>
          </a:prstGeom>
        </p:spPr>
        <p:txBody>
          <a:bodyPr vert="horz" lIns="98984" tIns="49492" rIns="98984" bIns="49492"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10551"/>
            <a:ext cx="3076363" cy="511175"/>
          </a:xfrm>
          <a:prstGeom prst="rect">
            <a:avLst/>
          </a:prstGeom>
        </p:spPr>
        <p:txBody>
          <a:bodyPr vert="horz" lIns="98984" tIns="49492" rIns="98984" bIns="49492"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1294" y="9710551"/>
            <a:ext cx="3076363" cy="511175"/>
          </a:xfrm>
          <a:prstGeom prst="rect">
            <a:avLst/>
          </a:prstGeom>
        </p:spPr>
        <p:txBody>
          <a:bodyPr vert="horz" lIns="98984" tIns="49492" rIns="98984" bIns="49492" rtlCol="0" anchor="b"/>
          <a:lstStyle>
            <a:lvl1pPr algn="r">
              <a:defRPr sz="1300"/>
            </a:lvl1pPr>
          </a:lstStyle>
          <a:p>
            <a:fld id="{D6715435-DB08-420A-913E-A17049A7AB8D}" type="slidenum">
              <a:rPr lang="zh-CN" altLang="en-US" smtClean="0"/>
              <a:pPr/>
              <a:t>‹#›</a:t>
            </a:fld>
            <a:endParaRPr lang="zh-CN" altLang="en-US"/>
          </a:p>
        </p:txBody>
      </p:sp>
    </p:spTree>
    <p:extLst>
      <p:ext uri="{BB962C8B-B14F-4D97-AF65-F5344CB8AC3E}">
        <p14:creationId xmlns:p14="http://schemas.microsoft.com/office/powerpoint/2010/main" val="147261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10</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11</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12</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13</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14</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15</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16</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17</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18</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19</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20</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21</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22</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23</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24</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25</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26</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27</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28</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29</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3</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30</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31</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32</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33</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34</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35</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36</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4</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5</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6</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7</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8</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715435-DB08-420A-913E-A17049A7AB8D}" type="slidenum">
              <a:rPr lang="zh-CN" altLang="en-US" smtClean="0"/>
              <a:pPr/>
              <a:t>9</a:t>
            </a:fld>
            <a:endParaRPr lang="zh-CN" altLang="en-US"/>
          </a:p>
        </p:txBody>
      </p:sp>
    </p:spTree>
    <p:extLst>
      <p:ext uri="{BB962C8B-B14F-4D97-AF65-F5344CB8AC3E}">
        <p14:creationId xmlns:p14="http://schemas.microsoft.com/office/powerpoint/2010/main" val="1455274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59427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userDrawn="1"/>
        </p:nvGrpSpPr>
        <p:grpSpPr bwMode="auto">
          <a:xfrm>
            <a:off x="0" y="0"/>
            <a:ext cx="9144000" cy="6858000"/>
            <a:chOff x="0" y="0"/>
            <a:chExt cx="5760" cy="1056"/>
          </a:xfrm>
        </p:grpSpPr>
        <p:sp>
          <p:nvSpPr>
            <p:cNvPr id="1035" name="Rectangle 3"/>
            <p:cNvSpPr>
              <a:spLocks noChangeArrowheads="1"/>
            </p:cNvSpPr>
            <p:nvPr/>
          </p:nvSpPr>
          <p:spPr bwMode="auto">
            <a:xfrm>
              <a:off x="0" y="239"/>
              <a:ext cx="5760" cy="817"/>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nchor="ctr"/>
            <a:lstStyle/>
            <a:p>
              <a:pPr algn="ctr" defTabSz="870897" eaLnBrk="0" fontAlgn="base" hangingPunct="0">
                <a:spcBef>
                  <a:spcPct val="0"/>
                </a:spcBef>
                <a:spcAft>
                  <a:spcPct val="0"/>
                </a:spcAft>
                <a:buFont typeface="Arial" panose="020B0604020202020204" pitchFamily="34" charset="0"/>
                <a:buNone/>
              </a:pPr>
              <a:endParaRPr lang="zh-CN" altLang="en-US" sz="1693" noProof="1" smtClean="0">
                <a:solidFill>
                  <a:srgbClr val="000000"/>
                </a:solidFill>
              </a:endParaRPr>
            </a:p>
          </p:txBody>
        </p:sp>
        <p:sp>
          <p:nvSpPr>
            <p:cNvPr id="1036" name="Rectangle 3"/>
            <p:cNvSpPr>
              <a:spLocks noChangeArrowheads="1"/>
            </p:cNvSpPr>
            <p:nvPr/>
          </p:nvSpPr>
          <p:spPr bwMode="auto">
            <a:xfrm flipV="1">
              <a:off x="0" y="0"/>
              <a:ext cx="5760" cy="246"/>
            </a:xfrm>
            <a:prstGeom prst="rect">
              <a:avLst/>
            </a:prstGeom>
            <a:gradFill rotWithShape="1">
              <a:gsLst>
                <a:gs pos="0">
                  <a:srgbClr val="DBDBDB"/>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90000" tIns="90000" rIns="72000" bIns="90000" anchor="ctr"/>
            <a:lstStyle/>
            <a:p>
              <a:pPr algn="ctr" defTabSz="870897" eaLnBrk="0" fontAlgn="base" hangingPunct="0">
                <a:spcBef>
                  <a:spcPct val="0"/>
                </a:spcBef>
                <a:spcAft>
                  <a:spcPct val="0"/>
                </a:spcAft>
                <a:buFont typeface="Arial" panose="020B0604020202020204" pitchFamily="34" charset="0"/>
                <a:buNone/>
              </a:pPr>
              <a:endParaRPr lang="zh-CN" altLang="en-US" sz="1693" noProof="1" smtClean="0">
                <a:solidFill>
                  <a:srgbClr val="000000"/>
                </a:solidFill>
              </a:endParaRPr>
            </a:p>
          </p:txBody>
        </p:sp>
      </p:grpSp>
      <p:sp>
        <p:nvSpPr>
          <p:cNvPr id="1027" name="矩形 6"/>
          <p:cNvSpPr>
            <a:spLocks noChangeArrowheads="1"/>
          </p:cNvSpPr>
          <p:nvPr userDrawn="1"/>
        </p:nvSpPr>
        <p:spPr bwMode="auto">
          <a:xfrm>
            <a:off x="0" y="6514798"/>
            <a:ext cx="9144000" cy="90714"/>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7086" tIns="43543" rIns="87086" bIns="43543" anchor="ctr"/>
          <a:lstStyle/>
          <a:p>
            <a:pPr algn="ctr" defTabSz="870897" fontAlgn="base">
              <a:spcBef>
                <a:spcPct val="0"/>
              </a:spcBef>
              <a:spcAft>
                <a:spcPct val="0"/>
              </a:spcAft>
              <a:buFont typeface="Arial" panose="020B0604020202020204" pitchFamily="34" charset="0"/>
              <a:buNone/>
            </a:pPr>
            <a:endParaRPr lang="zh-CN" altLang="en-US" sz="1693" smtClean="0">
              <a:solidFill>
                <a:srgbClr val="FFFFFF"/>
              </a:solidFill>
            </a:endParaRPr>
          </a:p>
        </p:txBody>
      </p:sp>
      <p:sp>
        <p:nvSpPr>
          <p:cNvPr id="1028" name="TextBox 7"/>
          <p:cNvSpPr txBox="1">
            <a:spLocks noChangeArrowheads="1"/>
          </p:cNvSpPr>
          <p:nvPr userDrawn="1"/>
        </p:nvSpPr>
        <p:spPr bwMode="auto">
          <a:xfrm>
            <a:off x="7361969" y="6309179"/>
            <a:ext cx="1286754" cy="4396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7086" tIns="43543" rIns="87086" bIns="43543">
            <a:spAutoFit/>
          </a:bodyPr>
          <a:lstStyle/>
          <a:p>
            <a:pPr defTabSz="870897" fontAlgn="base">
              <a:spcBef>
                <a:spcPct val="0"/>
              </a:spcBef>
              <a:spcAft>
                <a:spcPct val="0"/>
              </a:spcAft>
              <a:buFont typeface="Arial" panose="020B0604020202020204" pitchFamily="34" charset="0"/>
              <a:buNone/>
            </a:pPr>
            <a:r>
              <a:rPr lang="en-US" altLang="zh-CN" sz="2286" smtClean="0">
                <a:solidFill>
                  <a:srgbClr val="002060"/>
                </a:solidFill>
                <a:latin typeface="Impact" panose="020B0806030902050204" pitchFamily="34" charset="0"/>
              </a:rPr>
              <a:t>Thinkape</a:t>
            </a:r>
            <a:endParaRPr lang="zh-CN" altLang="en-US" sz="2286" smtClean="0">
              <a:solidFill>
                <a:srgbClr val="002060"/>
              </a:solidFill>
              <a:latin typeface="Impact" panose="020B0806030902050204" pitchFamily="34" charset="0"/>
            </a:endParaRPr>
          </a:p>
        </p:txBody>
      </p:sp>
      <p:sp>
        <p:nvSpPr>
          <p:cNvPr id="1029" name="Rectangle 3"/>
          <p:cNvSpPr>
            <a:spLocks noChangeArrowheads="1"/>
          </p:cNvSpPr>
          <p:nvPr/>
        </p:nvSpPr>
        <p:spPr bwMode="auto">
          <a:xfrm flipV="1">
            <a:off x="0" y="0"/>
            <a:ext cx="9144000" cy="1598084"/>
          </a:xfrm>
          <a:prstGeom prst="rect">
            <a:avLst/>
          </a:prstGeom>
          <a:gradFill rotWithShape="1">
            <a:gsLst>
              <a:gs pos="0">
                <a:srgbClr val="DBDBDB"/>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76190" tIns="76190" rIns="60952" bIns="76190" anchor="ctr"/>
          <a:lstStyle/>
          <a:p>
            <a:pPr algn="ctr" defTabSz="870897" eaLnBrk="0" fontAlgn="base" hangingPunct="0">
              <a:spcBef>
                <a:spcPct val="0"/>
              </a:spcBef>
              <a:spcAft>
                <a:spcPct val="0"/>
              </a:spcAft>
              <a:buFont typeface="Arial" panose="020B0604020202020204" pitchFamily="34" charset="0"/>
              <a:buNone/>
            </a:pPr>
            <a:endParaRPr lang="zh-CN" altLang="en-US" sz="1693" noProof="1" smtClean="0">
              <a:solidFill>
                <a:srgbClr val="000000"/>
              </a:solidFill>
            </a:endParaRPr>
          </a:p>
        </p:txBody>
      </p:sp>
      <p:sp>
        <p:nvSpPr>
          <p:cNvPr id="1030" name="标题占位符 1"/>
          <p:cNvSpPr>
            <a:spLocks noGrp="1" noChangeArrowheads="1"/>
          </p:cNvSpPr>
          <p:nvPr>
            <p:ph type="title"/>
          </p:nvPr>
        </p:nvSpPr>
        <p:spPr bwMode="auto">
          <a:xfrm>
            <a:off x="419302" y="95251"/>
            <a:ext cx="8228794" cy="542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870" tIns="51435" rIns="102870" bIns="51435" numCol="1" anchor="ctr" anchorCtr="0" compatLnSpc="1">
            <a:prstTxWarp prst="textNoShape">
              <a:avLst/>
            </a:prstTxWarp>
          </a:bodyPr>
          <a:lstStyle/>
          <a:p>
            <a:pPr lvl="0"/>
            <a:r>
              <a:rPr lang="zh-CN" altLang="zh-CN" smtClean="0"/>
              <a:t>单击此处编辑母版标题样式</a:t>
            </a:r>
          </a:p>
        </p:txBody>
      </p:sp>
      <p:sp>
        <p:nvSpPr>
          <p:cNvPr id="1031" name="文本占位符 2"/>
          <p:cNvSpPr>
            <a:spLocks noGrp="1" noChangeArrowheads="1"/>
          </p:cNvSpPr>
          <p:nvPr>
            <p:ph type="body" idx="1"/>
          </p:nvPr>
        </p:nvSpPr>
        <p:spPr bwMode="auto">
          <a:xfrm>
            <a:off x="419302" y="979715"/>
            <a:ext cx="8228794" cy="4525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870" tIns="51435" rIns="102870" bIns="51435"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058" name="日期占位符 3"/>
          <p:cNvSpPr>
            <a:spLocks noGrp="1" noChangeArrowheads="1"/>
          </p:cNvSpPr>
          <p:nvPr>
            <p:ph type="dt" sz="half" idx="2"/>
          </p:nvPr>
        </p:nvSpPr>
        <p:spPr bwMode="auto">
          <a:xfrm>
            <a:off x="456931" y="6356048"/>
            <a:ext cx="2134138" cy="365881"/>
          </a:xfrm>
          <a:prstGeom prst="rect">
            <a:avLst/>
          </a:prstGeom>
          <a:noFill/>
          <a:ln w="9525">
            <a:noFill/>
            <a:miter lim="800000"/>
            <a:headEnd/>
            <a:tailEnd/>
          </a:ln>
        </p:spPr>
        <p:txBody>
          <a:bodyPr vert="horz" wrap="square" lIns="102870" tIns="51435" rIns="102870" bIns="51435" numCol="1" anchor="ctr" anchorCtr="0" compatLnSpc="1">
            <a:prstTxWarp prst="textNoShape">
              <a:avLst/>
            </a:prstTxWarp>
          </a:bodyPr>
          <a:lstStyle>
            <a:lvl1pPr eaLnBrk="1" hangingPunct="1">
              <a:buFont typeface="Arial" panose="020B0604020202020204" pitchFamily="34" charset="0"/>
              <a:buNone/>
              <a:defRPr sz="1185">
                <a:solidFill>
                  <a:srgbClr val="898989"/>
                </a:solidFill>
              </a:defRPr>
            </a:lvl1pPr>
          </a:lstStyle>
          <a:p>
            <a:pPr defTabSz="870897" fontAlgn="base">
              <a:spcBef>
                <a:spcPct val="0"/>
              </a:spcBef>
              <a:spcAft>
                <a:spcPct val="0"/>
              </a:spcAft>
              <a:defRPr/>
            </a:pPr>
            <a:fld id="{BCC1D680-E209-45A5-A5DA-B363DF01E3AB}" type="datetimeFigureOut">
              <a:rPr lang="zh-CN" altLang="en-US" smtClean="0"/>
              <a:pPr defTabSz="870897" fontAlgn="base">
                <a:spcBef>
                  <a:spcPct val="0"/>
                </a:spcBef>
                <a:spcAft>
                  <a:spcPct val="0"/>
                </a:spcAft>
                <a:defRPr/>
              </a:pPr>
              <a:t>2015/7/2</a:t>
            </a:fld>
            <a:endParaRPr lang="zh-CN" altLang="en-US"/>
          </a:p>
        </p:txBody>
      </p:sp>
      <p:sp>
        <p:nvSpPr>
          <p:cNvPr id="2059" name="页脚占位符 4"/>
          <p:cNvSpPr>
            <a:spLocks noGrp="1" noChangeArrowheads="1"/>
          </p:cNvSpPr>
          <p:nvPr>
            <p:ph type="ftr" sz="quarter" idx="3"/>
          </p:nvPr>
        </p:nvSpPr>
        <p:spPr bwMode="auto">
          <a:xfrm>
            <a:off x="3124604" y="6356048"/>
            <a:ext cx="2894794" cy="365881"/>
          </a:xfrm>
          <a:prstGeom prst="rect">
            <a:avLst/>
          </a:prstGeom>
          <a:noFill/>
          <a:ln w="9525">
            <a:noFill/>
            <a:miter lim="800000"/>
            <a:headEnd/>
            <a:tailEnd/>
          </a:ln>
        </p:spPr>
        <p:txBody>
          <a:bodyPr vert="horz" wrap="square" lIns="102870" tIns="51435" rIns="102870" bIns="51435" numCol="1" anchor="ctr" anchorCtr="0" compatLnSpc="1">
            <a:prstTxWarp prst="textNoShape">
              <a:avLst/>
            </a:prstTxWarp>
          </a:bodyPr>
          <a:lstStyle>
            <a:lvl1pPr algn="ctr" eaLnBrk="1" hangingPunct="1">
              <a:buFont typeface="Arial" panose="020B0604020202020204" pitchFamily="34" charset="0"/>
              <a:buNone/>
              <a:defRPr sz="1185">
                <a:solidFill>
                  <a:srgbClr val="898989"/>
                </a:solidFill>
              </a:defRPr>
            </a:lvl1pPr>
          </a:lstStyle>
          <a:p>
            <a:pPr defTabSz="870897" fontAlgn="base">
              <a:spcBef>
                <a:spcPct val="0"/>
              </a:spcBef>
              <a:spcAft>
                <a:spcPct val="0"/>
              </a:spcAft>
              <a:defRPr/>
            </a:pPr>
            <a:endParaRPr lang="zh-CN" altLang="en-US"/>
          </a:p>
        </p:txBody>
      </p:sp>
      <p:sp>
        <p:nvSpPr>
          <p:cNvPr id="2060" name="灯片编号占位符 5"/>
          <p:cNvSpPr>
            <a:spLocks noGrp="1" noChangeArrowheads="1"/>
          </p:cNvSpPr>
          <p:nvPr>
            <p:ph type="sldNum" sz="quarter" idx="4"/>
          </p:nvPr>
        </p:nvSpPr>
        <p:spPr bwMode="auto">
          <a:xfrm>
            <a:off x="6552931" y="6356048"/>
            <a:ext cx="2134138" cy="365881"/>
          </a:xfrm>
          <a:prstGeom prst="rect">
            <a:avLst/>
          </a:prstGeom>
          <a:noFill/>
          <a:ln w="9525">
            <a:noFill/>
            <a:miter lim="800000"/>
            <a:headEnd/>
            <a:tailEnd/>
          </a:ln>
        </p:spPr>
        <p:txBody>
          <a:bodyPr vert="horz" wrap="square" lIns="102870" tIns="51435" rIns="102870" bIns="51435" numCol="1" anchor="ctr" anchorCtr="0" compatLnSpc="1">
            <a:prstTxWarp prst="textNoShape">
              <a:avLst/>
            </a:prstTxWarp>
          </a:bodyPr>
          <a:lstStyle>
            <a:lvl1pPr algn="r" eaLnBrk="1" hangingPunct="1">
              <a:buFont typeface="Arial" panose="020B0604020202020204" pitchFamily="34" charset="0"/>
              <a:buNone/>
              <a:defRPr sz="1185">
                <a:solidFill>
                  <a:srgbClr val="898989"/>
                </a:solidFill>
              </a:defRPr>
            </a:lvl1pPr>
          </a:lstStyle>
          <a:p>
            <a:pPr defTabSz="870897" fontAlgn="base">
              <a:spcBef>
                <a:spcPct val="0"/>
              </a:spcBef>
              <a:spcAft>
                <a:spcPct val="0"/>
              </a:spcAft>
              <a:defRPr/>
            </a:pPr>
            <a:fld id="{14DF2A75-9285-449A-A838-5F3531EF5B58}" type="slidenum">
              <a:rPr lang="zh-CN" altLang="en-US" smtClean="0"/>
              <a:pPr defTabSz="870897" fontAlgn="base">
                <a:spcBef>
                  <a:spcPct val="0"/>
                </a:spcBef>
                <a:spcAft>
                  <a:spcPct val="0"/>
                </a:spcAft>
                <a:defRPr/>
              </a:pPr>
              <a:t>‹#›</a:t>
            </a:fld>
            <a:endParaRPr lang="zh-CN" altLang="en-US"/>
          </a:p>
        </p:txBody>
      </p:sp>
    </p:spTree>
    <p:extLst>
      <p:ext uri="{BB962C8B-B14F-4D97-AF65-F5344CB8AC3E}">
        <p14:creationId xmlns:p14="http://schemas.microsoft.com/office/powerpoint/2010/main" val="637817055"/>
      </p:ext>
    </p:extLst>
  </p:cSld>
  <p:clrMap bg1="lt1" tx1="dk1" bg2="lt2" tx2="dk2" accent1="accent1" accent2="accent2" accent3="accent3" accent4="accent4" accent5="accent5" accent6="accent6" hlink="hlink" folHlink="folHlink"/>
  <p:sldLayoutIdLst>
    <p:sldLayoutId id="2147483653" r:id="rId1"/>
  </p:sldLayoutIdLst>
  <p:timing>
    <p:tnLst>
      <p:par>
        <p:cTn id="1" dur="indefinite" restart="never" nodeType="tmRoot"/>
      </p:par>
    </p:tnLst>
  </p:timing>
  <p:txStyles>
    <p:titleStyle>
      <a:lvl1pPr algn="l" defTabSz="870897" rtl="0" eaLnBrk="0" fontAlgn="base" hangingPunct="0">
        <a:spcBef>
          <a:spcPct val="0"/>
        </a:spcBef>
        <a:spcAft>
          <a:spcPct val="0"/>
        </a:spcAft>
        <a:defRPr sz="2286" b="1">
          <a:solidFill>
            <a:srgbClr val="002060"/>
          </a:solidFill>
          <a:latin typeface="+mj-lt"/>
          <a:ea typeface="+mj-ea"/>
          <a:cs typeface="+mj-cs"/>
        </a:defRPr>
      </a:lvl1pPr>
      <a:lvl2pPr algn="l" defTabSz="870897" rtl="0" eaLnBrk="0" fontAlgn="base" hangingPunct="0">
        <a:spcBef>
          <a:spcPct val="0"/>
        </a:spcBef>
        <a:spcAft>
          <a:spcPct val="0"/>
        </a:spcAft>
        <a:defRPr sz="2286" b="1">
          <a:solidFill>
            <a:srgbClr val="002060"/>
          </a:solidFill>
          <a:latin typeface="微软雅黑" pitchFamily="34" charset="-122"/>
          <a:ea typeface="微软雅黑" pitchFamily="34" charset="-122"/>
        </a:defRPr>
      </a:lvl2pPr>
      <a:lvl3pPr algn="l" defTabSz="870897" rtl="0" eaLnBrk="0" fontAlgn="base" hangingPunct="0">
        <a:spcBef>
          <a:spcPct val="0"/>
        </a:spcBef>
        <a:spcAft>
          <a:spcPct val="0"/>
        </a:spcAft>
        <a:defRPr sz="2286" b="1">
          <a:solidFill>
            <a:srgbClr val="002060"/>
          </a:solidFill>
          <a:latin typeface="微软雅黑" pitchFamily="34" charset="-122"/>
          <a:ea typeface="微软雅黑" pitchFamily="34" charset="-122"/>
        </a:defRPr>
      </a:lvl3pPr>
      <a:lvl4pPr algn="l" defTabSz="870897" rtl="0" eaLnBrk="0" fontAlgn="base" hangingPunct="0">
        <a:spcBef>
          <a:spcPct val="0"/>
        </a:spcBef>
        <a:spcAft>
          <a:spcPct val="0"/>
        </a:spcAft>
        <a:defRPr sz="2286" b="1">
          <a:solidFill>
            <a:srgbClr val="002060"/>
          </a:solidFill>
          <a:latin typeface="微软雅黑" pitchFamily="34" charset="-122"/>
          <a:ea typeface="微软雅黑" pitchFamily="34" charset="-122"/>
        </a:defRPr>
      </a:lvl4pPr>
      <a:lvl5pPr algn="l" defTabSz="870897" rtl="0" eaLnBrk="0" fontAlgn="base" hangingPunct="0">
        <a:spcBef>
          <a:spcPct val="0"/>
        </a:spcBef>
        <a:spcAft>
          <a:spcPct val="0"/>
        </a:spcAft>
        <a:defRPr sz="2286" b="1">
          <a:solidFill>
            <a:srgbClr val="002060"/>
          </a:solidFill>
          <a:latin typeface="微软雅黑" pitchFamily="34" charset="-122"/>
          <a:ea typeface="微软雅黑" pitchFamily="34" charset="-122"/>
        </a:defRPr>
      </a:lvl5pPr>
      <a:lvl6pPr marL="387066" algn="l" defTabSz="870897" rtl="0" eaLnBrk="0" fontAlgn="base" hangingPunct="0">
        <a:spcBef>
          <a:spcPct val="0"/>
        </a:spcBef>
        <a:spcAft>
          <a:spcPct val="0"/>
        </a:spcAft>
        <a:defRPr sz="2286" b="1">
          <a:solidFill>
            <a:srgbClr val="002060"/>
          </a:solidFill>
          <a:latin typeface="微软雅黑" pitchFamily="34" charset="-122"/>
          <a:ea typeface="微软雅黑" pitchFamily="34" charset="-122"/>
        </a:defRPr>
      </a:lvl6pPr>
      <a:lvl7pPr marL="774131" algn="l" defTabSz="870897" rtl="0" eaLnBrk="0" fontAlgn="base" hangingPunct="0">
        <a:spcBef>
          <a:spcPct val="0"/>
        </a:spcBef>
        <a:spcAft>
          <a:spcPct val="0"/>
        </a:spcAft>
        <a:defRPr sz="2286" b="1">
          <a:solidFill>
            <a:srgbClr val="002060"/>
          </a:solidFill>
          <a:latin typeface="微软雅黑" pitchFamily="34" charset="-122"/>
          <a:ea typeface="微软雅黑" pitchFamily="34" charset="-122"/>
        </a:defRPr>
      </a:lvl7pPr>
      <a:lvl8pPr marL="1161197" algn="l" defTabSz="870897" rtl="0" eaLnBrk="0" fontAlgn="base" hangingPunct="0">
        <a:spcBef>
          <a:spcPct val="0"/>
        </a:spcBef>
        <a:spcAft>
          <a:spcPct val="0"/>
        </a:spcAft>
        <a:defRPr sz="2286" b="1">
          <a:solidFill>
            <a:srgbClr val="002060"/>
          </a:solidFill>
          <a:latin typeface="微软雅黑" pitchFamily="34" charset="-122"/>
          <a:ea typeface="微软雅黑" pitchFamily="34" charset="-122"/>
        </a:defRPr>
      </a:lvl8pPr>
      <a:lvl9pPr marL="1548262" algn="l" defTabSz="870897" rtl="0" eaLnBrk="0" fontAlgn="base" hangingPunct="0">
        <a:spcBef>
          <a:spcPct val="0"/>
        </a:spcBef>
        <a:spcAft>
          <a:spcPct val="0"/>
        </a:spcAft>
        <a:defRPr sz="2286" b="1">
          <a:solidFill>
            <a:srgbClr val="002060"/>
          </a:solidFill>
          <a:latin typeface="微软雅黑" pitchFamily="34" charset="-122"/>
          <a:ea typeface="微软雅黑" pitchFamily="34" charset="-122"/>
        </a:defRPr>
      </a:lvl9pPr>
    </p:titleStyle>
    <p:bodyStyle>
      <a:lvl1pPr marL="326587" indent="-326587" algn="l" defTabSz="870897" rtl="0" eaLnBrk="0" fontAlgn="base" hangingPunct="0">
        <a:spcBef>
          <a:spcPct val="20000"/>
        </a:spcBef>
        <a:spcAft>
          <a:spcPct val="0"/>
        </a:spcAft>
        <a:buFont typeface="Arial" panose="020B0604020202020204" pitchFamily="34" charset="0"/>
        <a:buChar char="•"/>
        <a:defRPr sz="3048">
          <a:solidFill>
            <a:schemeClr val="tx1"/>
          </a:solidFill>
          <a:latin typeface="+mn-lt"/>
          <a:ea typeface="+mn-ea"/>
          <a:cs typeface="+mn-cs"/>
        </a:defRPr>
      </a:lvl1pPr>
      <a:lvl2pPr marL="706932" indent="-271483" algn="l" defTabSz="870897" rtl="0" eaLnBrk="0" fontAlgn="base" hangingPunct="0">
        <a:spcBef>
          <a:spcPct val="20000"/>
        </a:spcBef>
        <a:spcAft>
          <a:spcPct val="0"/>
        </a:spcAft>
        <a:buFont typeface="Arial" panose="020B0604020202020204" pitchFamily="34" charset="0"/>
        <a:buChar char="–"/>
        <a:defRPr sz="2709">
          <a:solidFill>
            <a:schemeClr val="tx1"/>
          </a:solidFill>
          <a:latin typeface="+mn-lt"/>
          <a:ea typeface="+mn-ea"/>
        </a:defRPr>
      </a:lvl2pPr>
      <a:lvl3pPr marL="1088622" indent="-217724" algn="l" defTabSz="870897" rtl="0" eaLnBrk="0" fontAlgn="base" hangingPunct="0">
        <a:spcBef>
          <a:spcPct val="20000"/>
        </a:spcBef>
        <a:spcAft>
          <a:spcPct val="0"/>
        </a:spcAft>
        <a:buFont typeface="Arial" panose="020B0604020202020204" pitchFamily="34" charset="0"/>
        <a:buChar char="•"/>
        <a:defRPr sz="2286">
          <a:solidFill>
            <a:schemeClr val="tx1"/>
          </a:solidFill>
          <a:latin typeface="+mn-lt"/>
          <a:ea typeface="+mn-ea"/>
        </a:defRPr>
      </a:lvl3pPr>
      <a:lvl4pPr marL="1524070" indent="-217724" algn="l" defTabSz="870897" rtl="0" eaLnBrk="0" fontAlgn="base" hangingPunct="0">
        <a:spcBef>
          <a:spcPct val="20000"/>
        </a:spcBef>
        <a:spcAft>
          <a:spcPct val="0"/>
        </a:spcAft>
        <a:buFont typeface="Arial" panose="020B0604020202020204" pitchFamily="34" charset="0"/>
        <a:buChar char="–"/>
        <a:defRPr sz="1947">
          <a:solidFill>
            <a:schemeClr val="tx1"/>
          </a:solidFill>
          <a:latin typeface="+mn-lt"/>
          <a:ea typeface="+mn-ea"/>
        </a:defRPr>
      </a:lvl4pPr>
      <a:lvl5pPr marL="1959519" indent="-217724" algn="l" defTabSz="870897" rtl="0" eaLnBrk="0" fontAlgn="base" hangingPunct="0">
        <a:spcBef>
          <a:spcPct val="20000"/>
        </a:spcBef>
        <a:spcAft>
          <a:spcPct val="0"/>
        </a:spcAft>
        <a:buFont typeface="Arial" panose="020B0604020202020204" pitchFamily="34" charset="0"/>
        <a:buChar char="»"/>
        <a:defRPr sz="1947">
          <a:solidFill>
            <a:schemeClr val="tx1"/>
          </a:solidFill>
          <a:latin typeface="+mn-lt"/>
          <a:ea typeface="+mn-ea"/>
        </a:defRPr>
      </a:lvl5pPr>
      <a:lvl6pPr marL="2346585" indent="-217724" algn="l" defTabSz="870897" rtl="0" eaLnBrk="0" fontAlgn="base" hangingPunct="0">
        <a:spcBef>
          <a:spcPct val="20000"/>
        </a:spcBef>
        <a:spcAft>
          <a:spcPct val="0"/>
        </a:spcAft>
        <a:buFont typeface="Arial" pitchFamily="34" charset="0"/>
        <a:buChar char="»"/>
        <a:defRPr sz="1947">
          <a:solidFill>
            <a:schemeClr val="tx1"/>
          </a:solidFill>
          <a:latin typeface="+mn-lt"/>
          <a:ea typeface="+mn-ea"/>
        </a:defRPr>
      </a:lvl6pPr>
      <a:lvl7pPr marL="2733650" indent="-217724" algn="l" defTabSz="870897" rtl="0" eaLnBrk="0" fontAlgn="base" hangingPunct="0">
        <a:spcBef>
          <a:spcPct val="20000"/>
        </a:spcBef>
        <a:spcAft>
          <a:spcPct val="0"/>
        </a:spcAft>
        <a:buFont typeface="Arial" pitchFamily="34" charset="0"/>
        <a:buChar char="»"/>
        <a:defRPr sz="1947">
          <a:solidFill>
            <a:schemeClr val="tx1"/>
          </a:solidFill>
          <a:latin typeface="+mn-lt"/>
          <a:ea typeface="+mn-ea"/>
        </a:defRPr>
      </a:lvl7pPr>
      <a:lvl8pPr marL="3120716" indent="-217724" algn="l" defTabSz="870897" rtl="0" eaLnBrk="0" fontAlgn="base" hangingPunct="0">
        <a:spcBef>
          <a:spcPct val="20000"/>
        </a:spcBef>
        <a:spcAft>
          <a:spcPct val="0"/>
        </a:spcAft>
        <a:buFont typeface="Arial" pitchFamily="34" charset="0"/>
        <a:buChar char="»"/>
        <a:defRPr sz="1947">
          <a:solidFill>
            <a:schemeClr val="tx1"/>
          </a:solidFill>
          <a:latin typeface="+mn-lt"/>
          <a:ea typeface="+mn-ea"/>
        </a:defRPr>
      </a:lvl8pPr>
      <a:lvl9pPr marL="3507781" indent="-217724" algn="l" defTabSz="870897" rtl="0" eaLnBrk="0" fontAlgn="base" hangingPunct="0">
        <a:spcBef>
          <a:spcPct val="20000"/>
        </a:spcBef>
        <a:spcAft>
          <a:spcPct val="0"/>
        </a:spcAft>
        <a:buFont typeface="Arial" pitchFamily="34" charset="0"/>
        <a:buChar char="»"/>
        <a:defRPr sz="1947">
          <a:solidFill>
            <a:schemeClr val="tx1"/>
          </a:solidFill>
          <a:latin typeface="+mn-lt"/>
          <a:ea typeface="+mn-ea"/>
        </a:defRPr>
      </a:lvl9pPr>
    </p:bodyStyle>
    <p:otherStyle>
      <a:defPPr>
        <a:defRPr lang="zh-CN"/>
      </a:defPPr>
      <a:lvl1pPr marL="0" algn="l" defTabSz="774131" rtl="0" eaLnBrk="1" latinLnBrk="0" hangingPunct="1">
        <a:defRPr sz="1524" kern="1200">
          <a:solidFill>
            <a:schemeClr val="tx1"/>
          </a:solidFill>
          <a:latin typeface="+mn-lt"/>
          <a:ea typeface="+mn-ea"/>
          <a:cs typeface="+mn-cs"/>
        </a:defRPr>
      </a:lvl1pPr>
      <a:lvl2pPr marL="387066" algn="l" defTabSz="774131" rtl="0" eaLnBrk="1" latinLnBrk="0" hangingPunct="1">
        <a:defRPr sz="1524" kern="1200">
          <a:solidFill>
            <a:schemeClr val="tx1"/>
          </a:solidFill>
          <a:latin typeface="+mn-lt"/>
          <a:ea typeface="+mn-ea"/>
          <a:cs typeface="+mn-cs"/>
        </a:defRPr>
      </a:lvl2pPr>
      <a:lvl3pPr marL="774131" algn="l" defTabSz="774131" rtl="0" eaLnBrk="1" latinLnBrk="0" hangingPunct="1">
        <a:defRPr sz="1524" kern="1200">
          <a:solidFill>
            <a:schemeClr val="tx1"/>
          </a:solidFill>
          <a:latin typeface="+mn-lt"/>
          <a:ea typeface="+mn-ea"/>
          <a:cs typeface="+mn-cs"/>
        </a:defRPr>
      </a:lvl3pPr>
      <a:lvl4pPr marL="1161197" algn="l" defTabSz="774131" rtl="0" eaLnBrk="1" latinLnBrk="0" hangingPunct="1">
        <a:defRPr sz="1524" kern="1200">
          <a:solidFill>
            <a:schemeClr val="tx1"/>
          </a:solidFill>
          <a:latin typeface="+mn-lt"/>
          <a:ea typeface="+mn-ea"/>
          <a:cs typeface="+mn-cs"/>
        </a:defRPr>
      </a:lvl4pPr>
      <a:lvl5pPr marL="1548262" algn="l" defTabSz="774131" rtl="0" eaLnBrk="1" latinLnBrk="0" hangingPunct="1">
        <a:defRPr sz="1524" kern="1200">
          <a:solidFill>
            <a:schemeClr val="tx1"/>
          </a:solidFill>
          <a:latin typeface="+mn-lt"/>
          <a:ea typeface="+mn-ea"/>
          <a:cs typeface="+mn-cs"/>
        </a:defRPr>
      </a:lvl5pPr>
      <a:lvl6pPr marL="1935328" algn="l" defTabSz="774131" rtl="0" eaLnBrk="1" latinLnBrk="0" hangingPunct="1">
        <a:defRPr sz="1524" kern="1200">
          <a:solidFill>
            <a:schemeClr val="tx1"/>
          </a:solidFill>
          <a:latin typeface="+mn-lt"/>
          <a:ea typeface="+mn-ea"/>
          <a:cs typeface="+mn-cs"/>
        </a:defRPr>
      </a:lvl6pPr>
      <a:lvl7pPr marL="2322393" algn="l" defTabSz="774131" rtl="0" eaLnBrk="1" latinLnBrk="0" hangingPunct="1">
        <a:defRPr sz="1524" kern="1200">
          <a:solidFill>
            <a:schemeClr val="tx1"/>
          </a:solidFill>
          <a:latin typeface="+mn-lt"/>
          <a:ea typeface="+mn-ea"/>
          <a:cs typeface="+mn-cs"/>
        </a:defRPr>
      </a:lvl7pPr>
      <a:lvl8pPr marL="2709459" algn="l" defTabSz="774131" rtl="0" eaLnBrk="1" latinLnBrk="0" hangingPunct="1">
        <a:defRPr sz="1524" kern="1200">
          <a:solidFill>
            <a:schemeClr val="tx1"/>
          </a:solidFill>
          <a:latin typeface="+mn-lt"/>
          <a:ea typeface="+mn-ea"/>
          <a:cs typeface="+mn-cs"/>
        </a:defRPr>
      </a:lvl8pPr>
      <a:lvl9pPr marL="3096524" algn="l" defTabSz="774131" rtl="0" eaLnBrk="1" latinLnBrk="0" hangingPunct="1">
        <a:defRPr sz="152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2.jpeg"/><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tags" Target="../tags/tag6.xml"/><Relationship Id="rId11" Type="http://schemas.openxmlformats.org/officeDocument/2006/relationships/image" Target="../media/image1.emf"/><Relationship Id="rId5" Type="http://schemas.openxmlformats.org/officeDocument/2006/relationships/tags" Target="../tags/tag5.xml"/><Relationship Id="rId10" Type="http://schemas.openxmlformats.org/officeDocument/2006/relationships/oleObject" Target="../embeddings/oleObject1.bin"/><Relationship Id="rId4" Type="http://schemas.openxmlformats.org/officeDocument/2006/relationships/tags" Target="../tags/tag4.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3" Type="http://schemas.openxmlformats.org/officeDocument/2006/relationships/tags" Target="../tags/tag82.xml"/><Relationship Id="rId18" Type="http://schemas.openxmlformats.org/officeDocument/2006/relationships/tags" Target="../tags/tag87.xml"/><Relationship Id="rId26" Type="http://schemas.openxmlformats.org/officeDocument/2006/relationships/tags" Target="../tags/tag95.xml"/><Relationship Id="rId39" Type="http://schemas.openxmlformats.org/officeDocument/2006/relationships/tags" Target="../tags/tag108.xml"/><Relationship Id="rId21" Type="http://schemas.openxmlformats.org/officeDocument/2006/relationships/tags" Target="../tags/tag90.xml"/><Relationship Id="rId34" Type="http://schemas.openxmlformats.org/officeDocument/2006/relationships/tags" Target="../tags/tag103.xml"/><Relationship Id="rId42" Type="http://schemas.openxmlformats.org/officeDocument/2006/relationships/tags" Target="../tags/tag111.xml"/><Relationship Id="rId47" Type="http://schemas.openxmlformats.org/officeDocument/2006/relationships/tags" Target="../tags/tag116.xml"/><Relationship Id="rId50" Type="http://schemas.openxmlformats.org/officeDocument/2006/relationships/tags" Target="../tags/tag119.xml"/><Relationship Id="rId55" Type="http://schemas.openxmlformats.org/officeDocument/2006/relationships/tags" Target="../tags/tag124.xml"/><Relationship Id="rId63" Type="http://schemas.openxmlformats.org/officeDocument/2006/relationships/tags" Target="../tags/tag132.xml"/><Relationship Id="rId68" Type="http://schemas.openxmlformats.org/officeDocument/2006/relationships/tags" Target="../tags/tag137.xml"/><Relationship Id="rId76" Type="http://schemas.openxmlformats.org/officeDocument/2006/relationships/oleObject" Target="../embeddings/oleObject6.bin"/><Relationship Id="rId7" Type="http://schemas.openxmlformats.org/officeDocument/2006/relationships/tags" Target="../tags/tag76.xml"/><Relationship Id="rId71" Type="http://schemas.openxmlformats.org/officeDocument/2006/relationships/tags" Target="../tags/tag140.xml"/><Relationship Id="rId2" Type="http://schemas.openxmlformats.org/officeDocument/2006/relationships/tags" Target="../tags/tag71.xml"/><Relationship Id="rId16" Type="http://schemas.openxmlformats.org/officeDocument/2006/relationships/tags" Target="../tags/tag85.xml"/><Relationship Id="rId29" Type="http://schemas.openxmlformats.org/officeDocument/2006/relationships/tags" Target="../tags/tag98.xml"/><Relationship Id="rId11" Type="http://schemas.openxmlformats.org/officeDocument/2006/relationships/tags" Target="../tags/tag80.xml"/><Relationship Id="rId24" Type="http://schemas.openxmlformats.org/officeDocument/2006/relationships/tags" Target="../tags/tag93.xml"/><Relationship Id="rId32" Type="http://schemas.openxmlformats.org/officeDocument/2006/relationships/tags" Target="../tags/tag101.xml"/><Relationship Id="rId37" Type="http://schemas.openxmlformats.org/officeDocument/2006/relationships/tags" Target="../tags/tag106.xml"/><Relationship Id="rId40" Type="http://schemas.openxmlformats.org/officeDocument/2006/relationships/tags" Target="../tags/tag109.xml"/><Relationship Id="rId45" Type="http://schemas.openxmlformats.org/officeDocument/2006/relationships/tags" Target="../tags/tag114.xml"/><Relationship Id="rId53" Type="http://schemas.openxmlformats.org/officeDocument/2006/relationships/tags" Target="../tags/tag122.xml"/><Relationship Id="rId58" Type="http://schemas.openxmlformats.org/officeDocument/2006/relationships/tags" Target="../tags/tag127.xml"/><Relationship Id="rId66" Type="http://schemas.openxmlformats.org/officeDocument/2006/relationships/tags" Target="../tags/tag135.xml"/><Relationship Id="rId74" Type="http://schemas.openxmlformats.org/officeDocument/2006/relationships/slideLayout" Target="../slideLayouts/slideLayout1.xml"/><Relationship Id="rId5" Type="http://schemas.openxmlformats.org/officeDocument/2006/relationships/tags" Target="../tags/tag74.xml"/><Relationship Id="rId15" Type="http://schemas.openxmlformats.org/officeDocument/2006/relationships/tags" Target="../tags/tag84.xml"/><Relationship Id="rId23" Type="http://schemas.openxmlformats.org/officeDocument/2006/relationships/tags" Target="../tags/tag92.xml"/><Relationship Id="rId28" Type="http://schemas.openxmlformats.org/officeDocument/2006/relationships/tags" Target="../tags/tag97.xml"/><Relationship Id="rId36" Type="http://schemas.openxmlformats.org/officeDocument/2006/relationships/tags" Target="../tags/tag105.xml"/><Relationship Id="rId49" Type="http://schemas.openxmlformats.org/officeDocument/2006/relationships/tags" Target="../tags/tag118.xml"/><Relationship Id="rId57" Type="http://schemas.openxmlformats.org/officeDocument/2006/relationships/tags" Target="../tags/tag126.xml"/><Relationship Id="rId61" Type="http://schemas.openxmlformats.org/officeDocument/2006/relationships/tags" Target="../tags/tag130.xml"/><Relationship Id="rId10" Type="http://schemas.openxmlformats.org/officeDocument/2006/relationships/tags" Target="../tags/tag79.xml"/><Relationship Id="rId19" Type="http://schemas.openxmlformats.org/officeDocument/2006/relationships/tags" Target="../tags/tag88.xml"/><Relationship Id="rId31" Type="http://schemas.openxmlformats.org/officeDocument/2006/relationships/tags" Target="../tags/tag100.xml"/><Relationship Id="rId44" Type="http://schemas.openxmlformats.org/officeDocument/2006/relationships/tags" Target="../tags/tag113.xml"/><Relationship Id="rId52" Type="http://schemas.openxmlformats.org/officeDocument/2006/relationships/tags" Target="../tags/tag121.xml"/><Relationship Id="rId60" Type="http://schemas.openxmlformats.org/officeDocument/2006/relationships/tags" Target="../tags/tag129.xml"/><Relationship Id="rId65" Type="http://schemas.openxmlformats.org/officeDocument/2006/relationships/tags" Target="../tags/tag134.xml"/><Relationship Id="rId73" Type="http://schemas.openxmlformats.org/officeDocument/2006/relationships/tags" Target="../tags/tag142.xml"/><Relationship Id="rId78" Type="http://schemas.openxmlformats.org/officeDocument/2006/relationships/image" Target="../media/image3.png"/><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tags" Target="../tags/tag83.xml"/><Relationship Id="rId22" Type="http://schemas.openxmlformats.org/officeDocument/2006/relationships/tags" Target="../tags/tag91.xml"/><Relationship Id="rId27" Type="http://schemas.openxmlformats.org/officeDocument/2006/relationships/tags" Target="../tags/tag96.xml"/><Relationship Id="rId30" Type="http://schemas.openxmlformats.org/officeDocument/2006/relationships/tags" Target="../tags/tag99.xml"/><Relationship Id="rId35" Type="http://schemas.openxmlformats.org/officeDocument/2006/relationships/tags" Target="../tags/tag104.xml"/><Relationship Id="rId43" Type="http://schemas.openxmlformats.org/officeDocument/2006/relationships/tags" Target="../tags/tag112.xml"/><Relationship Id="rId48" Type="http://schemas.openxmlformats.org/officeDocument/2006/relationships/tags" Target="../tags/tag117.xml"/><Relationship Id="rId56" Type="http://schemas.openxmlformats.org/officeDocument/2006/relationships/tags" Target="../tags/tag125.xml"/><Relationship Id="rId64" Type="http://schemas.openxmlformats.org/officeDocument/2006/relationships/tags" Target="../tags/tag133.xml"/><Relationship Id="rId69" Type="http://schemas.openxmlformats.org/officeDocument/2006/relationships/tags" Target="../tags/tag138.xml"/><Relationship Id="rId77" Type="http://schemas.openxmlformats.org/officeDocument/2006/relationships/image" Target="../media/image1.emf"/><Relationship Id="rId8" Type="http://schemas.openxmlformats.org/officeDocument/2006/relationships/tags" Target="../tags/tag77.xml"/><Relationship Id="rId51" Type="http://schemas.openxmlformats.org/officeDocument/2006/relationships/tags" Target="../tags/tag120.xml"/><Relationship Id="rId72" Type="http://schemas.openxmlformats.org/officeDocument/2006/relationships/tags" Target="../tags/tag141.xml"/><Relationship Id="rId3" Type="http://schemas.openxmlformats.org/officeDocument/2006/relationships/tags" Target="../tags/tag72.xml"/><Relationship Id="rId12" Type="http://schemas.openxmlformats.org/officeDocument/2006/relationships/tags" Target="../tags/tag81.xml"/><Relationship Id="rId17" Type="http://schemas.openxmlformats.org/officeDocument/2006/relationships/tags" Target="../tags/tag86.xml"/><Relationship Id="rId25" Type="http://schemas.openxmlformats.org/officeDocument/2006/relationships/tags" Target="../tags/tag94.xml"/><Relationship Id="rId33" Type="http://schemas.openxmlformats.org/officeDocument/2006/relationships/tags" Target="../tags/tag102.xml"/><Relationship Id="rId38" Type="http://schemas.openxmlformats.org/officeDocument/2006/relationships/tags" Target="../tags/tag107.xml"/><Relationship Id="rId46" Type="http://schemas.openxmlformats.org/officeDocument/2006/relationships/tags" Target="../tags/tag115.xml"/><Relationship Id="rId59" Type="http://schemas.openxmlformats.org/officeDocument/2006/relationships/tags" Target="../tags/tag128.xml"/><Relationship Id="rId67" Type="http://schemas.openxmlformats.org/officeDocument/2006/relationships/tags" Target="../tags/tag136.xml"/><Relationship Id="rId20" Type="http://schemas.openxmlformats.org/officeDocument/2006/relationships/tags" Target="../tags/tag89.xml"/><Relationship Id="rId41" Type="http://schemas.openxmlformats.org/officeDocument/2006/relationships/tags" Target="../tags/tag110.xml"/><Relationship Id="rId54" Type="http://schemas.openxmlformats.org/officeDocument/2006/relationships/tags" Target="../tags/tag123.xml"/><Relationship Id="rId62" Type="http://schemas.openxmlformats.org/officeDocument/2006/relationships/tags" Target="../tags/tag131.xml"/><Relationship Id="rId70" Type="http://schemas.openxmlformats.org/officeDocument/2006/relationships/tags" Target="../tags/tag139.xml"/><Relationship Id="rId75" Type="http://schemas.openxmlformats.org/officeDocument/2006/relationships/notesSlide" Target="../notesSlides/notesSlide11.xml"/><Relationship Id="rId1" Type="http://schemas.openxmlformats.org/officeDocument/2006/relationships/vmlDrawing" Target="../drawings/vmlDrawing6.vml"/><Relationship Id="rId6" Type="http://schemas.openxmlformats.org/officeDocument/2006/relationships/tags" Target="../tags/tag7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18" Type="http://schemas.openxmlformats.org/officeDocument/2006/relationships/tags" Target="../tags/tag159.xml"/><Relationship Id="rId26" Type="http://schemas.openxmlformats.org/officeDocument/2006/relationships/notesSlide" Target="../notesSlides/notesSlide13.xml"/><Relationship Id="rId3" Type="http://schemas.openxmlformats.org/officeDocument/2006/relationships/tags" Target="../tags/tag144.xml"/><Relationship Id="rId21" Type="http://schemas.openxmlformats.org/officeDocument/2006/relationships/tags" Target="../tags/tag162.xml"/><Relationship Id="rId34" Type="http://schemas.openxmlformats.org/officeDocument/2006/relationships/image" Target="../media/image5.emf"/><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tags" Target="../tags/tag158.xml"/><Relationship Id="rId25" Type="http://schemas.openxmlformats.org/officeDocument/2006/relationships/slideLayout" Target="../slideLayouts/slideLayout1.xml"/><Relationship Id="rId33" Type="http://schemas.openxmlformats.org/officeDocument/2006/relationships/oleObject" Target="../embeddings/oleObject9.bin"/><Relationship Id="rId2" Type="http://schemas.openxmlformats.org/officeDocument/2006/relationships/tags" Target="../tags/tag143.xml"/><Relationship Id="rId16" Type="http://schemas.openxmlformats.org/officeDocument/2006/relationships/tags" Target="../tags/tag157.xml"/><Relationship Id="rId20" Type="http://schemas.openxmlformats.org/officeDocument/2006/relationships/tags" Target="../tags/tag161.xml"/><Relationship Id="rId29" Type="http://schemas.openxmlformats.org/officeDocument/2006/relationships/image" Target="../media/image3.png"/><Relationship Id="rId1" Type="http://schemas.openxmlformats.org/officeDocument/2006/relationships/vmlDrawing" Target="../drawings/vmlDrawing7.vml"/><Relationship Id="rId6" Type="http://schemas.openxmlformats.org/officeDocument/2006/relationships/tags" Target="../tags/tag147.xml"/><Relationship Id="rId11" Type="http://schemas.openxmlformats.org/officeDocument/2006/relationships/tags" Target="../tags/tag152.xml"/><Relationship Id="rId24" Type="http://schemas.openxmlformats.org/officeDocument/2006/relationships/tags" Target="../tags/tag165.xml"/><Relationship Id="rId32" Type="http://schemas.openxmlformats.org/officeDocument/2006/relationships/image" Target="../media/image4.emf"/><Relationship Id="rId5" Type="http://schemas.openxmlformats.org/officeDocument/2006/relationships/tags" Target="../tags/tag146.xml"/><Relationship Id="rId15" Type="http://schemas.openxmlformats.org/officeDocument/2006/relationships/tags" Target="../tags/tag156.xml"/><Relationship Id="rId23" Type="http://schemas.openxmlformats.org/officeDocument/2006/relationships/tags" Target="../tags/tag164.xml"/><Relationship Id="rId28" Type="http://schemas.openxmlformats.org/officeDocument/2006/relationships/image" Target="../media/image1.emf"/><Relationship Id="rId36" Type="http://schemas.openxmlformats.org/officeDocument/2006/relationships/image" Target="../media/image6.emf"/><Relationship Id="rId10" Type="http://schemas.openxmlformats.org/officeDocument/2006/relationships/tags" Target="../tags/tag151.xml"/><Relationship Id="rId19" Type="http://schemas.openxmlformats.org/officeDocument/2006/relationships/tags" Target="../tags/tag160.xml"/><Relationship Id="rId31" Type="http://schemas.openxmlformats.org/officeDocument/2006/relationships/oleObject" Target="../embeddings/oleObject8.bin"/><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 Id="rId22" Type="http://schemas.openxmlformats.org/officeDocument/2006/relationships/tags" Target="../tags/tag163.xml"/><Relationship Id="rId27" Type="http://schemas.openxmlformats.org/officeDocument/2006/relationships/oleObject" Target="../embeddings/oleObject7.bin"/><Relationship Id="rId30" Type="http://schemas.openxmlformats.org/officeDocument/2006/relationships/image" Target="../media/image7.png"/><Relationship Id="rId35"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67.xml"/><Relationship Id="rId7" Type="http://schemas.openxmlformats.org/officeDocument/2006/relationships/tags" Target="../tags/tag171.xml"/><Relationship Id="rId12" Type="http://schemas.openxmlformats.org/officeDocument/2006/relationships/image" Target="../media/image2.jpeg"/><Relationship Id="rId2" Type="http://schemas.openxmlformats.org/officeDocument/2006/relationships/tags" Target="../tags/tag166.xml"/><Relationship Id="rId1" Type="http://schemas.openxmlformats.org/officeDocument/2006/relationships/vmlDrawing" Target="../drawings/vmlDrawing8.vml"/><Relationship Id="rId6" Type="http://schemas.openxmlformats.org/officeDocument/2006/relationships/tags" Target="../tags/tag170.xml"/><Relationship Id="rId11" Type="http://schemas.openxmlformats.org/officeDocument/2006/relationships/image" Target="../media/image1.emf"/><Relationship Id="rId5" Type="http://schemas.openxmlformats.org/officeDocument/2006/relationships/tags" Target="../tags/tag169.xml"/><Relationship Id="rId10" Type="http://schemas.openxmlformats.org/officeDocument/2006/relationships/oleObject" Target="../embeddings/oleObject11.bin"/><Relationship Id="rId4" Type="http://schemas.openxmlformats.org/officeDocument/2006/relationships/tags" Target="../tags/tag168.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tags" Target="../tags/tag178.xml"/><Relationship Id="rId13" Type="http://schemas.openxmlformats.org/officeDocument/2006/relationships/tags" Target="../tags/tag183.xml"/><Relationship Id="rId18" Type="http://schemas.openxmlformats.org/officeDocument/2006/relationships/image" Target="../media/image3.png"/><Relationship Id="rId3" Type="http://schemas.openxmlformats.org/officeDocument/2006/relationships/tags" Target="../tags/tag173.xml"/><Relationship Id="rId7" Type="http://schemas.openxmlformats.org/officeDocument/2006/relationships/tags" Target="../tags/tag177.xml"/><Relationship Id="rId12" Type="http://schemas.openxmlformats.org/officeDocument/2006/relationships/tags" Target="../tags/tag182.xml"/><Relationship Id="rId17" Type="http://schemas.openxmlformats.org/officeDocument/2006/relationships/image" Target="../media/image1.emf"/><Relationship Id="rId2" Type="http://schemas.openxmlformats.org/officeDocument/2006/relationships/tags" Target="../tags/tag172.xml"/><Relationship Id="rId16" Type="http://schemas.openxmlformats.org/officeDocument/2006/relationships/oleObject" Target="../embeddings/oleObject12.bin"/><Relationship Id="rId1" Type="http://schemas.openxmlformats.org/officeDocument/2006/relationships/vmlDrawing" Target="../drawings/vmlDrawing9.vml"/><Relationship Id="rId6" Type="http://schemas.openxmlformats.org/officeDocument/2006/relationships/tags" Target="../tags/tag176.xml"/><Relationship Id="rId11" Type="http://schemas.openxmlformats.org/officeDocument/2006/relationships/tags" Target="../tags/tag181.xml"/><Relationship Id="rId5" Type="http://schemas.openxmlformats.org/officeDocument/2006/relationships/tags" Target="../tags/tag175.xml"/><Relationship Id="rId15" Type="http://schemas.openxmlformats.org/officeDocument/2006/relationships/notesSlide" Target="../notesSlides/notesSlide15.xml"/><Relationship Id="rId10" Type="http://schemas.openxmlformats.org/officeDocument/2006/relationships/tags" Target="../tags/tag180.xml"/><Relationship Id="rId4" Type="http://schemas.openxmlformats.org/officeDocument/2006/relationships/tags" Target="../tags/tag174.xml"/><Relationship Id="rId9" Type="http://schemas.openxmlformats.org/officeDocument/2006/relationships/tags" Target="../tags/tag179.xml"/><Relationship Id="rId1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tags" Target="../tags/tag190.xml"/><Relationship Id="rId13" Type="http://schemas.openxmlformats.org/officeDocument/2006/relationships/tags" Target="../tags/tag195.xml"/><Relationship Id="rId18" Type="http://schemas.openxmlformats.org/officeDocument/2006/relationships/image" Target="../media/image1.emf"/><Relationship Id="rId3" Type="http://schemas.openxmlformats.org/officeDocument/2006/relationships/tags" Target="../tags/tag185.xml"/><Relationship Id="rId7" Type="http://schemas.openxmlformats.org/officeDocument/2006/relationships/tags" Target="../tags/tag189.xml"/><Relationship Id="rId12" Type="http://schemas.openxmlformats.org/officeDocument/2006/relationships/tags" Target="../tags/tag194.xml"/><Relationship Id="rId17" Type="http://schemas.openxmlformats.org/officeDocument/2006/relationships/oleObject" Target="../embeddings/oleObject13.bin"/><Relationship Id="rId2" Type="http://schemas.openxmlformats.org/officeDocument/2006/relationships/tags" Target="../tags/tag184.xml"/><Relationship Id="rId16" Type="http://schemas.openxmlformats.org/officeDocument/2006/relationships/notesSlide" Target="../notesSlides/notesSlide16.xml"/><Relationship Id="rId20" Type="http://schemas.openxmlformats.org/officeDocument/2006/relationships/image" Target="../media/image8.png"/><Relationship Id="rId1" Type="http://schemas.openxmlformats.org/officeDocument/2006/relationships/vmlDrawing" Target="../drawings/vmlDrawing10.vml"/><Relationship Id="rId6" Type="http://schemas.openxmlformats.org/officeDocument/2006/relationships/tags" Target="../tags/tag188.xml"/><Relationship Id="rId11" Type="http://schemas.openxmlformats.org/officeDocument/2006/relationships/tags" Target="../tags/tag193.xml"/><Relationship Id="rId5" Type="http://schemas.openxmlformats.org/officeDocument/2006/relationships/tags" Target="../tags/tag187.xml"/><Relationship Id="rId15" Type="http://schemas.openxmlformats.org/officeDocument/2006/relationships/slideLayout" Target="../slideLayouts/slideLayout1.xml"/><Relationship Id="rId10" Type="http://schemas.openxmlformats.org/officeDocument/2006/relationships/tags" Target="../tags/tag192.xml"/><Relationship Id="rId19" Type="http://schemas.openxmlformats.org/officeDocument/2006/relationships/image" Target="../media/image3.png"/><Relationship Id="rId4" Type="http://schemas.openxmlformats.org/officeDocument/2006/relationships/tags" Target="../tags/tag186.xml"/><Relationship Id="rId9" Type="http://schemas.openxmlformats.org/officeDocument/2006/relationships/tags" Target="../tags/tag191.xml"/><Relationship Id="rId14" Type="http://schemas.openxmlformats.org/officeDocument/2006/relationships/tags" Target="../tags/tag196.xml"/></Relationships>
</file>

<file path=ppt/slides/_rels/slide17.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tags" Target="../tags/tag208.xml"/><Relationship Id="rId18" Type="http://schemas.openxmlformats.org/officeDocument/2006/relationships/image" Target="../media/image3.png"/><Relationship Id="rId3" Type="http://schemas.openxmlformats.org/officeDocument/2006/relationships/tags" Target="../tags/tag198.xml"/><Relationship Id="rId7" Type="http://schemas.openxmlformats.org/officeDocument/2006/relationships/tags" Target="../tags/tag202.xml"/><Relationship Id="rId12" Type="http://schemas.openxmlformats.org/officeDocument/2006/relationships/tags" Target="../tags/tag207.xml"/><Relationship Id="rId17" Type="http://schemas.openxmlformats.org/officeDocument/2006/relationships/image" Target="../media/image1.emf"/><Relationship Id="rId2" Type="http://schemas.openxmlformats.org/officeDocument/2006/relationships/tags" Target="../tags/tag197.xml"/><Relationship Id="rId16" Type="http://schemas.openxmlformats.org/officeDocument/2006/relationships/oleObject" Target="../embeddings/oleObject14.bin"/><Relationship Id="rId1" Type="http://schemas.openxmlformats.org/officeDocument/2006/relationships/vmlDrawing" Target="../drawings/vmlDrawing11.vml"/><Relationship Id="rId6" Type="http://schemas.openxmlformats.org/officeDocument/2006/relationships/tags" Target="../tags/tag201.xml"/><Relationship Id="rId11" Type="http://schemas.openxmlformats.org/officeDocument/2006/relationships/tags" Target="../tags/tag206.xml"/><Relationship Id="rId5" Type="http://schemas.openxmlformats.org/officeDocument/2006/relationships/tags" Target="../tags/tag200.xml"/><Relationship Id="rId15" Type="http://schemas.openxmlformats.org/officeDocument/2006/relationships/notesSlide" Target="../notesSlides/notesSlide17.xml"/><Relationship Id="rId10" Type="http://schemas.openxmlformats.org/officeDocument/2006/relationships/tags" Target="../tags/tag205.xml"/><Relationship Id="rId19" Type="http://schemas.openxmlformats.org/officeDocument/2006/relationships/image" Target="../media/image9.png"/><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8" Type="http://schemas.openxmlformats.org/officeDocument/2006/relationships/tags" Target="../tags/tag215.xml"/><Relationship Id="rId13" Type="http://schemas.openxmlformats.org/officeDocument/2006/relationships/tags" Target="../tags/tag220.xml"/><Relationship Id="rId18" Type="http://schemas.openxmlformats.org/officeDocument/2006/relationships/image" Target="../media/image3.png"/><Relationship Id="rId3" Type="http://schemas.openxmlformats.org/officeDocument/2006/relationships/tags" Target="../tags/tag210.xml"/><Relationship Id="rId7" Type="http://schemas.openxmlformats.org/officeDocument/2006/relationships/tags" Target="../tags/tag214.xml"/><Relationship Id="rId12" Type="http://schemas.openxmlformats.org/officeDocument/2006/relationships/tags" Target="../tags/tag219.xml"/><Relationship Id="rId17" Type="http://schemas.openxmlformats.org/officeDocument/2006/relationships/image" Target="../media/image1.emf"/><Relationship Id="rId2" Type="http://schemas.openxmlformats.org/officeDocument/2006/relationships/tags" Target="../tags/tag209.xml"/><Relationship Id="rId16" Type="http://schemas.openxmlformats.org/officeDocument/2006/relationships/oleObject" Target="../embeddings/oleObject15.bin"/><Relationship Id="rId1" Type="http://schemas.openxmlformats.org/officeDocument/2006/relationships/vmlDrawing" Target="../drawings/vmlDrawing12.vml"/><Relationship Id="rId6" Type="http://schemas.openxmlformats.org/officeDocument/2006/relationships/tags" Target="../tags/tag213.xml"/><Relationship Id="rId11" Type="http://schemas.openxmlformats.org/officeDocument/2006/relationships/tags" Target="../tags/tag218.xml"/><Relationship Id="rId5" Type="http://schemas.openxmlformats.org/officeDocument/2006/relationships/tags" Target="../tags/tag212.xml"/><Relationship Id="rId15" Type="http://schemas.openxmlformats.org/officeDocument/2006/relationships/notesSlide" Target="../notesSlides/notesSlide19.xml"/><Relationship Id="rId10" Type="http://schemas.openxmlformats.org/officeDocument/2006/relationships/tags" Target="../tags/tag217.xml"/><Relationship Id="rId19" Type="http://schemas.openxmlformats.org/officeDocument/2006/relationships/image" Target="../media/image10.png"/><Relationship Id="rId4" Type="http://schemas.openxmlformats.org/officeDocument/2006/relationships/tags" Target="../tags/tag211.xml"/><Relationship Id="rId9" Type="http://schemas.openxmlformats.org/officeDocument/2006/relationships/tags" Target="../tags/tag216.xml"/><Relationship Id="rId1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26" Type="http://schemas.openxmlformats.org/officeDocument/2006/relationships/tags" Target="../tags/tag32.xml"/><Relationship Id="rId39" Type="http://schemas.openxmlformats.org/officeDocument/2006/relationships/notesSlide" Target="../notesSlides/notesSlide2.xml"/><Relationship Id="rId3" Type="http://schemas.openxmlformats.org/officeDocument/2006/relationships/tags" Target="../tags/tag9.xml"/><Relationship Id="rId21" Type="http://schemas.openxmlformats.org/officeDocument/2006/relationships/tags" Target="../tags/tag27.xml"/><Relationship Id="rId34" Type="http://schemas.openxmlformats.org/officeDocument/2006/relationships/tags" Target="../tags/tag40.xml"/><Relationship Id="rId42" Type="http://schemas.openxmlformats.org/officeDocument/2006/relationships/image" Target="../media/image3.png"/><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5" Type="http://schemas.openxmlformats.org/officeDocument/2006/relationships/tags" Target="../tags/tag31.xml"/><Relationship Id="rId33" Type="http://schemas.openxmlformats.org/officeDocument/2006/relationships/tags" Target="../tags/tag39.xml"/><Relationship Id="rId38" Type="http://schemas.openxmlformats.org/officeDocument/2006/relationships/slideLayout" Target="../slideLayouts/slideLayout1.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tags" Target="../tags/tag26.xml"/><Relationship Id="rId29" Type="http://schemas.openxmlformats.org/officeDocument/2006/relationships/tags" Target="../tags/tag35.xml"/><Relationship Id="rId41" Type="http://schemas.openxmlformats.org/officeDocument/2006/relationships/image" Target="../media/image1.emf"/><Relationship Id="rId1" Type="http://schemas.openxmlformats.org/officeDocument/2006/relationships/vmlDrawing" Target="../drawings/vmlDrawing2.vml"/><Relationship Id="rId6" Type="http://schemas.openxmlformats.org/officeDocument/2006/relationships/tags" Target="../tags/tag12.xml"/><Relationship Id="rId11" Type="http://schemas.openxmlformats.org/officeDocument/2006/relationships/tags" Target="../tags/tag17.xml"/><Relationship Id="rId24" Type="http://schemas.openxmlformats.org/officeDocument/2006/relationships/tags" Target="../tags/tag30.xml"/><Relationship Id="rId32" Type="http://schemas.openxmlformats.org/officeDocument/2006/relationships/tags" Target="../tags/tag38.xml"/><Relationship Id="rId37" Type="http://schemas.openxmlformats.org/officeDocument/2006/relationships/tags" Target="../tags/tag43.xml"/><Relationship Id="rId40" Type="http://schemas.openxmlformats.org/officeDocument/2006/relationships/oleObject" Target="../embeddings/oleObject2.bin"/><Relationship Id="rId5" Type="http://schemas.openxmlformats.org/officeDocument/2006/relationships/tags" Target="../tags/tag11.xml"/><Relationship Id="rId15" Type="http://schemas.openxmlformats.org/officeDocument/2006/relationships/tags" Target="../tags/tag21.xml"/><Relationship Id="rId23" Type="http://schemas.openxmlformats.org/officeDocument/2006/relationships/tags" Target="../tags/tag29.xml"/><Relationship Id="rId28" Type="http://schemas.openxmlformats.org/officeDocument/2006/relationships/tags" Target="../tags/tag34.xml"/><Relationship Id="rId36" Type="http://schemas.openxmlformats.org/officeDocument/2006/relationships/tags" Target="../tags/tag42.xml"/><Relationship Id="rId10" Type="http://schemas.openxmlformats.org/officeDocument/2006/relationships/tags" Target="../tags/tag16.xml"/><Relationship Id="rId19" Type="http://schemas.openxmlformats.org/officeDocument/2006/relationships/tags" Target="../tags/tag25.xml"/><Relationship Id="rId31" Type="http://schemas.openxmlformats.org/officeDocument/2006/relationships/tags" Target="../tags/tag37.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 Id="rId22" Type="http://schemas.openxmlformats.org/officeDocument/2006/relationships/tags" Target="../tags/tag28.xml"/><Relationship Id="rId27" Type="http://schemas.openxmlformats.org/officeDocument/2006/relationships/tags" Target="../tags/tag33.xml"/><Relationship Id="rId30" Type="http://schemas.openxmlformats.org/officeDocument/2006/relationships/tags" Target="../tags/tag36.xml"/><Relationship Id="rId35" Type="http://schemas.openxmlformats.org/officeDocument/2006/relationships/tags" Target="../tags/tag41.xml"/></Relationships>
</file>

<file path=ppt/slides/_rels/slide20.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slideLayout" Target="../slideLayouts/slideLayout1.xml"/><Relationship Id="rId18" Type="http://schemas.openxmlformats.org/officeDocument/2006/relationships/image" Target="../media/image11.png"/><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tags" Target="../tags/tag231.xml"/><Relationship Id="rId17" Type="http://schemas.openxmlformats.org/officeDocument/2006/relationships/image" Target="../media/image3.png"/><Relationship Id="rId2" Type="http://schemas.openxmlformats.org/officeDocument/2006/relationships/tags" Target="../tags/tag221.xml"/><Relationship Id="rId16" Type="http://schemas.openxmlformats.org/officeDocument/2006/relationships/image" Target="../media/image1.emf"/><Relationship Id="rId1" Type="http://schemas.openxmlformats.org/officeDocument/2006/relationships/vmlDrawing" Target="../drawings/vmlDrawing13.vml"/><Relationship Id="rId6" Type="http://schemas.openxmlformats.org/officeDocument/2006/relationships/tags" Target="../tags/tag225.xml"/><Relationship Id="rId11" Type="http://schemas.openxmlformats.org/officeDocument/2006/relationships/tags" Target="../tags/tag230.xml"/><Relationship Id="rId5" Type="http://schemas.openxmlformats.org/officeDocument/2006/relationships/tags" Target="../tags/tag224.xml"/><Relationship Id="rId15" Type="http://schemas.openxmlformats.org/officeDocument/2006/relationships/oleObject" Target="../embeddings/oleObject16.bin"/><Relationship Id="rId10" Type="http://schemas.openxmlformats.org/officeDocument/2006/relationships/tags" Target="../tags/tag229.xm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tags" Target="../tags/tag243.xml"/><Relationship Id="rId18" Type="http://schemas.openxmlformats.org/officeDocument/2006/relationships/image" Target="../media/image3.png"/><Relationship Id="rId3" Type="http://schemas.openxmlformats.org/officeDocument/2006/relationships/tags" Target="../tags/tag233.xml"/><Relationship Id="rId7" Type="http://schemas.openxmlformats.org/officeDocument/2006/relationships/tags" Target="../tags/tag237.xml"/><Relationship Id="rId12" Type="http://schemas.openxmlformats.org/officeDocument/2006/relationships/tags" Target="../tags/tag242.xml"/><Relationship Id="rId17" Type="http://schemas.openxmlformats.org/officeDocument/2006/relationships/image" Target="../media/image1.emf"/><Relationship Id="rId2" Type="http://schemas.openxmlformats.org/officeDocument/2006/relationships/tags" Target="../tags/tag232.xml"/><Relationship Id="rId16" Type="http://schemas.openxmlformats.org/officeDocument/2006/relationships/oleObject" Target="../embeddings/oleObject17.bin"/><Relationship Id="rId1" Type="http://schemas.openxmlformats.org/officeDocument/2006/relationships/vmlDrawing" Target="../drawings/vmlDrawing14.vml"/><Relationship Id="rId6" Type="http://schemas.openxmlformats.org/officeDocument/2006/relationships/tags" Target="../tags/tag236.xml"/><Relationship Id="rId11" Type="http://schemas.openxmlformats.org/officeDocument/2006/relationships/tags" Target="../tags/tag241.xml"/><Relationship Id="rId5" Type="http://schemas.openxmlformats.org/officeDocument/2006/relationships/tags" Target="../tags/tag235.xml"/><Relationship Id="rId15" Type="http://schemas.openxmlformats.org/officeDocument/2006/relationships/notesSlide" Target="../notesSlides/notesSlide22.xml"/><Relationship Id="rId10" Type="http://schemas.openxmlformats.org/officeDocument/2006/relationships/tags" Target="../tags/tag240.xml"/><Relationship Id="rId19" Type="http://schemas.openxmlformats.org/officeDocument/2006/relationships/image" Target="../media/image12.png"/><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tags" Target="../tags/tag250.xml"/><Relationship Id="rId13" Type="http://schemas.openxmlformats.org/officeDocument/2006/relationships/notesSlide" Target="../notesSlides/notesSlide23.xml"/><Relationship Id="rId3" Type="http://schemas.openxmlformats.org/officeDocument/2006/relationships/tags" Target="../tags/tag245.xml"/><Relationship Id="rId7" Type="http://schemas.openxmlformats.org/officeDocument/2006/relationships/tags" Target="../tags/tag249.xml"/><Relationship Id="rId12" Type="http://schemas.openxmlformats.org/officeDocument/2006/relationships/slideLayout" Target="../slideLayouts/slideLayout1.xml"/><Relationship Id="rId17" Type="http://schemas.openxmlformats.org/officeDocument/2006/relationships/image" Target="../media/image13.png"/><Relationship Id="rId2" Type="http://schemas.openxmlformats.org/officeDocument/2006/relationships/tags" Target="../tags/tag244.xml"/><Relationship Id="rId16" Type="http://schemas.openxmlformats.org/officeDocument/2006/relationships/image" Target="../media/image3.png"/><Relationship Id="rId1" Type="http://schemas.openxmlformats.org/officeDocument/2006/relationships/vmlDrawing" Target="../drawings/vmlDrawing15.vml"/><Relationship Id="rId6" Type="http://schemas.openxmlformats.org/officeDocument/2006/relationships/tags" Target="../tags/tag248.xml"/><Relationship Id="rId11" Type="http://schemas.openxmlformats.org/officeDocument/2006/relationships/tags" Target="../tags/tag253.xml"/><Relationship Id="rId5" Type="http://schemas.openxmlformats.org/officeDocument/2006/relationships/tags" Target="../tags/tag247.xml"/><Relationship Id="rId15" Type="http://schemas.openxmlformats.org/officeDocument/2006/relationships/image" Target="../media/image1.emf"/><Relationship Id="rId10" Type="http://schemas.openxmlformats.org/officeDocument/2006/relationships/tags" Target="../tags/tag252.xml"/><Relationship Id="rId4" Type="http://schemas.openxmlformats.org/officeDocument/2006/relationships/tags" Target="../tags/tag246.xml"/><Relationship Id="rId9" Type="http://schemas.openxmlformats.org/officeDocument/2006/relationships/tags" Target="../tags/tag251.xml"/><Relationship Id="rId14" Type="http://schemas.openxmlformats.org/officeDocument/2006/relationships/oleObject" Target="../embeddings/oleObject18.bin"/></Relationships>
</file>

<file path=ppt/slides/_rels/slide24.xml.rels><?xml version="1.0" encoding="UTF-8" standalone="yes"?>
<Relationships xmlns="http://schemas.openxmlformats.org/package/2006/relationships"><Relationship Id="rId8" Type="http://schemas.openxmlformats.org/officeDocument/2006/relationships/tags" Target="../tags/tag260.xml"/><Relationship Id="rId13" Type="http://schemas.openxmlformats.org/officeDocument/2006/relationships/tags" Target="../tags/tag265.xml"/><Relationship Id="rId18" Type="http://schemas.openxmlformats.org/officeDocument/2006/relationships/image" Target="../media/image3.png"/><Relationship Id="rId3" Type="http://schemas.openxmlformats.org/officeDocument/2006/relationships/tags" Target="../tags/tag255.xml"/><Relationship Id="rId7" Type="http://schemas.openxmlformats.org/officeDocument/2006/relationships/tags" Target="../tags/tag259.xml"/><Relationship Id="rId12" Type="http://schemas.openxmlformats.org/officeDocument/2006/relationships/tags" Target="../tags/tag264.xml"/><Relationship Id="rId17" Type="http://schemas.openxmlformats.org/officeDocument/2006/relationships/image" Target="../media/image1.emf"/><Relationship Id="rId2" Type="http://schemas.openxmlformats.org/officeDocument/2006/relationships/tags" Target="../tags/tag254.xml"/><Relationship Id="rId16" Type="http://schemas.openxmlformats.org/officeDocument/2006/relationships/oleObject" Target="../embeddings/oleObject19.bin"/><Relationship Id="rId20" Type="http://schemas.openxmlformats.org/officeDocument/2006/relationships/image" Target="../media/image15.png"/><Relationship Id="rId1" Type="http://schemas.openxmlformats.org/officeDocument/2006/relationships/vmlDrawing" Target="../drawings/vmlDrawing16.vml"/><Relationship Id="rId6" Type="http://schemas.openxmlformats.org/officeDocument/2006/relationships/tags" Target="../tags/tag258.xml"/><Relationship Id="rId11" Type="http://schemas.openxmlformats.org/officeDocument/2006/relationships/tags" Target="../tags/tag263.xml"/><Relationship Id="rId5" Type="http://schemas.openxmlformats.org/officeDocument/2006/relationships/tags" Target="../tags/tag257.xml"/><Relationship Id="rId15" Type="http://schemas.openxmlformats.org/officeDocument/2006/relationships/notesSlide" Target="../notesSlides/notesSlide24.xml"/><Relationship Id="rId10" Type="http://schemas.openxmlformats.org/officeDocument/2006/relationships/tags" Target="../tags/tag262.xml"/><Relationship Id="rId19" Type="http://schemas.openxmlformats.org/officeDocument/2006/relationships/image" Target="../media/image14.png"/><Relationship Id="rId4" Type="http://schemas.openxmlformats.org/officeDocument/2006/relationships/tags" Target="../tags/tag256.xml"/><Relationship Id="rId9" Type="http://schemas.openxmlformats.org/officeDocument/2006/relationships/tags" Target="../tags/tag261.xml"/><Relationship Id="rId1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tags" Target="../tags/tag272.xml"/><Relationship Id="rId13" Type="http://schemas.openxmlformats.org/officeDocument/2006/relationships/notesSlide" Target="../notesSlides/notesSlide25.xml"/><Relationship Id="rId3" Type="http://schemas.openxmlformats.org/officeDocument/2006/relationships/tags" Target="../tags/tag267.xml"/><Relationship Id="rId7" Type="http://schemas.openxmlformats.org/officeDocument/2006/relationships/tags" Target="../tags/tag271.xml"/><Relationship Id="rId12" Type="http://schemas.openxmlformats.org/officeDocument/2006/relationships/slideLayout" Target="../slideLayouts/slideLayout1.xml"/><Relationship Id="rId17" Type="http://schemas.openxmlformats.org/officeDocument/2006/relationships/image" Target="../media/image16.png"/><Relationship Id="rId2" Type="http://schemas.openxmlformats.org/officeDocument/2006/relationships/tags" Target="../tags/tag266.xml"/><Relationship Id="rId16" Type="http://schemas.openxmlformats.org/officeDocument/2006/relationships/image" Target="../media/image3.png"/><Relationship Id="rId1" Type="http://schemas.openxmlformats.org/officeDocument/2006/relationships/vmlDrawing" Target="../drawings/vmlDrawing17.vml"/><Relationship Id="rId6" Type="http://schemas.openxmlformats.org/officeDocument/2006/relationships/tags" Target="../tags/tag270.xml"/><Relationship Id="rId11" Type="http://schemas.openxmlformats.org/officeDocument/2006/relationships/tags" Target="../tags/tag275.xml"/><Relationship Id="rId5" Type="http://schemas.openxmlformats.org/officeDocument/2006/relationships/tags" Target="../tags/tag269.xml"/><Relationship Id="rId15" Type="http://schemas.openxmlformats.org/officeDocument/2006/relationships/image" Target="../media/image1.emf"/><Relationship Id="rId10" Type="http://schemas.openxmlformats.org/officeDocument/2006/relationships/tags" Target="../tags/tag274.xml"/><Relationship Id="rId4" Type="http://schemas.openxmlformats.org/officeDocument/2006/relationships/tags" Target="../tags/tag268.xml"/><Relationship Id="rId9" Type="http://schemas.openxmlformats.org/officeDocument/2006/relationships/tags" Target="../tags/tag273.xml"/><Relationship Id="rId14" Type="http://schemas.openxmlformats.org/officeDocument/2006/relationships/oleObject" Target="../embeddings/oleObject20.bin"/></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77.xml"/><Relationship Id="rId7" Type="http://schemas.openxmlformats.org/officeDocument/2006/relationships/tags" Target="../tags/tag281.xml"/><Relationship Id="rId12" Type="http://schemas.openxmlformats.org/officeDocument/2006/relationships/image" Target="../media/image2.jpeg"/><Relationship Id="rId2" Type="http://schemas.openxmlformats.org/officeDocument/2006/relationships/tags" Target="../tags/tag276.xml"/><Relationship Id="rId1" Type="http://schemas.openxmlformats.org/officeDocument/2006/relationships/vmlDrawing" Target="../drawings/vmlDrawing18.vml"/><Relationship Id="rId6" Type="http://schemas.openxmlformats.org/officeDocument/2006/relationships/tags" Target="../tags/tag280.xml"/><Relationship Id="rId11" Type="http://schemas.openxmlformats.org/officeDocument/2006/relationships/image" Target="../media/image1.emf"/><Relationship Id="rId5" Type="http://schemas.openxmlformats.org/officeDocument/2006/relationships/tags" Target="../tags/tag279.xml"/><Relationship Id="rId10" Type="http://schemas.openxmlformats.org/officeDocument/2006/relationships/oleObject" Target="../embeddings/oleObject21.bin"/><Relationship Id="rId4" Type="http://schemas.openxmlformats.org/officeDocument/2006/relationships/tags" Target="../tags/tag278.xml"/><Relationship Id="rId9"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3" Type="http://schemas.openxmlformats.org/officeDocument/2006/relationships/tags" Target="../tags/tag293.xml"/><Relationship Id="rId18" Type="http://schemas.openxmlformats.org/officeDocument/2006/relationships/notesSlide" Target="../notesSlides/notesSlide27.xml"/><Relationship Id="rId26" Type="http://schemas.openxmlformats.org/officeDocument/2006/relationships/diagramData" Target="../diagrams/data3.xml"/><Relationship Id="rId39" Type="http://schemas.openxmlformats.org/officeDocument/2006/relationships/diagramColors" Target="../diagrams/colors5.xml"/><Relationship Id="rId3" Type="http://schemas.openxmlformats.org/officeDocument/2006/relationships/tags" Target="../tags/tag283.xml"/><Relationship Id="rId21" Type="http://schemas.openxmlformats.org/officeDocument/2006/relationships/diagramData" Target="../diagrams/data2.xml"/><Relationship Id="rId34" Type="http://schemas.openxmlformats.org/officeDocument/2006/relationships/diagramColors" Target="../diagrams/colors4.xml"/><Relationship Id="rId42" Type="http://schemas.openxmlformats.org/officeDocument/2006/relationships/diagramLayout" Target="../diagrams/layout6.xml"/><Relationship Id="rId47" Type="http://schemas.openxmlformats.org/officeDocument/2006/relationships/diagramLayout" Target="../diagrams/layout7.xml"/><Relationship Id="rId50" Type="http://schemas.microsoft.com/office/2007/relationships/diagramDrawing" Target="../diagrams/drawing7.xml"/><Relationship Id="rId7" Type="http://schemas.openxmlformats.org/officeDocument/2006/relationships/tags" Target="../tags/tag287.xml"/><Relationship Id="rId12" Type="http://schemas.openxmlformats.org/officeDocument/2006/relationships/tags" Target="../tags/tag292.xml"/><Relationship Id="rId17" Type="http://schemas.openxmlformats.org/officeDocument/2006/relationships/slideLayout" Target="../slideLayouts/slideLayout1.xml"/><Relationship Id="rId25" Type="http://schemas.microsoft.com/office/2007/relationships/diagramDrawing" Target="../diagrams/drawing2.xml"/><Relationship Id="rId33" Type="http://schemas.openxmlformats.org/officeDocument/2006/relationships/diagramQuickStyle" Target="../diagrams/quickStyle4.xml"/><Relationship Id="rId38" Type="http://schemas.openxmlformats.org/officeDocument/2006/relationships/diagramQuickStyle" Target="../diagrams/quickStyle5.xml"/><Relationship Id="rId46" Type="http://schemas.openxmlformats.org/officeDocument/2006/relationships/diagramData" Target="../diagrams/data7.xml"/><Relationship Id="rId2" Type="http://schemas.openxmlformats.org/officeDocument/2006/relationships/tags" Target="../tags/tag282.xml"/><Relationship Id="rId16" Type="http://schemas.openxmlformats.org/officeDocument/2006/relationships/tags" Target="../tags/tag296.xml"/><Relationship Id="rId20" Type="http://schemas.openxmlformats.org/officeDocument/2006/relationships/image" Target="../media/image1.emf"/><Relationship Id="rId29" Type="http://schemas.openxmlformats.org/officeDocument/2006/relationships/diagramColors" Target="../diagrams/colors3.xml"/><Relationship Id="rId41" Type="http://schemas.openxmlformats.org/officeDocument/2006/relationships/diagramData" Target="../diagrams/data6.xml"/><Relationship Id="rId1" Type="http://schemas.openxmlformats.org/officeDocument/2006/relationships/vmlDrawing" Target="../drawings/vmlDrawing19.vml"/><Relationship Id="rId6" Type="http://schemas.openxmlformats.org/officeDocument/2006/relationships/tags" Target="../tags/tag286.xml"/><Relationship Id="rId11" Type="http://schemas.openxmlformats.org/officeDocument/2006/relationships/tags" Target="../tags/tag291.xml"/><Relationship Id="rId24" Type="http://schemas.openxmlformats.org/officeDocument/2006/relationships/diagramColors" Target="../diagrams/colors2.xml"/><Relationship Id="rId32" Type="http://schemas.openxmlformats.org/officeDocument/2006/relationships/diagramLayout" Target="../diagrams/layout4.xml"/><Relationship Id="rId37" Type="http://schemas.openxmlformats.org/officeDocument/2006/relationships/diagramLayout" Target="../diagrams/layout5.xml"/><Relationship Id="rId40" Type="http://schemas.microsoft.com/office/2007/relationships/diagramDrawing" Target="../diagrams/drawing5.xml"/><Relationship Id="rId45" Type="http://schemas.microsoft.com/office/2007/relationships/diagramDrawing" Target="../diagrams/drawing6.xml"/><Relationship Id="rId5" Type="http://schemas.openxmlformats.org/officeDocument/2006/relationships/tags" Target="../tags/tag285.xml"/><Relationship Id="rId15" Type="http://schemas.openxmlformats.org/officeDocument/2006/relationships/tags" Target="../tags/tag295.xml"/><Relationship Id="rId23" Type="http://schemas.openxmlformats.org/officeDocument/2006/relationships/diagramQuickStyle" Target="../diagrams/quickStyle2.xml"/><Relationship Id="rId28" Type="http://schemas.openxmlformats.org/officeDocument/2006/relationships/diagramQuickStyle" Target="../diagrams/quickStyle3.xml"/><Relationship Id="rId36" Type="http://schemas.openxmlformats.org/officeDocument/2006/relationships/diagramData" Target="../diagrams/data5.xml"/><Relationship Id="rId49" Type="http://schemas.openxmlformats.org/officeDocument/2006/relationships/diagramColors" Target="../diagrams/colors7.xml"/><Relationship Id="rId10" Type="http://schemas.openxmlformats.org/officeDocument/2006/relationships/tags" Target="../tags/tag290.xml"/><Relationship Id="rId19" Type="http://schemas.openxmlformats.org/officeDocument/2006/relationships/oleObject" Target="../embeddings/oleObject22.bin"/><Relationship Id="rId31" Type="http://schemas.openxmlformats.org/officeDocument/2006/relationships/diagramData" Target="../diagrams/data4.xml"/><Relationship Id="rId44" Type="http://schemas.openxmlformats.org/officeDocument/2006/relationships/diagramColors" Target="../diagrams/colors6.xml"/><Relationship Id="rId4" Type="http://schemas.openxmlformats.org/officeDocument/2006/relationships/tags" Target="../tags/tag284.xml"/><Relationship Id="rId9" Type="http://schemas.openxmlformats.org/officeDocument/2006/relationships/tags" Target="../tags/tag289.xml"/><Relationship Id="rId14" Type="http://schemas.openxmlformats.org/officeDocument/2006/relationships/tags" Target="../tags/tag294.xml"/><Relationship Id="rId22" Type="http://schemas.openxmlformats.org/officeDocument/2006/relationships/diagramLayout" Target="../diagrams/layout2.xml"/><Relationship Id="rId27" Type="http://schemas.openxmlformats.org/officeDocument/2006/relationships/diagramLayout" Target="../diagrams/layout3.xml"/><Relationship Id="rId30" Type="http://schemas.microsoft.com/office/2007/relationships/diagramDrawing" Target="../diagrams/drawing3.xml"/><Relationship Id="rId35" Type="http://schemas.microsoft.com/office/2007/relationships/diagramDrawing" Target="../diagrams/drawing4.xml"/><Relationship Id="rId43" Type="http://schemas.openxmlformats.org/officeDocument/2006/relationships/diagramQuickStyle" Target="../diagrams/quickStyle6.xml"/><Relationship Id="rId48" Type="http://schemas.openxmlformats.org/officeDocument/2006/relationships/diagramQuickStyle" Target="../diagrams/quickStyle7.xml"/><Relationship Id="rId8" Type="http://schemas.openxmlformats.org/officeDocument/2006/relationships/tags" Target="../tags/tag288.xml"/></Relationships>
</file>

<file path=ppt/slides/_rels/slide28.xml.rels><?xml version="1.0" encoding="UTF-8" standalone="yes"?>
<Relationships xmlns="http://schemas.openxmlformats.org/package/2006/relationships"><Relationship Id="rId8" Type="http://schemas.openxmlformats.org/officeDocument/2006/relationships/tags" Target="../tags/tag303.xml"/><Relationship Id="rId13" Type="http://schemas.openxmlformats.org/officeDocument/2006/relationships/tags" Target="../tags/tag308.xml"/><Relationship Id="rId18" Type="http://schemas.openxmlformats.org/officeDocument/2006/relationships/image" Target="../media/image1.emf"/><Relationship Id="rId26" Type="http://schemas.openxmlformats.org/officeDocument/2006/relationships/diagramQuickStyle" Target="../diagrams/quickStyle9.xml"/><Relationship Id="rId39" Type="http://schemas.openxmlformats.org/officeDocument/2006/relationships/diagramData" Target="../diagrams/data12.xml"/><Relationship Id="rId3" Type="http://schemas.openxmlformats.org/officeDocument/2006/relationships/tags" Target="../tags/tag298.xml"/><Relationship Id="rId21" Type="http://schemas.openxmlformats.org/officeDocument/2006/relationships/diagramQuickStyle" Target="../diagrams/quickStyle8.xml"/><Relationship Id="rId34" Type="http://schemas.openxmlformats.org/officeDocument/2006/relationships/diagramData" Target="../diagrams/data11.xml"/><Relationship Id="rId42" Type="http://schemas.openxmlformats.org/officeDocument/2006/relationships/diagramColors" Target="../diagrams/colors12.xml"/><Relationship Id="rId7" Type="http://schemas.openxmlformats.org/officeDocument/2006/relationships/tags" Target="../tags/tag302.xml"/><Relationship Id="rId12" Type="http://schemas.openxmlformats.org/officeDocument/2006/relationships/tags" Target="../tags/tag307.xml"/><Relationship Id="rId17" Type="http://schemas.openxmlformats.org/officeDocument/2006/relationships/oleObject" Target="../embeddings/oleObject23.bin"/><Relationship Id="rId25" Type="http://schemas.openxmlformats.org/officeDocument/2006/relationships/diagramLayout" Target="../diagrams/layout9.xml"/><Relationship Id="rId33" Type="http://schemas.microsoft.com/office/2007/relationships/diagramDrawing" Target="../diagrams/drawing10.xml"/><Relationship Id="rId38" Type="http://schemas.microsoft.com/office/2007/relationships/diagramDrawing" Target="../diagrams/drawing11.xml"/><Relationship Id="rId2" Type="http://schemas.openxmlformats.org/officeDocument/2006/relationships/tags" Target="../tags/tag297.xml"/><Relationship Id="rId16" Type="http://schemas.openxmlformats.org/officeDocument/2006/relationships/notesSlide" Target="../notesSlides/notesSlide28.xml"/><Relationship Id="rId20" Type="http://schemas.openxmlformats.org/officeDocument/2006/relationships/diagramLayout" Target="../diagrams/layout8.xml"/><Relationship Id="rId29" Type="http://schemas.openxmlformats.org/officeDocument/2006/relationships/diagramData" Target="../diagrams/data10.xml"/><Relationship Id="rId41" Type="http://schemas.openxmlformats.org/officeDocument/2006/relationships/diagramQuickStyle" Target="../diagrams/quickStyle12.xml"/><Relationship Id="rId1" Type="http://schemas.openxmlformats.org/officeDocument/2006/relationships/vmlDrawing" Target="../drawings/vmlDrawing20.vml"/><Relationship Id="rId6" Type="http://schemas.openxmlformats.org/officeDocument/2006/relationships/tags" Target="../tags/tag301.xml"/><Relationship Id="rId11" Type="http://schemas.openxmlformats.org/officeDocument/2006/relationships/tags" Target="../tags/tag306.xml"/><Relationship Id="rId24" Type="http://schemas.openxmlformats.org/officeDocument/2006/relationships/diagramData" Target="../diagrams/data9.xml"/><Relationship Id="rId32" Type="http://schemas.openxmlformats.org/officeDocument/2006/relationships/diagramColors" Target="../diagrams/colors10.xml"/><Relationship Id="rId37" Type="http://schemas.openxmlformats.org/officeDocument/2006/relationships/diagramColors" Target="../diagrams/colors11.xml"/><Relationship Id="rId40" Type="http://schemas.openxmlformats.org/officeDocument/2006/relationships/diagramLayout" Target="../diagrams/layout12.xml"/><Relationship Id="rId5" Type="http://schemas.openxmlformats.org/officeDocument/2006/relationships/tags" Target="../tags/tag300.xml"/><Relationship Id="rId15" Type="http://schemas.openxmlformats.org/officeDocument/2006/relationships/slideLayout" Target="../slideLayouts/slideLayout1.xml"/><Relationship Id="rId23" Type="http://schemas.microsoft.com/office/2007/relationships/diagramDrawing" Target="../diagrams/drawing8.xml"/><Relationship Id="rId28" Type="http://schemas.microsoft.com/office/2007/relationships/diagramDrawing" Target="../diagrams/drawing9.xml"/><Relationship Id="rId36" Type="http://schemas.openxmlformats.org/officeDocument/2006/relationships/diagramQuickStyle" Target="../diagrams/quickStyle11.xml"/><Relationship Id="rId10" Type="http://schemas.openxmlformats.org/officeDocument/2006/relationships/tags" Target="../tags/tag305.xml"/><Relationship Id="rId19" Type="http://schemas.openxmlformats.org/officeDocument/2006/relationships/diagramData" Target="../diagrams/data8.xml"/><Relationship Id="rId31" Type="http://schemas.openxmlformats.org/officeDocument/2006/relationships/diagramQuickStyle" Target="../diagrams/quickStyle10.xml"/><Relationship Id="rId4" Type="http://schemas.openxmlformats.org/officeDocument/2006/relationships/tags" Target="../tags/tag299.xml"/><Relationship Id="rId9" Type="http://schemas.openxmlformats.org/officeDocument/2006/relationships/tags" Target="../tags/tag304.xml"/><Relationship Id="rId14" Type="http://schemas.openxmlformats.org/officeDocument/2006/relationships/tags" Target="../tags/tag309.xml"/><Relationship Id="rId22" Type="http://schemas.openxmlformats.org/officeDocument/2006/relationships/diagramColors" Target="../diagrams/colors8.xml"/><Relationship Id="rId27" Type="http://schemas.openxmlformats.org/officeDocument/2006/relationships/diagramColors" Target="../diagrams/colors9.xml"/><Relationship Id="rId30" Type="http://schemas.openxmlformats.org/officeDocument/2006/relationships/diagramLayout" Target="../diagrams/layout10.xml"/><Relationship Id="rId35" Type="http://schemas.openxmlformats.org/officeDocument/2006/relationships/diagramLayout" Target="../diagrams/layout11.xml"/><Relationship Id="rId43" Type="http://schemas.microsoft.com/office/2007/relationships/diagramDrawing" Target="../diagrams/drawing12.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11.xml"/><Relationship Id="rId7" Type="http://schemas.openxmlformats.org/officeDocument/2006/relationships/tags" Target="../tags/tag315.xml"/><Relationship Id="rId12" Type="http://schemas.openxmlformats.org/officeDocument/2006/relationships/image" Target="../media/image3.png"/><Relationship Id="rId2" Type="http://schemas.openxmlformats.org/officeDocument/2006/relationships/tags" Target="../tags/tag310.xml"/><Relationship Id="rId1" Type="http://schemas.openxmlformats.org/officeDocument/2006/relationships/vmlDrawing" Target="../drawings/vmlDrawing21.vml"/><Relationship Id="rId6" Type="http://schemas.openxmlformats.org/officeDocument/2006/relationships/tags" Target="../tags/tag314.xml"/><Relationship Id="rId11" Type="http://schemas.openxmlformats.org/officeDocument/2006/relationships/image" Target="../media/image1.emf"/><Relationship Id="rId5" Type="http://schemas.openxmlformats.org/officeDocument/2006/relationships/tags" Target="../tags/tag313.xml"/><Relationship Id="rId10" Type="http://schemas.openxmlformats.org/officeDocument/2006/relationships/oleObject" Target="../embeddings/oleObject24.bin"/><Relationship Id="rId4" Type="http://schemas.openxmlformats.org/officeDocument/2006/relationships/tags" Target="../tags/tag312.xml"/><Relationship Id="rId9"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45.xml"/><Relationship Id="rId7" Type="http://schemas.openxmlformats.org/officeDocument/2006/relationships/slideLayout" Target="../slideLayouts/slideLayout1.xml"/><Relationship Id="rId2" Type="http://schemas.openxmlformats.org/officeDocument/2006/relationships/tags" Target="../tags/tag44.xml"/><Relationship Id="rId1" Type="http://schemas.openxmlformats.org/officeDocument/2006/relationships/vmlDrawing" Target="../drawings/vmlDrawing3.vml"/><Relationship Id="rId6" Type="http://schemas.openxmlformats.org/officeDocument/2006/relationships/tags" Target="../tags/tag48.xml"/><Relationship Id="rId5" Type="http://schemas.openxmlformats.org/officeDocument/2006/relationships/tags" Target="../tags/tag47.xml"/><Relationship Id="rId10" Type="http://schemas.openxmlformats.org/officeDocument/2006/relationships/image" Target="../media/image1.emf"/><Relationship Id="rId4" Type="http://schemas.openxmlformats.org/officeDocument/2006/relationships/tags" Target="../tags/tag46.xml"/><Relationship Id="rId9" Type="http://schemas.openxmlformats.org/officeDocument/2006/relationships/oleObject" Target="../embeddings/oleObject3.bin"/></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tags" Target="../tags/tag322.xml"/><Relationship Id="rId13" Type="http://schemas.openxmlformats.org/officeDocument/2006/relationships/image" Target="../media/image3.png"/><Relationship Id="rId3" Type="http://schemas.openxmlformats.org/officeDocument/2006/relationships/tags" Target="../tags/tag317.xml"/><Relationship Id="rId7" Type="http://schemas.openxmlformats.org/officeDocument/2006/relationships/tags" Target="../tags/tag321.xml"/><Relationship Id="rId12" Type="http://schemas.openxmlformats.org/officeDocument/2006/relationships/image" Target="../media/image1.emf"/><Relationship Id="rId2" Type="http://schemas.openxmlformats.org/officeDocument/2006/relationships/tags" Target="../tags/tag316.xml"/><Relationship Id="rId1" Type="http://schemas.openxmlformats.org/officeDocument/2006/relationships/vmlDrawing" Target="../drawings/vmlDrawing22.vml"/><Relationship Id="rId6" Type="http://schemas.openxmlformats.org/officeDocument/2006/relationships/tags" Target="../tags/tag320.xml"/><Relationship Id="rId11" Type="http://schemas.openxmlformats.org/officeDocument/2006/relationships/oleObject" Target="../embeddings/oleObject25.bin"/><Relationship Id="rId5" Type="http://schemas.openxmlformats.org/officeDocument/2006/relationships/tags" Target="../tags/tag319.xml"/><Relationship Id="rId10" Type="http://schemas.openxmlformats.org/officeDocument/2006/relationships/notesSlide" Target="../notesSlides/notesSlide32.xml"/><Relationship Id="rId4" Type="http://schemas.openxmlformats.org/officeDocument/2006/relationships/tags" Target="../tags/tag318.xml"/><Relationship Id="rId9" Type="http://schemas.openxmlformats.org/officeDocument/2006/relationships/slideLayout" Target="../slideLayouts/slideLayout1.xml"/><Relationship Id="rId14" Type="http://schemas.openxmlformats.org/officeDocument/2006/relationships/image" Target="../media/image20.emf"/></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21.emf"/><Relationship Id="rId3" Type="http://schemas.openxmlformats.org/officeDocument/2006/relationships/tags" Target="../tags/tag324.xml"/><Relationship Id="rId7" Type="http://schemas.openxmlformats.org/officeDocument/2006/relationships/tags" Target="../tags/tag328.xml"/><Relationship Id="rId12" Type="http://schemas.openxmlformats.org/officeDocument/2006/relationships/image" Target="../media/image3.png"/><Relationship Id="rId2" Type="http://schemas.openxmlformats.org/officeDocument/2006/relationships/tags" Target="../tags/tag323.xml"/><Relationship Id="rId1" Type="http://schemas.openxmlformats.org/officeDocument/2006/relationships/vmlDrawing" Target="../drawings/vmlDrawing23.vml"/><Relationship Id="rId6" Type="http://schemas.openxmlformats.org/officeDocument/2006/relationships/tags" Target="../tags/tag327.xml"/><Relationship Id="rId11" Type="http://schemas.openxmlformats.org/officeDocument/2006/relationships/image" Target="../media/image1.emf"/><Relationship Id="rId5" Type="http://schemas.openxmlformats.org/officeDocument/2006/relationships/tags" Target="../tags/tag326.xml"/><Relationship Id="rId10" Type="http://schemas.openxmlformats.org/officeDocument/2006/relationships/oleObject" Target="../embeddings/oleObject26.bin"/><Relationship Id="rId4" Type="http://schemas.openxmlformats.org/officeDocument/2006/relationships/tags" Target="../tags/tag325.xml"/><Relationship Id="rId9" Type="http://schemas.openxmlformats.org/officeDocument/2006/relationships/notesSlide" Target="../notesSlides/notesSlide33.xml"/><Relationship Id="rId14" Type="http://schemas.openxmlformats.org/officeDocument/2006/relationships/image" Target="../media/image22.emf"/></Relationships>
</file>

<file path=ppt/slides/_rels/slide34.xml.rels><?xml version="1.0" encoding="UTF-8" standalone="yes"?>
<Relationships xmlns="http://schemas.openxmlformats.org/package/2006/relationships"><Relationship Id="rId8" Type="http://schemas.openxmlformats.org/officeDocument/2006/relationships/tags" Target="../tags/tag335.xml"/><Relationship Id="rId13" Type="http://schemas.openxmlformats.org/officeDocument/2006/relationships/tags" Target="../tags/tag340.xml"/><Relationship Id="rId18" Type="http://schemas.openxmlformats.org/officeDocument/2006/relationships/oleObject" Target="../embeddings/oleObject27.bin"/><Relationship Id="rId3" Type="http://schemas.openxmlformats.org/officeDocument/2006/relationships/tags" Target="../tags/tag330.xml"/><Relationship Id="rId21" Type="http://schemas.openxmlformats.org/officeDocument/2006/relationships/diagramData" Target="../diagrams/data13.xml"/><Relationship Id="rId7" Type="http://schemas.openxmlformats.org/officeDocument/2006/relationships/tags" Target="../tags/tag334.xml"/><Relationship Id="rId12" Type="http://schemas.openxmlformats.org/officeDocument/2006/relationships/tags" Target="../tags/tag339.xml"/><Relationship Id="rId17" Type="http://schemas.openxmlformats.org/officeDocument/2006/relationships/notesSlide" Target="../notesSlides/notesSlide34.xml"/><Relationship Id="rId25" Type="http://schemas.microsoft.com/office/2007/relationships/diagramDrawing" Target="../diagrams/drawing13.xml"/><Relationship Id="rId2" Type="http://schemas.openxmlformats.org/officeDocument/2006/relationships/tags" Target="../tags/tag329.xml"/><Relationship Id="rId16" Type="http://schemas.openxmlformats.org/officeDocument/2006/relationships/slideLayout" Target="../slideLayouts/slideLayout1.xml"/><Relationship Id="rId20" Type="http://schemas.openxmlformats.org/officeDocument/2006/relationships/image" Target="../media/image3.png"/><Relationship Id="rId1" Type="http://schemas.openxmlformats.org/officeDocument/2006/relationships/vmlDrawing" Target="../drawings/vmlDrawing24.vml"/><Relationship Id="rId6" Type="http://schemas.openxmlformats.org/officeDocument/2006/relationships/tags" Target="../tags/tag333.xml"/><Relationship Id="rId11" Type="http://schemas.openxmlformats.org/officeDocument/2006/relationships/tags" Target="../tags/tag338.xml"/><Relationship Id="rId24" Type="http://schemas.openxmlformats.org/officeDocument/2006/relationships/diagramColors" Target="../diagrams/colors13.xml"/><Relationship Id="rId5" Type="http://schemas.openxmlformats.org/officeDocument/2006/relationships/tags" Target="../tags/tag332.xml"/><Relationship Id="rId15" Type="http://schemas.openxmlformats.org/officeDocument/2006/relationships/tags" Target="../tags/tag342.xml"/><Relationship Id="rId23" Type="http://schemas.openxmlformats.org/officeDocument/2006/relationships/diagramQuickStyle" Target="../diagrams/quickStyle13.xml"/><Relationship Id="rId10" Type="http://schemas.openxmlformats.org/officeDocument/2006/relationships/tags" Target="../tags/tag337.xml"/><Relationship Id="rId19" Type="http://schemas.openxmlformats.org/officeDocument/2006/relationships/image" Target="../media/image1.emf"/><Relationship Id="rId4" Type="http://schemas.openxmlformats.org/officeDocument/2006/relationships/tags" Target="../tags/tag331.xml"/><Relationship Id="rId9" Type="http://schemas.openxmlformats.org/officeDocument/2006/relationships/tags" Target="../tags/tag336.xml"/><Relationship Id="rId14" Type="http://schemas.openxmlformats.org/officeDocument/2006/relationships/tags" Target="../tags/tag341.xml"/><Relationship Id="rId22" Type="http://schemas.openxmlformats.org/officeDocument/2006/relationships/diagramLayout" Target="../diagrams/layout13.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44.xml"/><Relationship Id="rId7" Type="http://schemas.openxmlformats.org/officeDocument/2006/relationships/tags" Target="../tags/tag348.xml"/><Relationship Id="rId12" Type="http://schemas.openxmlformats.org/officeDocument/2006/relationships/image" Target="../media/image2.jpeg"/><Relationship Id="rId2" Type="http://schemas.openxmlformats.org/officeDocument/2006/relationships/tags" Target="../tags/tag343.xml"/><Relationship Id="rId1" Type="http://schemas.openxmlformats.org/officeDocument/2006/relationships/vmlDrawing" Target="../drawings/vmlDrawing25.vml"/><Relationship Id="rId6" Type="http://schemas.openxmlformats.org/officeDocument/2006/relationships/tags" Target="../tags/tag347.xml"/><Relationship Id="rId11" Type="http://schemas.openxmlformats.org/officeDocument/2006/relationships/image" Target="../media/image1.emf"/><Relationship Id="rId5" Type="http://schemas.openxmlformats.org/officeDocument/2006/relationships/tags" Target="../tags/tag346.xml"/><Relationship Id="rId10" Type="http://schemas.openxmlformats.org/officeDocument/2006/relationships/oleObject" Target="../embeddings/oleObject28.bin"/><Relationship Id="rId4" Type="http://schemas.openxmlformats.org/officeDocument/2006/relationships/tags" Target="../tags/tag345.xml"/><Relationship Id="rId9"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27.png"/><Relationship Id="rId18" Type="http://schemas.openxmlformats.org/officeDocument/2006/relationships/image" Target="../media/image30.png"/><Relationship Id="rId3" Type="http://schemas.openxmlformats.org/officeDocument/2006/relationships/tags" Target="../tags/tag350.xml"/><Relationship Id="rId7" Type="http://schemas.openxmlformats.org/officeDocument/2006/relationships/notesSlide" Target="../notesSlides/notesSlide36.xml"/><Relationship Id="rId12" Type="http://schemas.openxmlformats.org/officeDocument/2006/relationships/image" Target="../media/image26.png"/><Relationship Id="rId17" Type="http://schemas.openxmlformats.org/officeDocument/2006/relationships/image" Target="../media/image29.jpeg"/><Relationship Id="rId2" Type="http://schemas.openxmlformats.org/officeDocument/2006/relationships/tags" Target="../tags/tag349.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vmlDrawing" Target="../drawings/vmlDrawing26.vml"/><Relationship Id="rId6" Type="http://schemas.openxmlformats.org/officeDocument/2006/relationships/slideLayout" Target="../slideLayouts/slideLayout1.xml"/><Relationship Id="rId11" Type="http://schemas.openxmlformats.org/officeDocument/2006/relationships/image" Target="../media/image25.png"/><Relationship Id="rId5" Type="http://schemas.openxmlformats.org/officeDocument/2006/relationships/tags" Target="../tags/tag352.xml"/><Relationship Id="rId15" Type="http://schemas.openxmlformats.org/officeDocument/2006/relationships/image" Target="../media/image23.png"/><Relationship Id="rId10" Type="http://schemas.openxmlformats.org/officeDocument/2006/relationships/image" Target="../media/image24.png"/><Relationship Id="rId19" Type="http://schemas.openxmlformats.org/officeDocument/2006/relationships/image" Target="../media/image31.png"/><Relationship Id="rId4" Type="http://schemas.openxmlformats.org/officeDocument/2006/relationships/tags" Target="../tags/tag351.xml"/><Relationship Id="rId9" Type="http://schemas.openxmlformats.org/officeDocument/2006/relationships/image" Target="../media/image1.emf"/><Relationship Id="rId14" Type="http://schemas.openxmlformats.org/officeDocument/2006/relationships/oleObject" Target="../embeddings/oleObject30.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tags" Target="../tags/tag60.xml"/><Relationship Id="rId18" Type="http://schemas.openxmlformats.org/officeDocument/2006/relationships/tags" Target="../tags/tag65.xml"/><Relationship Id="rId3" Type="http://schemas.openxmlformats.org/officeDocument/2006/relationships/tags" Target="../tags/tag50.xml"/><Relationship Id="rId21" Type="http://schemas.openxmlformats.org/officeDocument/2006/relationships/oleObject" Target="../embeddings/oleObject4.bin"/><Relationship Id="rId7" Type="http://schemas.openxmlformats.org/officeDocument/2006/relationships/tags" Target="../tags/tag54.xml"/><Relationship Id="rId12" Type="http://schemas.openxmlformats.org/officeDocument/2006/relationships/tags" Target="../tags/tag59.xml"/><Relationship Id="rId17" Type="http://schemas.openxmlformats.org/officeDocument/2006/relationships/tags" Target="../tags/tag64.xml"/><Relationship Id="rId2" Type="http://schemas.openxmlformats.org/officeDocument/2006/relationships/tags" Target="../tags/tag49.xml"/><Relationship Id="rId16" Type="http://schemas.openxmlformats.org/officeDocument/2006/relationships/tags" Target="../tags/tag63.xml"/><Relationship Id="rId20" Type="http://schemas.openxmlformats.org/officeDocument/2006/relationships/notesSlide" Target="../notesSlides/notesSlide5.xml"/><Relationship Id="rId1" Type="http://schemas.openxmlformats.org/officeDocument/2006/relationships/vmlDrawing" Target="../drawings/vmlDrawing4.vml"/><Relationship Id="rId6" Type="http://schemas.openxmlformats.org/officeDocument/2006/relationships/tags" Target="../tags/tag53.xml"/><Relationship Id="rId11" Type="http://schemas.openxmlformats.org/officeDocument/2006/relationships/tags" Target="../tags/tag58.xml"/><Relationship Id="rId5" Type="http://schemas.openxmlformats.org/officeDocument/2006/relationships/tags" Target="../tags/tag52.xml"/><Relationship Id="rId15" Type="http://schemas.openxmlformats.org/officeDocument/2006/relationships/tags" Target="../tags/tag62.xml"/><Relationship Id="rId10" Type="http://schemas.openxmlformats.org/officeDocument/2006/relationships/tags" Target="../tags/tag57.xml"/><Relationship Id="rId19" Type="http://schemas.openxmlformats.org/officeDocument/2006/relationships/slideLayout" Target="../slideLayouts/slideLayout1.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tags" Target="../tags/tag61.xml"/><Relationship Id="rId22" Type="http://schemas.openxmlformats.org/officeDocument/2006/relationships/image" Target="../media/image1.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67.xml"/><Relationship Id="rId7"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vmlDrawing" Target="../drawings/vmlDrawing5.vml"/><Relationship Id="rId6" Type="http://schemas.openxmlformats.org/officeDocument/2006/relationships/tags" Target="../tags/tag70.xml"/><Relationship Id="rId5" Type="http://schemas.openxmlformats.org/officeDocument/2006/relationships/tags" Target="../tags/tag69.xml"/><Relationship Id="rId10" Type="http://schemas.openxmlformats.org/officeDocument/2006/relationships/image" Target="../media/image1.emf"/><Relationship Id="rId4" Type="http://schemas.openxmlformats.org/officeDocument/2006/relationships/tags" Target="../tags/tag68.xml"/><Relationship Id="rId9"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2"/>
            </p:custDataLst>
            <p:extLst>
              <p:ext uri="{D42A27DB-BD31-4B8C-83A1-F6EECF244321}">
                <p14:modId xmlns:p14="http://schemas.microsoft.com/office/powerpoint/2010/main" val="126166929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9962" name="think-cell Slide" r:id="rId10" imgW="360" imgH="360" progId="">
                  <p:embed/>
                </p:oleObj>
              </mc:Choice>
              <mc:Fallback>
                <p:oleObj name="think-cell Slide" r:id="rId10" imgW="360" imgH="360" progId="">
                  <p:embed/>
                  <p:pic>
                    <p:nvPicPr>
                      <p:cNvPr id="0" name="Picture 45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2"/>
          <p:cNvSpPr txBox="1">
            <a:spLocks/>
          </p:cNvSpPr>
          <p:nvPr>
            <p:custDataLst>
              <p:tags r:id="rId3"/>
            </p:custDataLst>
          </p:nvPr>
        </p:nvSpPr>
        <p:spPr>
          <a:xfrm>
            <a:off x="179388" y="501650"/>
            <a:ext cx="8640762" cy="4064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000" b="1" dirty="0" smtClean="0">
                <a:latin typeface="微软雅黑" pitchFamily="34" charset="-122"/>
                <a:ea typeface="微软雅黑" pitchFamily="34" charset="-122"/>
              </a:rPr>
              <a:t>目录</a:t>
            </a:r>
          </a:p>
        </p:txBody>
      </p:sp>
      <p:pic>
        <p:nvPicPr>
          <p:cNvPr id="6" name="Picture 4" descr="j0309628"/>
          <p:cNvPicPr>
            <a:picLocks noChangeAspect="1" noChangeArrowheads="1"/>
          </p:cNvPicPr>
          <p:nvPr>
            <p:custDataLst>
              <p:tags r:id="rId4"/>
            </p:custDataLst>
          </p:nvPr>
        </p:nvPicPr>
        <p:blipFill>
          <a:blip r:embed="rId12" cstate="print"/>
          <a:srcRect/>
          <a:stretch>
            <a:fillRect/>
          </a:stretch>
        </p:blipFill>
        <p:spPr bwMode="auto">
          <a:xfrm>
            <a:off x="971550" y="1824038"/>
            <a:ext cx="1862138" cy="2003425"/>
          </a:xfrm>
          <a:prstGeom prst="rect">
            <a:avLst/>
          </a:prstGeom>
          <a:noFill/>
          <a:ln w="9525">
            <a:noFill/>
            <a:miter lim="800000"/>
            <a:headEnd/>
            <a:tailEnd/>
          </a:ln>
        </p:spPr>
      </p:pic>
      <p:cxnSp>
        <p:nvCxnSpPr>
          <p:cNvPr id="9" name="直接连接符 8"/>
          <p:cNvCxnSpPr/>
          <p:nvPr>
            <p:custDataLst>
              <p:tags r:id="rId5"/>
            </p:custDataLst>
          </p:nvPr>
        </p:nvCxnSpPr>
        <p:spPr>
          <a:xfrm>
            <a:off x="179388" y="1052736"/>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AutoShape 3"/>
          <p:cNvSpPr>
            <a:spLocks noChangeArrowheads="1"/>
          </p:cNvSpPr>
          <p:nvPr>
            <p:custDataLst>
              <p:tags r:id="rId6"/>
            </p:custDataLst>
          </p:nvPr>
        </p:nvSpPr>
        <p:spPr bwMode="auto">
          <a:xfrm>
            <a:off x="3275856" y="1556792"/>
            <a:ext cx="4967288" cy="360040"/>
          </a:xfrm>
          <a:prstGeom prst="flowChartAlternateProcess">
            <a:avLst/>
          </a:prstGeom>
          <a:solidFill>
            <a:srgbClr val="78B0B4"/>
          </a:solidFill>
          <a:ln w="9525">
            <a:noFill/>
            <a:miter lim="800000"/>
            <a:headEnd/>
            <a:tailEnd/>
          </a:ln>
        </p:spPr>
        <p:txBody>
          <a:bodyPr wrap="none" anchor="ctr"/>
          <a:lstStyle/>
          <a:p>
            <a:endParaRPr lang="zh-CN" altLang="en-US"/>
          </a:p>
        </p:txBody>
      </p:sp>
      <p:sp>
        <p:nvSpPr>
          <p:cNvPr id="11" name="Rectangle 5"/>
          <p:cNvSpPr>
            <a:spLocks noChangeArrowheads="1"/>
          </p:cNvSpPr>
          <p:nvPr>
            <p:custDataLst>
              <p:tags r:id="rId7"/>
            </p:custDataLst>
          </p:nvPr>
        </p:nvSpPr>
        <p:spPr bwMode="auto">
          <a:xfrm>
            <a:off x="3275856" y="1297557"/>
            <a:ext cx="5327650" cy="2640723"/>
          </a:xfrm>
          <a:prstGeom prst="rect">
            <a:avLst/>
          </a:prstGeom>
          <a:noFill/>
          <a:ln w="9525">
            <a:noFill/>
            <a:miter lim="800000"/>
            <a:headEnd/>
            <a:tailEnd/>
          </a:ln>
        </p:spPr>
        <p:txBody>
          <a:bodyPr wrap="square">
            <a:spAutoFit/>
          </a:bodyPr>
          <a:lstStyle/>
          <a:p>
            <a:pPr>
              <a:lnSpc>
                <a:spcPct val="180000"/>
              </a:lnSpc>
              <a:buClr>
                <a:srgbClr val="C00000"/>
              </a:buClr>
              <a:buFont typeface="Wingdings" pitchFamily="2" charset="2"/>
              <a:buChar char="§"/>
            </a:pPr>
            <a:r>
              <a:rPr lang="zh-CN" altLang="en-US" sz="2200" dirty="0" smtClean="0">
                <a:latin typeface="微软雅黑" pitchFamily="34" charset="-122"/>
                <a:ea typeface="微软雅黑" pitchFamily="34" charset="-122"/>
              </a:rPr>
              <a:t>洞察及企业现状诊断</a:t>
            </a:r>
            <a:endParaRPr lang="en-US" altLang="zh-CN" sz="1400" dirty="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zh-CN" altLang="en-US" sz="1600" dirty="0" smtClean="0">
                <a:latin typeface="微软雅黑" pitchFamily="34" charset="-122"/>
                <a:ea typeface="微软雅黑" pitchFamily="34" charset="-122"/>
              </a:rPr>
              <a:t>全面预算体系和框架</a:t>
            </a:r>
            <a:endParaRPr lang="en-US" altLang="zh-CN" sz="1600" dirty="0" smtClean="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zh-CN" altLang="en-US" sz="1600" dirty="0" smtClean="0">
                <a:latin typeface="微软雅黑" pitchFamily="34" charset="-122"/>
                <a:ea typeface="微软雅黑" pitchFamily="34" charset="-122"/>
              </a:rPr>
              <a:t>全面预算编制</a:t>
            </a:r>
            <a:endParaRPr lang="en-US" altLang="zh-CN" sz="1600" dirty="0" smtClean="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en-US" altLang="zh-CN" sz="1600" dirty="0" smtClean="0">
                <a:latin typeface="微软雅黑" pitchFamily="34" charset="-122"/>
                <a:ea typeface="微软雅黑" pitchFamily="34" charset="-122"/>
              </a:rPr>
              <a:t>KPI</a:t>
            </a:r>
            <a:r>
              <a:rPr lang="zh-CN" altLang="en-US" sz="1600" dirty="0" smtClean="0">
                <a:latin typeface="微软雅黑" pitchFamily="34" charset="-122"/>
                <a:ea typeface="微软雅黑" pitchFamily="34" charset="-122"/>
              </a:rPr>
              <a:t>体系构建</a:t>
            </a:r>
            <a:endParaRPr lang="en-US" altLang="zh-CN" sz="1600" dirty="0">
              <a:latin typeface="微软雅黑" pitchFamily="34" charset="-122"/>
              <a:ea typeface="微软雅黑" pitchFamily="34" charset="-122"/>
            </a:endParaRPr>
          </a:p>
          <a:p>
            <a:pPr>
              <a:lnSpc>
                <a:spcPct val="180000"/>
              </a:lnSpc>
              <a:buClr>
                <a:srgbClr val="C00000"/>
              </a:buClr>
              <a:buFont typeface="Wingdings" pitchFamily="2" charset="2"/>
              <a:buChar char="§"/>
            </a:pPr>
            <a:r>
              <a:rPr lang="zh-CN" altLang="en-US" sz="2200" dirty="0">
                <a:latin typeface="微软雅黑" pitchFamily="34" charset="-122"/>
                <a:ea typeface="微软雅黑" pitchFamily="34" charset="-122"/>
              </a:rPr>
              <a:t>企业整体平台框架蓝图 </a:t>
            </a:r>
            <a:endParaRPr lang="en-US" altLang="zh-CN" sz="1400" dirty="0">
              <a:latin typeface="微软雅黑" pitchFamily="34" charset="-122"/>
              <a:ea typeface="微软雅黑" pitchFamily="34" charset="-122"/>
            </a:endParaRPr>
          </a:p>
        </p:txBody>
      </p:sp>
    </p:spTree>
    <p:extLst>
      <p:ext uri="{BB962C8B-B14F-4D97-AF65-F5344CB8AC3E}">
        <p14:creationId xmlns:p14="http://schemas.microsoft.com/office/powerpoint/2010/main" val="3328275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r>
              <a:rPr lang="zh-CN" altLang="en-US" b="0" dirty="0" smtClean="0">
                <a:solidFill>
                  <a:schemeClr val="tx1"/>
                </a:solidFill>
              </a:rPr>
              <a:t>实现多情景多版本的预算预测编制、预算调整，加强预算预测数据的连贯性和准确性</a:t>
            </a:r>
            <a:endParaRPr lang="en-US" b="0" dirty="0" smtClean="0">
              <a:solidFill>
                <a:schemeClr val="tx1"/>
              </a:solidFill>
            </a:endParaRPr>
          </a:p>
        </p:txBody>
      </p:sp>
      <p:sp>
        <p:nvSpPr>
          <p:cNvPr id="3" name="Line 3"/>
          <p:cNvSpPr>
            <a:spLocks noChangeShapeType="1"/>
          </p:cNvSpPr>
          <p:nvPr/>
        </p:nvSpPr>
        <p:spPr bwMode="auto">
          <a:xfrm>
            <a:off x="2122488" y="3670747"/>
            <a:ext cx="0" cy="620712"/>
          </a:xfrm>
          <a:prstGeom prst="line">
            <a:avLst/>
          </a:prstGeom>
          <a:noFill/>
          <a:ln w="12700">
            <a:noFill/>
            <a:prstDash val="dash"/>
            <a:round/>
            <a:headEnd/>
            <a:tailEnd/>
          </a:ln>
        </p:spPr>
        <p:txBody>
          <a:bodyPr/>
          <a:lstStyle/>
          <a:p>
            <a:endParaRPr lang="zh-CN" altLang="en-US"/>
          </a:p>
        </p:txBody>
      </p:sp>
      <p:sp>
        <p:nvSpPr>
          <p:cNvPr id="4" name="Line 4"/>
          <p:cNvSpPr>
            <a:spLocks noChangeShapeType="1"/>
          </p:cNvSpPr>
          <p:nvPr/>
        </p:nvSpPr>
        <p:spPr bwMode="auto">
          <a:xfrm>
            <a:off x="4116388" y="3656459"/>
            <a:ext cx="0" cy="622300"/>
          </a:xfrm>
          <a:prstGeom prst="line">
            <a:avLst/>
          </a:prstGeom>
          <a:noFill/>
          <a:ln w="12700">
            <a:noFill/>
            <a:prstDash val="dash"/>
            <a:round/>
            <a:headEnd/>
            <a:tailEnd/>
          </a:ln>
        </p:spPr>
        <p:txBody>
          <a:bodyPr/>
          <a:lstStyle/>
          <a:p>
            <a:endParaRPr lang="zh-CN" altLang="en-US"/>
          </a:p>
        </p:txBody>
      </p:sp>
      <p:sp>
        <p:nvSpPr>
          <p:cNvPr id="5" name="Rectangle 5"/>
          <p:cNvSpPr>
            <a:spLocks noChangeArrowheads="1"/>
          </p:cNvSpPr>
          <p:nvPr/>
        </p:nvSpPr>
        <p:spPr bwMode="auto">
          <a:xfrm>
            <a:off x="4037013" y="3535809"/>
            <a:ext cx="957262" cy="2519363"/>
          </a:xfrm>
          <a:prstGeom prst="rect">
            <a:avLst/>
          </a:prstGeom>
          <a:solidFill>
            <a:srgbClr val="FFFF66"/>
          </a:solidFill>
          <a:ln w="12700">
            <a:noFill/>
            <a:miter lim="800000"/>
            <a:headEnd/>
            <a:tailEnd/>
          </a:ln>
        </p:spPr>
        <p:txBody>
          <a:bodyPr wrap="none" anchor="ctr"/>
          <a:lstStyle/>
          <a:p>
            <a:endParaRPr lang="zh-CN" altLang="en-US"/>
          </a:p>
        </p:txBody>
      </p:sp>
      <p:sp>
        <p:nvSpPr>
          <p:cNvPr id="6" name="Rectangle 6"/>
          <p:cNvSpPr>
            <a:spLocks noChangeArrowheads="1"/>
          </p:cNvSpPr>
          <p:nvPr/>
        </p:nvSpPr>
        <p:spPr bwMode="auto">
          <a:xfrm>
            <a:off x="3079750" y="3535809"/>
            <a:ext cx="960438" cy="2513013"/>
          </a:xfrm>
          <a:prstGeom prst="rect">
            <a:avLst/>
          </a:prstGeom>
          <a:solidFill>
            <a:srgbClr val="FFFF66"/>
          </a:solidFill>
          <a:ln w="12700">
            <a:noFill/>
            <a:miter lim="800000"/>
            <a:headEnd/>
            <a:tailEnd/>
          </a:ln>
        </p:spPr>
        <p:txBody>
          <a:bodyPr wrap="none" anchor="ctr"/>
          <a:lstStyle/>
          <a:p>
            <a:endParaRPr lang="zh-CN" altLang="en-US"/>
          </a:p>
        </p:txBody>
      </p:sp>
      <p:sp>
        <p:nvSpPr>
          <p:cNvPr id="7" name="Rectangle 7"/>
          <p:cNvSpPr>
            <a:spLocks noChangeArrowheads="1"/>
          </p:cNvSpPr>
          <p:nvPr/>
        </p:nvSpPr>
        <p:spPr bwMode="auto">
          <a:xfrm>
            <a:off x="2132013" y="3535809"/>
            <a:ext cx="957262" cy="251936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endParaRPr lang="zh-CN" altLang="en-US"/>
          </a:p>
        </p:txBody>
      </p:sp>
      <p:sp>
        <p:nvSpPr>
          <p:cNvPr id="8" name="Rectangle 8"/>
          <p:cNvSpPr>
            <a:spLocks noChangeArrowheads="1"/>
          </p:cNvSpPr>
          <p:nvPr/>
        </p:nvSpPr>
        <p:spPr bwMode="auto">
          <a:xfrm>
            <a:off x="728663" y="3535809"/>
            <a:ext cx="1423987" cy="2519363"/>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zh-CN" altLang="en-US"/>
          </a:p>
        </p:txBody>
      </p:sp>
      <p:sp>
        <p:nvSpPr>
          <p:cNvPr id="9" name="Line 9"/>
          <p:cNvSpPr>
            <a:spLocks noChangeShapeType="1"/>
          </p:cNvSpPr>
          <p:nvPr/>
        </p:nvSpPr>
        <p:spPr bwMode="auto">
          <a:xfrm flipV="1">
            <a:off x="831850" y="4653409"/>
            <a:ext cx="4244975" cy="17463"/>
          </a:xfrm>
          <a:prstGeom prst="line">
            <a:avLst/>
          </a:prstGeom>
          <a:noFill/>
          <a:ln w="28575">
            <a:solidFill>
              <a:schemeClr val="tx1"/>
            </a:solidFill>
            <a:round/>
            <a:headEnd/>
            <a:tailEnd/>
          </a:ln>
        </p:spPr>
        <p:txBody>
          <a:bodyPr/>
          <a:lstStyle/>
          <a:p>
            <a:endParaRPr lang="zh-CN" altLang="en-US"/>
          </a:p>
        </p:txBody>
      </p:sp>
      <p:sp>
        <p:nvSpPr>
          <p:cNvPr id="10" name="AutoShape 10"/>
          <p:cNvSpPr>
            <a:spLocks noChangeArrowheads="1"/>
          </p:cNvSpPr>
          <p:nvPr/>
        </p:nvSpPr>
        <p:spPr bwMode="auto">
          <a:xfrm>
            <a:off x="1550988" y="4474022"/>
            <a:ext cx="241300"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buClr>
                <a:srgbClr val="874747"/>
              </a:buClr>
              <a:buFont typeface="Webdings" pitchFamily="18" charset="2"/>
              <a:buNone/>
            </a:pPr>
            <a:r>
              <a:rPr lang="zh-CN" altLang="en-US" sz="900">
                <a:latin typeface="微软雅黑" pitchFamily="34" charset="-122"/>
                <a:ea typeface="微软雅黑" pitchFamily="34" charset="-122"/>
                <a:cs typeface="Times New Roman" pitchFamily="18" charset="0"/>
              </a:rPr>
              <a:t>十一</a:t>
            </a:r>
          </a:p>
          <a:p>
            <a:pPr algn="ctr" eaLnBrk="0" hangingPunct="0">
              <a:buClr>
                <a:srgbClr val="874747"/>
              </a:buClr>
              <a:buFont typeface="Webdings" pitchFamily="18" charset="2"/>
              <a:buNone/>
            </a:pPr>
            <a:r>
              <a:rPr lang="zh-CN" altLang="en-US" sz="900">
                <a:latin typeface="微软雅黑" pitchFamily="34" charset="-122"/>
                <a:ea typeface="微软雅黑" pitchFamily="34" charset="-122"/>
                <a:cs typeface="Times New Roman" pitchFamily="18" charset="0"/>
              </a:rPr>
              <a:t>月</a:t>
            </a:r>
          </a:p>
        </p:txBody>
      </p:sp>
      <p:sp>
        <p:nvSpPr>
          <p:cNvPr id="11" name="AutoShape 11"/>
          <p:cNvSpPr>
            <a:spLocks noChangeArrowheads="1"/>
          </p:cNvSpPr>
          <p:nvPr/>
        </p:nvSpPr>
        <p:spPr bwMode="auto">
          <a:xfrm>
            <a:off x="1862138" y="4474022"/>
            <a:ext cx="241300"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十二</a:t>
            </a:r>
          </a:p>
          <a:p>
            <a:pPr algn="ctr" eaLnBrk="0" hangingPunct="0">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月</a:t>
            </a:r>
          </a:p>
        </p:txBody>
      </p:sp>
      <p:sp>
        <p:nvSpPr>
          <p:cNvPr id="12" name="AutoShape 12"/>
          <p:cNvSpPr>
            <a:spLocks noChangeArrowheads="1"/>
          </p:cNvSpPr>
          <p:nvPr/>
        </p:nvSpPr>
        <p:spPr bwMode="auto">
          <a:xfrm>
            <a:off x="2181225" y="4470847"/>
            <a:ext cx="242888" cy="366712"/>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一月</a:t>
            </a:r>
          </a:p>
        </p:txBody>
      </p:sp>
      <p:sp>
        <p:nvSpPr>
          <p:cNvPr id="13" name="AutoShape 13"/>
          <p:cNvSpPr>
            <a:spLocks noChangeArrowheads="1"/>
          </p:cNvSpPr>
          <p:nvPr/>
        </p:nvSpPr>
        <p:spPr bwMode="auto">
          <a:xfrm>
            <a:off x="2489200" y="4474022"/>
            <a:ext cx="242888"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二月</a:t>
            </a:r>
          </a:p>
        </p:txBody>
      </p:sp>
      <p:sp>
        <p:nvSpPr>
          <p:cNvPr id="14" name="AutoShape 14"/>
          <p:cNvSpPr>
            <a:spLocks noChangeArrowheads="1"/>
          </p:cNvSpPr>
          <p:nvPr/>
        </p:nvSpPr>
        <p:spPr bwMode="auto">
          <a:xfrm>
            <a:off x="3121025" y="4470847"/>
            <a:ext cx="239713" cy="366712"/>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四月</a:t>
            </a:r>
          </a:p>
        </p:txBody>
      </p:sp>
      <p:sp>
        <p:nvSpPr>
          <p:cNvPr id="15" name="AutoShape 15"/>
          <p:cNvSpPr>
            <a:spLocks noChangeArrowheads="1"/>
          </p:cNvSpPr>
          <p:nvPr/>
        </p:nvSpPr>
        <p:spPr bwMode="auto">
          <a:xfrm>
            <a:off x="3440113" y="4469259"/>
            <a:ext cx="242887" cy="366713"/>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五月</a:t>
            </a:r>
          </a:p>
        </p:txBody>
      </p:sp>
      <p:sp>
        <p:nvSpPr>
          <p:cNvPr id="16" name="AutoShape 16"/>
          <p:cNvSpPr>
            <a:spLocks noChangeArrowheads="1"/>
          </p:cNvSpPr>
          <p:nvPr/>
        </p:nvSpPr>
        <p:spPr bwMode="auto">
          <a:xfrm>
            <a:off x="3749675" y="4469259"/>
            <a:ext cx="239713" cy="366713"/>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六月</a:t>
            </a:r>
          </a:p>
        </p:txBody>
      </p:sp>
      <p:sp>
        <p:nvSpPr>
          <p:cNvPr id="17" name="AutoShape 17"/>
          <p:cNvSpPr>
            <a:spLocks noChangeArrowheads="1"/>
          </p:cNvSpPr>
          <p:nvPr/>
        </p:nvSpPr>
        <p:spPr bwMode="auto">
          <a:xfrm>
            <a:off x="4068763" y="4469259"/>
            <a:ext cx="239712"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七月</a:t>
            </a:r>
          </a:p>
        </p:txBody>
      </p:sp>
      <p:sp>
        <p:nvSpPr>
          <p:cNvPr id="18" name="AutoShape 18"/>
          <p:cNvSpPr>
            <a:spLocks noChangeArrowheads="1"/>
          </p:cNvSpPr>
          <p:nvPr/>
        </p:nvSpPr>
        <p:spPr bwMode="auto">
          <a:xfrm>
            <a:off x="4378325" y="4469259"/>
            <a:ext cx="242888"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八月</a:t>
            </a:r>
          </a:p>
        </p:txBody>
      </p:sp>
      <p:sp>
        <p:nvSpPr>
          <p:cNvPr id="19" name="AutoShape 19"/>
          <p:cNvSpPr>
            <a:spLocks noChangeArrowheads="1"/>
          </p:cNvSpPr>
          <p:nvPr/>
        </p:nvSpPr>
        <p:spPr bwMode="auto">
          <a:xfrm>
            <a:off x="4699000" y="4467672"/>
            <a:ext cx="242888"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九月</a:t>
            </a:r>
          </a:p>
        </p:txBody>
      </p:sp>
      <p:sp>
        <p:nvSpPr>
          <p:cNvPr id="20" name="Rectangle 20"/>
          <p:cNvSpPr>
            <a:spLocks noChangeArrowheads="1"/>
          </p:cNvSpPr>
          <p:nvPr/>
        </p:nvSpPr>
        <p:spPr bwMode="auto">
          <a:xfrm>
            <a:off x="835025" y="5156647"/>
            <a:ext cx="827088" cy="223837"/>
          </a:xfrm>
          <a:prstGeom prst="rect">
            <a:avLst/>
          </a:prstGeom>
          <a:solidFill>
            <a:srgbClr val="FFFFFF"/>
          </a:solidFill>
          <a:ln w="12700">
            <a:solidFill>
              <a:schemeClr val="tx1"/>
            </a:solidFill>
            <a:miter lim="800000"/>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dirty="0">
                <a:latin typeface="微软雅黑" pitchFamily="34" charset="-122"/>
                <a:ea typeface="微软雅黑" pitchFamily="34" charset="-122"/>
                <a:cs typeface="Times New Roman" pitchFamily="18" charset="0"/>
              </a:rPr>
              <a:t>年度预算</a:t>
            </a:r>
          </a:p>
        </p:txBody>
      </p:sp>
      <p:sp>
        <p:nvSpPr>
          <p:cNvPr id="21" name="Rectangle 21"/>
          <p:cNvSpPr>
            <a:spLocks noChangeArrowheads="1"/>
          </p:cNvSpPr>
          <p:nvPr/>
        </p:nvSpPr>
        <p:spPr bwMode="auto">
          <a:xfrm>
            <a:off x="2527300" y="5156647"/>
            <a:ext cx="792163" cy="223837"/>
          </a:xfrm>
          <a:prstGeom prst="rect">
            <a:avLst/>
          </a:prstGeom>
          <a:solidFill>
            <a:srgbClr val="FFFFFF"/>
          </a:solidFill>
          <a:ln w="12700">
            <a:solidFill>
              <a:schemeClr val="tx1"/>
            </a:solidFill>
            <a:miter lim="800000"/>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dirty="0" smtClean="0">
                <a:latin typeface="微软雅黑" pitchFamily="34" charset="-122"/>
                <a:ea typeface="微软雅黑" pitchFamily="34" charset="-122"/>
                <a:cs typeface="Times New Roman" pitchFamily="18" charset="0"/>
              </a:rPr>
              <a:t>滚动预测</a:t>
            </a:r>
            <a:endParaRPr lang="zh-CN" altLang="en-US" sz="1000" dirty="0">
              <a:latin typeface="微软雅黑" pitchFamily="34" charset="-122"/>
              <a:ea typeface="微软雅黑" pitchFamily="34" charset="-122"/>
              <a:cs typeface="Times New Roman" pitchFamily="18" charset="0"/>
            </a:endParaRPr>
          </a:p>
        </p:txBody>
      </p:sp>
      <p:sp>
        <p:nvSpPr>
          <p:cNvPr id="22" name="Line 22"/>
          <p:cNvSpPr>
            <a:spLocks noChangeShapeType="1"/>
          </p:cNvSpPr>
          <p:nvPr/>
        </p:nvSpPr>
        <p:spPr bwMode="auto">
          <a:xfrm>
            <a:off x="1050925" y="4742309"/>
            <a:ext cx="1588" cy="388938"/>
          </a:xfrm>
          <a:prstGeom prst="line">
            <a:avLst/>
          </a:prstGeom>
          <a:noFill/>
          <a:ln w="19050">
            <a:solidFill>
              <a:schemeClr val="tx1"/>
            </a:solidFill>
            <a:prstDash val="dashDot"/>
            <a:round/>
            <a:headEnd/>
            <a:tailEnd/>
          </a:ln>
        </p:spPr>
        <p:txBody>
          <a:bodyPr/>
          <a:lstStyle/>
          <a:p>
            <a:endParaRPr lang="zh-CN" altLang="en-US"/>
          </a:p>
        </p:txBody>
      </p:sp>
      <p:sp>
        <p:nvSpPr>
          <p:cNvPr id="23" name="Line 23"/>
          <p:cNvSpPr>
            <a:spLocks noChangeShapeType="1"/>
          </p:cNvSpPr>
          <p:nvPr/>
        </p:nvSpPr>
        <p:spPr bwMode="auto">
          <a:xfrm>
            <a:off x="2909888" y="4737547"/>
            <a:ext cx="1587" cy="385762"/>
          </a:xfrm>
          <a:prstGeom prst="line">
            <a:avLst/>
          </a:prstGeom>
          <a:noFill/>
          <a:ln w="19050">
            <a:solidFill>
              <a:schemeClr val="tx1"/>
            </a:solidFill>
            <a:prstDash val="dashDot"/>
            <a:round/>
            <a:headEnd/>
            <a:tailEnd/>
          </a:ln>
        </p:spPr>
        <p:txBody>
          <a:bodyPr/>
          <a:lstStyle/>
          <a:p>
            <a:endParaRPr lang="zh-CN" altLang="en-US"/>
          </a:p>
        </p:txBody>
      </p:sp>
      <p:sp>
        <p:nvSpPr>
          <p:cNvPr id="24" name="Rectangle 24"/>
          <p:cNvSpPr>
            <a:spLocks noChangeArrowheads="1"/>
          </p:cNvSpPr>
          <p:nvPr/>
        </p:nvSpPr>
        <p:spPr bwMode="auto">
          <a:xfrm>
            <a:off x="5916613" y="3535809"/>
            <a:ext cx="1292225" cy="2519363"/>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endParaRPr lang="zh-CN" altLang="en-US"/>
          </a:p>
        </p:txBody>
      </p:sp>
      <p:sp>
        <p:nvSpPr>
          <p:cNvPr id="25" name="Rectangle 25"/>
          <p:cNvSpPr>
            <a:spLocks noChangeArrowheads="1"/>
          </p:cNvSpPr>
          <p:nvPr/>
        </p:nvSpPr>
        <p:spPr bwMode="auto">
          <a:xfrm>
            <a:off x="4979988" y="3535809"/>
            <a:ext cx="957262" cy="2520950"/>
          </a:xfrm>
          <a:prstGeom prst="rect">
            <a:avLst/>
          </a:prstGeom>
          <a:solidFill>
            <a:srgbClr val="FFFF66"/>
          </a:solidFill>
          <a:ln w="12700">
            <a:noFill/>
            <a:miter lim="800000"/>
            <a:headEnd/>
            <a:tailEnd/>
          </a:ln>
        </p:spPr>
        <p:txBody>
          <a:bodyPr wrap="none" anchor="ctr"/>
          <a:lstStyle/>
          <a:p>
            <a:endParaRPr lang="zh-CN" altLang="en-US"/>
          </a:p>
        </p:txBody>
      </p:sp>
      <p:sp>
        <p:nvSpPr>
          <p:cNvPr id="26" name="Line 26"/>
          <p:cNvSpPr>
            <a:spLocks noChangeShapeType="1"/>
          </p:cNvSpPr>
          <p:nvPr/>
        </p:nvSpPr>
        <p:spPr bwMode="auto">
          <a:xfrm flipV="1">
            <a:off x="4924425" y="4629597"/>
            <a:ext cx="2003425" cy="25400"/>
          </a:xfrm>
          <a:prstGeom prst="line">
            <a:avLst/>
          </a:prstGeom>
          <a:noFill/>
          <a:ln w="28575">
            <a:solidFill>
              <a:schemeClr val="tx1"/>
            </a:solidFill>
            <a:round/>
            <a:headEnd/>
            <a:tailEnd/>
          </a:ln>
        </p:spPr>
        <p:txBody>
          <a:bodyPr/>
          <a:lstStyle/>
          <a:p>
            <a:endParaRPr lang="zh-CN" altLang="en-US"/>
          </a:p>
        </p:txBody>
      </p:sp>
      <p:sp>
        <p:nvSpPr>
          <p:cNvPr id="27" name="AutoShape 27"/>
          <p:cNvSpPr>
            <a:spLocks noChangeArrowheads="1"/>
          </p:cNvSpPr>
          <p:nvPr/>
        </p:nvSpPr>
        <p:spPr bwMode="auto">
          <a:xfrm>
            <a:off x="5335588" y="4466084"/>
            <a:ext cx="241300"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十一</a:t>
            </a:r>
          </a:p>
          <a:p>
            <a:pPr algn="ctr" eaLnBrk="0" hangingPunct="0">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月</a:t>
            </a:r>
          </a:p>
        </p:txBody>
      </p:sp>
      <p:sp>
        <p:nvSpPr>
          <p:cNvPr id="28" name="AutoShape 28"/>
          <p:cNvSpPr>
            <a:spLocks noChangeArrowheads="1"/>
          </p:cNvSpPr>
          <p:nvPr/>
        </p:nvSpPr>
        <p:spPr bwMode="auto">
          <a:xfrm>
            <a:off x="5646738" y="4466084"/>
            <a:ext cx="242887"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十二</a:t>
            </a:r>
          </a:p>
          <a:p>
            <a:pPr algn="ctr" eaLnBrk="0" hangingPunct="0">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月</a:t>
            </a:r>
          </a:p>
        </p:txBody>
      </p:sp>
      <p:sp>
        <p:nvSpPr>
          <p:cNvPr id="29" name="AutoShape 29"/>
          <p:cNvSpPr>
            <a:spLocks noChangeArrowheads="1"/>
          </p:cNvSpPr>
          <p:nvPr/>
        </p:nvSpPr>
        <p:spPr bwMode="auto">
          <a:xfrm>
            <a:off x="5965825" y="4462909"/>
            <a:ext cx="242888" cy="366713"/>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一月</a:t>
            </a:r>
          </a:p>
        </p:txBody>
      </p:sp>
      <p:sp>
        <p:nvSpPr>
          <p:cNvPr id="30" name="AutoShape 30"/>
          <p:cNvSpPr>
            <a:spLocks noChangeArrowheads="1"/>
          </p:cNvSpPr>
          <p:nvPr/>
        </p:nvSpPr>
        <p:spPr bwMode="auto">
          <a:xfrm>
            <a:off x="6275388" y="4466084"/>
            <a:ext cx="241300"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二月</a:t>
            </a:r>
          </a:p>
        </p:txBody>
      </p:sp>
      <p:sp>
        <p:nvSpPr>
          <p:cNvPr id="31" name="AutoShape 31"/>
          <p:cNvSpPr>
            <a:spLocks/>
          </p:cNvSpPr>
          <p:nvPr/>
        </p:nvSpPr>
        <p:spPr bwMode="auto">
          <a:xfrm rot="-5400000">
            <a:off x="3890169" y="4298603"/>
            <a:ext cx="234950" cy="3748088"/>
          </a:xfrm>
          <a:prstGeom prst="leftBrace">
            <a:avLst>
              <a:gd name="adj1" fmla="val 132939"/>
              <a:gd name="adj2" fmla="val 50000"/>
            </a:avLst>
          </a:prstGeom>
          <a:noFill/>
          <a:ln w="25400">
            <a:solidFill>
              <a:schemeClr val="tx1"/>
            </a:solidFill>
            <a:round/>
            <a:headEnd/>
            <a:tailEnd/>
          </a:ln>
        </p:spPr>
        <p:txBody>
          <a:bodyPr wrap="none" anchor="ctr"/>
          <a:lstStyle/>
          <a:p>
            <a:endParaRPr lang="zh-CN" altLang="en-US"/>
          </a:p>
        </p:txBody>
      </p:sp>
      <p:sp>
        <p:nvSpPr>
          <p:cNvPr id="32" name="Line 32"/>
          <p:cNvSpPr>
            <a:spLocks noChangeShapeType="1"/>
          </p:cNvSpPr>
          <p:nvPr/>
        </p:nvSpPr>
        <p:spPr bwMode="auto">
          <a:xfrm flipH="1">
            <a:off x="2133600" y="3592959"/>
            <a:ext cx="4763" cy="1725613"/>
          </a:xfrm>
          <a:prstGeom prst="line">
            <a:avLst/>
          </a:prstGeom>
          <a:noFill/>
          <a:ln w="19050">
            <a:solidFill>
              <a:srgbClr val="0033CC"/>
            </a:solidFill>
            <a:prstDash val="sysDot"/>
            <a:round/>
            <a:headEnd/>
            <a:tailEnd/>
          </a:ln>
        </p:spPr>
        <p:txBody>
          <a:bodyPr wrap="none" anchor="ctr"/>
          <a:lstStyle/>
          <a:p>
            <a:endParaRPr lang="zh-CN" altLang="en-US"/>
          </a:p>
        </p:txBody>
      </p:sp>
      <p:sp>
        <p:nvSpPr>
          <p:cNvPr id="33" name="Line 33"/>
          <p:cNvSpPr>
            <a:spLocks noChangeShapeType="1"/>
          </p:cNvSpPr>
          <p:nvPr/>
        </p:nvSpPr>
        <p:spPr bwMode="auto">
          <a:xfrm flipH="1">
            <a:off x="5913438" y="3592959"/>
            <a:ext cx="1587" cy="1762125"/>
          </a:xfrm>
          <a:prstGeom prst="line">
            <a:avLst/>
          </a:prstGeom>
          <a:noFill/>
          <a:ln w="19050">
            <a:solidFill>
              <a:srgbClr val="0033CC"/>
            </a:solidFill>
            <a:prstDash val="sysDot"/>
            <a:round/>
            <a:headEnd/>
            <a:tailEnd/>
          </a:ln>
        </p:spPr>
        <p:txBody>
          <a:bodyPr wrap="none" anchor="ctr"/>
          <a:lstStyle/>
          <a:p>
            <a:endParaRPr lang="zh-CN" altLang="en-US"/>
          </a:p>
        </p:txBody>
      </p:sp>
      <p:sp>
        <p:nvSpPr>
          <p:cNvPr id="34" name="AutoShape 34"/>
          <p:cNvSpPr>
            <a:spLocks noChangeArrowheads="1"/>
          </p:cNvSpPr>
          <p:nvPr/>
        </p:nvSpPr>
        <p:spPr bwMode="auto">
          <a:xfrm>
            <a:off x="890588" y="4477197"/>
            <a:ext cx="241300" cy="365125"/>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900">
                <a:latin typeface="微软雅黑" pitchFamily="34" charset="-122"/>
                <a:ea typeface="微软雅黑" pitchFamily="34" charset="-122"/>
                <a:cs typeface="Times New Roman" pitchFamily="18" charset="0"/>
              </a:rPr>
              <a:t>九月</a:t>
            </a:r>
          </a:p>
        </p:txBody>
      </p:sp>
      <p:sp>
        <p:nvSpPr>
          <p:cNvPr id="35" name="Rectangle 35"/>
          <p:cNvSpPr>
            <a:spLocks noChangeArrowheads="1"/>
          </p:cNvSpPr>
          <p:nvPr/>
        </p:nvSpPr>
        <p:spPr bwMode="auto">
          <a:xfrm>
            <a:off x="6235700" y="5220147"/>
            <a:ext cx="812800" cy="223837"/>
          </a:xfrm>
          <a:prstGeom prst="rect">
            <a:avLst/>
          </a:prstGeom>
          <a:solidFill>
            <a:srgbClr val="FFFFFF"/>
          </a:solidFill>
          <a:ln w="12700">
            <a:solidFill>
              <a:schemeClr val="tx1"/>
            </a:solidFill>
            <a:miter lim="800000"/>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dirty="0" smtClean="0">
                <a:latin typeface="微软雅黑" pitchFamily="34" charset="-122"/>
                <a:ea typeface="微软雅黑" pitchFamily="34" charset="-122"/>
                <a:cs typeface="Times New Roman" pitchFamily="18" charset="0"/>
              </a:rPr>
              <a:t>滚动预测</a:t>
            </a:r>
            <a:endParaRPr lang="zh-CN" altLang="en-US" sz="1000" dirty="0">
              <a:latin typeface="微软雅黑" pitchFamily="34" charset="-122"/>
              <a:ea typeface="微软雅黑" pitchFamily="34" charset="-122"/>
              <a:cs typeface="Times New Roman" pitchFamily="18" charset="0"/>
            </a:endParaRPr>
          </a:p>
        </p:txBody>
      </p:sp>
      <p:sp>
        <p:nvSpPr>
          <p:cNvPr id="36" name="Line 36"/>
          <p:cNvSpPr>
            <a:spLocks noChangeShapeType="1"/>
          </p:cNvSpPr>
          <p:nvPr/>
        </p:nvSpPr>
        <p:spPr bwMode="auto">
          <a:xfrm>
            <a:off x="6719888" y="4734372"/>
            <a:ext cx="1587" cy="388937"/>
          </a:xfrm>
          <a:prstGeom prst="line">
            <a:avLst/>
          </a:prstGeom>
          <a:noFill/>
          <a:ln w="19050">
            <a:solidFill>
              <a:schemeClr val="tx1"/>
            </a:solidFill>
            <a:prstDash val="dashDot"/>
            <a:round/>
            <a:headEnd/>
            <a:tailEnd/>
          </a:ln>
        </p:spPr>
        <p:txBody>
          <a:bodyPr/>
          <a:lstStyle/>
          <a:p>
            <a:endParaRPr lang="zh-CN" altLang="en-US"/>
          </a:p>
        </p:txBody>
      </p:sp>
      <p:sp>
        <p:nvSpPr>
          <p:cNvPr id="37" name="Text Box 37"/>
          <p:cNvSpPr txBox="1">
            <a:spLocks noChangeArrowheads="1"/>
          </p:cNvSpPr>
          <p:nvPr/>
        </p:nvSpPr>
        <p:spPr bwMode="auto">
          <a:xfrm>
            <a:off x="909638" y="6020247"/>
            <a:ext cx="1068387" cy="350865"/>
          </a:xfrm>
          <a:prstGeom prst="rect">
            <a:avLst/>
          </a:prstGeom>
          <a:noFill/>
          <a:ln w="38100">
            <a:noFill/>
            <a:miter lim="800000"/>
            <a:headEnd/>
            <a:tailEnd/>
          </a:ln>
        </p:spPr>
        <p:txBody>
          <a:bodyPr>
            <a:spAutoFit/>
          </a:bodyPr>
          <a:lstStyle/>
          <a:p>
            <a:pPr algn="ctr" eaLnBrk="0" hangingPunct="0">
              <a:lnSpc>
                <a:spcPct val="140000"/>
              </a:lnSpc>
              <a:spcBef>
                <a:spcPct val="50000"/>
              </a:spcBef>
              <a:spcAft>
                <a:spcPts val="600"/>
              </a:spcAft>
              <a:buClr>
                <a:srgbClr val="874747"/>
              </a:buClr>
              <a:buFont typeface="Webdings" pitchFamily="18" charset="2"/>
              <a:buNone/>
            </a:pPr>
            <a:r>
              <a:rPr lang="en-US" altLang="zh-CN" sz="1200" dirty="0" smtClean="0">
                <a:latin typeface="微软雅黑" pitchFamily="34" charset="-122"/>
                <a:ea typeface="微软雅黑" pitchFamily="34" charset="-122"/>
                <a:cs typeface="Times New Roman" pitchFamily="18" charset="0"/>
              </a:rPr>
              <a:t>2012</a:t>
            </a:r>
            <a:r>
              <a:rPr lang="zh-CN" altLang="en-US" sz="1200" dirty="0" smtClean="0">
                <a:latin typeface="微软雅黑" pitchFamily="34" charset="-122"/>
                <a:ea typeface="微软雅黑" pitchFamily="34" charset="-122"/>
                <a:cs typeface="Times New Roman" pitchFamily="18" charset="0"/>
              </a:rPr>
              <a:t>年</a:t>
            </a:r>
            <a:endParaRPr lang="zh-CN" altLang="en-US" sz="1200" dirty="0">
              <a:latin typeface="微软雅黑" pitchFamily="34" charset="-122"/>
              <a:ea typeface="微软雅黑" pitchFamily="34" charset="-122"/>
              <a:cs typeface="Times New Roman" pitchFamily="18" charset="0"/>
            </a:endParaRPr>
          </a:p>
        </p:txBody>
      </p:sp>
      <p:sp>
        <p:nvSpPr>
          <p:cNvPr id="38" name="Text Box 38"/>
          <p:cNvSpPr txBox="1">
            <a:spLocks noChangeArrowheads="1"/>
          </p:cNvSpPr>
          <p:nvPr/>
        </p:nvSpPr>
        <p:spPr bwMode="auto">
          <a:xfrm>
            <a:off x="3214688" y="6174479"/>
            <a:ext cx="1592262" cy="350865"/>
          </a:xfrm>
          <a:prstGeom prst="rect">
            <a:avLst/>
          </a:prstGeom>
          <a:noFill/>
          <a:ln w="38100">
            <a:noFill/>
            <a:miter lim="800000"/>
            <a:headEnd/>
            <a:tailEnd/>
          </a:ln>
        </p:spPr>
        <p:txBody>
          <a:bodyPr>
            <a:spAutoFit/>
          </a:bodyPr>
          <a:lstStyle/>
          <a:p>
            <a:pPr algn="ctr" eaLnBrk="0" hangingPunct="0">
              <a:lnSpc>
                <a:spcPct val="140000"/>
              </a:lnSpc>
              <a:spcBef>
                <a:spcPct val="50000"/>
              </a:spcBef>
              <a:spcAft>
                <a:spcPts val="600"/>
              </a:spcAft>
              <a:buClr>
                <a:srgbClr val="874747"/>
              </a:buClr>
              <a:buFont typeface="Webdings" pitchFamily="18" charset="2"/>
              <a:buNone/>
            </a:pPr>
            <a:r>
              <a:rPr lang="en-US" altLang="zh-CN" sz="1200" dirty="0" smtClean="0">
                <a:latin typeface="微软雅黑" pitchFamily="34" charset="-122"/>
                <a:ea typeface="微软雅黑" pitchFamily="34" charset="-122"/>
                <a:cs typeface="Times New Roman" pitchFamily="18" charset="0"/>
              </a:rPr>
              <a:t>2013</a:t>
            </a:r>
            <a:r>
              <a:rPr lang="zh-CN" altLang="en-US" sz="1200" dirty="0" smtClean="0">
                <a:latin typeface="微软雅黑" pitchFamily="34" charset="-122"/>
                <a:ea typeface="微软雅黑" pitchFamily="34" charset="-122"/>
                <a:cs typeface="Times New Roman" pitchFamily="18" charset="0"/>
              </a:rPr>
              <a:t>年度</a:t>
            </a:r>
            <a:r>
              <a:rPr lang="zh-CN" altLang="en-US" sz="1200" dirty="0">
                <a:latin typeface="微软雅黑" pitchFamily="34" charset="-122"/>
                <a:ea typeface="微软雅黑" pitchFamily="34" charset="-122"/>
                <a:cs typeface="Times New Roman" pitchFamily="18" charset="0"/>
              </a:rPr>
              <a:t>预算</a:t>
            </a:r>
          </a:p>
        </p:txBody>
      </p:sp>
      <p:sp>
        <p:nvSpPr>
          <p:cNvPr id="39" name="AutoShape 39"/>
          <p:cNvSpPr>
            <a:spLocks noChangeArrowheads="1"/>
          </p:cNvSpPr>
          <p:nvPr/>
        </p:nvSpPr>
        <p:spPr bwMode="auto">
          <a:xfrm>
            <a:off x="1230313" y="4477197"/>
            <a:ext cx="241300" cy="365125"/>
          </a:xfrm>
          <a:prstGeom prst="foldedCorner">
            <a:avLst>
              <a:gd name="adj" fmla="val 19005"/>
            </a:avLst>
          </a:prstGeom>
          <a:solidFill>
            <a:srgbClr val="FFFFFF"/>
          </a:solidFill>
          <a:ln w="28575">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900">
                <a:latin typeface="微软雅黑" pitchFamily="34" charset="-122"/>
                <a:ea typeface="微软雅黑" pitchFamily="34" charset="-122"/>
                <a:cs typeface="Times New Roman" pitchFamily="18" charset="0"/>
              </a:rPr>
              <a:t>十月</a:t>
            </a:r>
          </a:p>
        </p:txBody>
      </p:sp>
      <p:sp>
        <p:nvSpPr>
          <p:cNvPr id="40" name="AutoShape 40"/>
          <p:cNvSpPr>
            <a:spLocks noChangeArrowheads="1"/>
          </p:cNvSpPr>
          <p:nvPr/>
        </p:nvSpPr>
        <p:spPr bwMode="auto">
          <a:xfrm>
            <a:off x="2809875" y="4470847"/>
            <a:ext cx="241300" cy="366712"/>
          </a:xfrm>
          <a:prstGeom prst="foldedCorner">
            <a:avLst>
              <a:gd name="adj" fmla="val 19005"/>
            </a:avLst>
          </a:prstGeom>
          <a:solidFill>
            <a:srgbClr val="FFFFFF"/>
          </a:solidFill>
          <a:ln w="28575">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三月</a:t>
            </a:r>
          </a:p>
        </p:txBody>
      </p:sp>
      <p:sp>
        <p:nvSpPr>
          <p:cNvPr id="41" name="AutoShape 41"/>
          <p:cNvSpPr>
            <a:spLocks noChangeArrowheads="1"/>
          </p:cNvSpPr>
          <p:nvPr/>
        </p:nvSpPr>
        <p:spPr bwMode="auto">
          <a:xfrm>
            <a:off x="5014913" y="4467672"/>
            <a:ext cx="242887" cy="366712"/>
          </a:xfrm>
          <a:prstGeom prst="foldedCorner">
            <a:avLst>
              <a:gd name="adj" fmla="val 19005"/>
            </a:avLst>
          </a:prstGeom>
          <a:solidFill>
            <a:srgbClr val="FFFFFF"/>
          </a:solidFill>
          <a:ln w="12700">
            <a:solidFill>
              <a:schemeClr val="tx1"/>
            </a:solidFill>
            <a:round/>
            <a:headEnd/>
            <a:tailEnd/>
          </a:ln>
        </p:spPr>
        <p:txBody>
          <a:bodyPr wrap="none" anchor="ctr"/>
          <a:lstStyle/>
          <a:p>
            <a:pPr algn="ctr" eaLnBrk="0" hangingPunct="0">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十月</a:t>
            </a:r>
          </a:p>
        </p:txBody>
      </p:sp>
      <p:sp>
        <p:nvSpPr>
          <p:cNvPr id="42" name="AutoShape 42"/>
          <p:cNvSpPr>
            <a:spLocks noChangeArrowheads="1"/>
          </p:cNvSpPr>
          <p:nvPr/>
        </p:nvSpPr>
        <p:spPr bwMode="auto">
          <a:xfrm>
            <a:off x="6594475" y="4462909"/>
            <a:ext cx="241300" cy="366713"/>
          </a:xfrm>
          <a:prstGeom prst="foldedCorner">
            <a:avLst>
              <a:gd name="adj" fmla="val 19005"/>
            </a:avLst>
          </a:prstGeom>
          <a:solidFill>
            <a:srgbClr val="FFFFFF"/>
          </a:solidFill>
          <a:ln w="28575">
            <a:solidFill>
              <a:schemeClr val="tx1"/>
            </a:solidFill>
            <a:round/>
            <a:headEnd/>
            <a:tailEnd/>
          </a:ln>
        </p:spPr>
        <p:txBody>
          <a:bodyPr wrap="none" anchor="ctr"/>
          <a:lstStyle/>
          <a:p>
            <a:pPr algn="ctr" eaLnBrk="0" hangingPunct="0">
              <a:lnSpc>
                <a:spcPct val="140000"/>
              </a:lnSpc>
              <a:spcBef>
                <a:spcPts val="600"/>
              </a:spcBef>
              <a:spcAft>
                <a:spcPts val="600"/>
              </a:spcAft>
              <a:buClr>
                <a:srgbClr val="874747"/>
              </a:buClr>
              <a:buFont typeface="Webdings" pitchFamily="18" charset="2"/>
              <a:buNone/>
            </a:pPr>
            <a:r>
              <a:rPr lang="zh-CN" altLang="en-US" sz="1000">
                <a:latin typeface="微软雅黑" pitchFamily="34" charset="-122"/>
                <a:ea typeface="微软雅黑" pitchFamily="34" charset="-122"/>
                <a:cs typeface="Times New Roman" pitchFamily="18" charset="0"/>
              </a:rPr>
              <a:t>三月</a:t>
            </a:r>
          </a:p>
        </p:txBody>
      </p:sp>
      <p:sp>
        <p:nvSpPr>
          <p:cNvPr id="43" name="Text Box 43"/>
          <p:cNvSpPr txBox="1">
            <a:spLocks noChangeArrowheads="1"/>
          </p:cNvSpPr>
          <p:nvPr/>
        </p:nvSpPr>
        <p:spPr bwMode="auto">
          <a:xfrm>
            <a:off x="495300" y="1268350"/>
            <a:ext cx="8291542" cy="2757678"/>
          </a:xfrm>
          <a:prstGeom prst="rect">
            <a:avLst/>
          </a:prstGeom>
          <a:noFill/>
          <a:ln w="19050">
            <a:noFill/>
            <a:miter lim="800000"/>
            <a:headEnd/>
            <a:tailEnd/>
          </a:ln>
        </p:spPr>
        <p:txBody>
          <a:bodyPr wrap="square">
            <a:spAutoFit/>
          </a:bodyPr>
          <a:lstStyle/>
          <a:p>
            <a:r>
              <a:rPr kumimoji="1" lang="zh-CN" altLang="en-US" sz="1400" i="1" dirty="0">
                <a:latin typeface="微软雅黑" pitchFamily="34" charset="-122"/>
                <a:ea typeface="微软雅黑" pitchFamily="34" charset="-122"/>
                <a:cs typeface="Times New Roman" pitchFamily="18" charset="0"/>
              </a:rPr>
              <a:t>预算情景：</a:t>
            </a:r>
          </a:p>
          <a:p>
            <a:endParaRPr kumimoji="1" lang="zh-CN" altLang="en-US" sz="800" i="1" dirty="0">
              <a:latin typeface="微软雅黑" pitchFamily="34" charset="-122"/>
              <a:ea typeface="微软雅黑" pitchFamily="34" charset="-122"/>
              <a:cs typeface="Times New Roman" pitchFamily="18" charset="0"/>
            </a:endParaRPr>
          </a:p>
          <a:p>
            <a:pPr indent="-285750">
              <a:spcBef>
                <a:spcPct val="10000"/>
              </a:spcBef>
              <a:buClr>
                <a:schemeClr val="folHlink"/>
              </a:buClr>
              <a:buSzPct val="60000"/>
              <a:buFont typeface="Arial" pitchFamily="34" charset="0"/>
              <a:buChar char="•"/>
            </a:pPr>
            <a:r>
              <a:rPr kumimoji="1" lang="zh-CN" altLang="en-US" sz="1400" dirty="0">
                <a:latin typeface="微软雅黑" pitchFamily="34" charset="-122"/>
                <a:ea typeface="微软雅黑" pitchFamily="34" charset="-122"/>
                <a:cs typeface="Times New Roman" pitchFamily="18" charset="0"/>
              </a:rPr>
              <a:t>五年</a:t>
            </a:r>
            <a:r>
              <a:rPr kumimoji="1" lang="zh-CN" altLang="en-US" sz="1400" dirty="0" smtClean="0">
                <a:latin typeface="微软雅黑" pitchFamily="34" charset="-122"/>
                <a:ea typeface="微软雅黑" pitchFamily="34" charset="-122"/>
                <a:cs typeface="Times New Roman" pitchFamily="18" charset="0"/>
              </a:rPr>
              <a:t>规划</a:t>
            </a:r>
            <a:r>
              <a:rPr kumimoji="1" lang="zh-CN" altLang="en-US" sz="1400" dirty="0">
                <a:latin typeface="微软雅黑" pitchFamily="34" charset="-122"/>
                <a:ea typeface="微软雅黑" pitchFamily="34" charset="-122"/>
                <a:cs typeface="Times New Roman" pitchFamily="18" charset="0"/>
              </a:rPr>
              <a:t>：对关键量化指标进行若干年规划，作为年度预算的指导；</a:t>
            </a:r>
            <a:endParaRPr kumimoji="1" lang="en-US" altLang="zh-CN" sz="1400" dirty="0" smtClean="0">
              <a:latin typeface="微软雅黑" pitchFamily="34" charset="-122"/>
              <a:ea typeface="微软雅黑" pitchFamily="34" charset="-122"/>
              <a:cs typeface="Times New Roman" pitchFamily="18" charset="0"/>
            </a:endParaRPr>
          </a:p>
          <a:p>
            <a:pPr indent="-285750">
              <a:spcBef>
                <a:spcPct val="10000"/>
              </a:spcBef>
              <a:buClr>
                <a:schemeClr val="folHlink"/>
              </a:buClr>
              <a:buSzPct val="60000"/>
              <a:buFont typeface="Arial" pitchFamily="34" charset="0"/>
              <a:buChar char="•"/>
            </a:pPr>
            <a:r>
              <a:rPr kumimoji="1" lang="zh-CN" altLang="zh-CN" sz="1400" dirty="0" smtClean="0">
                <a:latin typeface="微软雅黑" pitchFamily="34" charset="-122"/>
                <a:ea typeface="微软雅黑" pitchFamily="34" charset="-122"/>
                <a:cs typeface="Times New Roman" pitchFamily="18" charset="0"/>
              </a:rPr>
              <a:t>年度</a:t>
            </a:r>
            <a:r>
              <a:rPr kumimoji="1" lang="zh-CN" altLang="zh-CN" sz="1400" dirty="0">
                <a:latin typeface="微软雅黑" pitchFamily="34" charset="-122"/>
                <a:ea typeface="微软雅黑" pitchFamily="34" charset="-122"/>
                <a:cs typeface="Times New Roman" pitchFamily="18" charset="0"/>
              </a:rPr>
              <a:t>预算：未来</a:t>
            </a:r>
            <a:r>
              <a:rPr kumimoji="1" lang="en-US" altLang="zh-CN" sz="1400" dirty="0">
                <a:latin typeface="微软雅黑" pitchFamily="34" charset="-122"/>
                <a:ea typeface="微软雅黑" pitchFamily="34" charset="-122"/>
                <a:cs typeface="Times New Roman" pitchFamily="18" charset="0"/>
              </a:rPr>
              <a:t>1</a:t>
            </a:r>
            <a:r>
              <a:rPr kumimoji="1" lang="zh-CN" altLang="zh-CN" sz="1400" dirty="0">
                <a:latin typeface="微软雅黑" pitchFamily="34" charset="-122"/>
                <a:ea typeface="微软雅黑" pitchFamily="34" charset="-122"/>
                <a:cs typeface="Times New Roman" pitchFamily="18" charset="0"/>
              </a:rPr>
              <a:t>年或未来固定月份的预算，年度预算科按照季度或月度进行编制，或按照年度编制分摊到季度和月度； </a:t>
            </a:r>
            <a:endParaRPr kumimoji="1" lang="en-US" altLang="zh-CN" sz="1400" dirty="0">
              <a:latin typeface="微软雅黑" pitchFamily="34" charset="-122"/>
              <a:ea typeface="微软雅黑" pitchFamily="34" charset="-122"/>
              <a:cs typeface="Times New Roman" pitchFamily="18" charset="0"/>
            </a:endParaRPr>
          </a:p>
          <a:p>
            <a:pPr indent="-285750">
              <a:spcBef>
                <a:spcPct val="10000"/>
              </a:spcBef>
              <a:buClr>
                <a:schemeClr val="folHlink"/>
              </a:buClr>
              <a:buSzPct val="60000"/>
              <a:buFont typeface="Arial" pitchFamily="34" charset="0"/>
              <a:buChar char="•"/>
            </a:pPr>
            <a:r>
              <a:rPr kumimoji="1" lang="zh-CN" altLang="zh-CN" sz="1400" dirty="0">
                <a:latin typeface="微软雅黑" pitchFamily="34" charset="-122"/>
                <a:ea typeface="微软雅黑" pitchFamily="34" charset="-122"/>
                <a:cs typeface="Times New Roman" pitchFamily="18" charset="0"/>
              </a:rPr>
              <a:t>滚动预测：保持在一个固定期间、连续进行预算编制的方法。采用半年、季度或每月滚动的方式进行预测；</a:t>
            </a:r>
          </a:p>
          <a:p>
            <a:pPr lvl="0" indent="-285750">
              <a:spcBef>
                <a:spcPct val="10000"/>
              </a:spcBef>
              <a:buClr>
                <a:schemeClr val="folHlink"/>
              </a:buClr>
              <a:buSzPct val="60000"/>
              <a:buFont typeface="Arial" pitchFamily="34" charset="0"/>
              <a:buChar char="•"/>
            </a:pPr>
            <a:r>
              <a:rPr kumimoji="1" lang="zh-CN" altLang="zh-CN" sz="1400" dirty="0">
                <a:latin typeface="微软雅黑" pitchFamily="34" charset="-122"/>
                <a:ea typeface="微软雅黑" pitchFamily="34" charset="-122"/>
                <a:cs typeface="Times New Roman" pitchFamily="18" charset="0"/>
              </a:rPr>
              <a:t>预算调整：在预算年度，对已确定的年度预算数字进行调整，并将调整后的结果导入控制系统。</a:t>
            </a:r>
          </a:p>
          <a:p>
            <a:pPr lvl="0" indent="-285750">
              <a:spcBef>
                <a:spcPct val="10000"/>
              </a:spcBef>
              <a:buClr>
                <a:schemeClr val="folHlink"/>
              </a:buClr>
              <a:buSzPct val="60000"/>
              <a:buFont typeface="Arial" pitchFamily="34" charset="0"/>
              <a:buChar char="•"/>
            </a:pPr>
            <a:r>
              <a:rPr kumimoji="1" lang="zh-CN" altLang="zh-CN" sz="1400" dirty="0">
                <a:latin typeface="微软雅黑" pitchFamily="34" charset="-122"/>
                <a:ea typeface="微软雅黑" pitchFamily="34" charset="-122"/>
                <a:cs typeface="Times New Roman" pitchFamily="18" charset="0"/>
              </a:rPr>
              <a:t>实际数据：数据集成接口实现，实际数据做为预算对比分析、滚动预测的数据基础。</a:t>
            </a:r>
          </a:p>
          <a:p>
            <a:pPr lvl="0">
              <a:spcBef>
                <a:spcPct val="10000"/>
              </a:spcBef>
              <a:buClr>
                <a:schemeClr val="folHlink"/>
              </a:buClr>
              <a:buSzPct val="60000"/>
              <a:buFont typeface="Wingdings" pitchFamily="2" charset="2"/>
              <a:buChar char="n"/>
            </a:pPr>
            <a:endParaRPr kumimoji="1" lang="zh-CN" altLang="zh-CN" sz="1400" dirty="0">
              <a:latin typeface="微软雅黑" pitchFamily="34" charset="-122"/>
              <a:ea typeface="微软雅黑" pitchFamily="34" charset="-122"/>
              <a:cs typeface="Times New Roman" pitchFamily="18" charset="0"/>
            </a:endParaRPr>
          </a:p>
          <a:p>
            <a:pPr>
              <a:spcBef>
                <a:spcPct val="10000"/>
              </a:spcBef>
              <a:buClr>
                <a:schemeClr val="folHlink"/>
              </a:buClr>
              <a:buSzPct val="60000"/>
              <a:buFont typeface="Wingdings" pitchFamily="2" charset="2"/>
              <a:buChar char="n"/>
            </a:pPr>
            <a:endParaRPr kumimoji="1" lang="en-US" altLang="zh-CN" sz="1400" dirty="0" smtClean="0">
              <a:latin typeface="微软雅黑" pitchFamily="34" charset="-122"/>
              <a:ea typeface="微软雅黑" pitchFamily="34" charset="-122"/>
              <a:cs typeface="Times New Roman" pitchFamily="18" charset="0"/>
            </a:endParaRPr>
          </a:p>
          <a:p>
            <a:pPr>
              <a:spcBef>
                <a:spcPct val="10000"/>
              </a:spcBef>
              <a:buClr>
                <a:schemeClr val="folHlink"/>
              </a:buClr>
              <a:buSzPct val="60000"/>
            </a:pPr>
            <a:r>
              <a:rPr kumimoji="1" lang="en-US" altLang="zh-CN" sz="1400" dirty="0" smtClean="0">
                <a:latin typeface="微软雅黑" pitchFamily="34" charset="-122"/>
                <a:ea typeface="微软雅黑" pitchFamily="34" charset="-122"/>
                <a:cs typeface="Times New Roman" pitchFamily="18" charset="0"/>
              </a:rPr>
              <a:t>                   </a:t>
            </a:r>
            <a:endParaRPr kumimoji="1" lang="zh-CN" altLang="en-US" sz="1400" dirty="0">
              <a:latin typeface="微软雅黑" pitchFamily="34" charset="-122"/>
              <a:ea typeface="微软雅黑" pitchFamily="34" charset="-122"/>
              <a:cs typeface="Times New Roman" pitchFamily="18" charset="0"/>
            </a:endParaRPr>
          </a:p>
        </p:txBody>
      </p:sp>
      <p:sp>
        <p:nvSpPr>
          <p:cNvPr id="45" name="Text Box 45"/>
          <p:cNvSpPr txBox="1">
            <a:spLocks noChangeArrowheads="1"/>
          </p:cNvSpPr>
          <p:nvPr/>
        </p:nvSpPr>
        <p:spPr bwMode="auto">
          <a:xfrm>
            <a:off x="7570788" y="3614787"/>
            <a:ext cx="1403350" cy="822325"/>
          </a:xfrm>
          <a:prstGeom prst="rect">
            <a:avLst/>
          </a:prstGeom>
          <a:noFill/>
          <a:ln w="9525" algn="ctr">
            <a:noFill/>
            <a:miter lim="800000"/>
            <a:headEnd/>
            <a:tailEnd/>
          </a:ln>
        </p:spPr>
        <p:txBody>
          <a:bodyPr>
            <a:spAutoFit/>
          </a:bodyPr>
          <a:lstStyle/>
          <a:p>
            <a:pPr eaLnBrk="0" hangingPunct="0">
              <a:spcBef>
                <a:spcPct val="20000"/>
              </a:spcBef>
            </a:pPr>
            <a:r>
              <a:rPr lang="zh-CN" altLang="en-US" sz="1200" dirty="0">
                <a:latin typeface="微软雅黑" pitchFamily="34" charset="-122"/>
                <a:ea typeface="微软雅黑" pitchFamily="34" charset="-122"/>
              </a:rPr>
              <a:t>预算预测过程中形成的中间版本，可以根据用户需求增加其他版本</a:t>
            </a:r>
          </a:p>
        </p:txBody>
      </p:sp>
      <p:sp>
        <p:nvSpPr>
          <p:cNvPr id="46" name="AutoShape 46"/>
          <p:cNvSpPr>
            <a:spLocks/>
          </p:cNvSpPr>
          <p:nvPr/>
        </p:nvSpPr>
        <p:spPr bwMode="auto">
          <a:xfrm rot="5400000">
            <a:off x="2455069" y="3858866"/>
            <a:ext cx="288925" cy="719137"/>
          </a:xfrm>
          <a:prstGeom prst="leftBrace">
            <a:avLst>
              <a:gd name="adj1" fmla="val 20742"/>
              <a:gd name="adj2" fmla="val 49889"/>
            </a:avLst>
          </a:prstGeom>
          <a:noFill/>
          <a:ln w="9525">
            <a:solidFill>
              <a:srgbClr val="000000"/>
            </a:solidFill>
            <a:round/>
            <a:headEnd/>
            <a:tailEnd/>
          </a:ln>
        </p:spPr>
        <p:txBody>
          <a:bodyPr wrap="none" anchor="ctr"/>
          <a:lstStyle/>
          <a:p>
            <a:endParaRPr lang="zh-CN" altLang="en-US"/>
          </a:p>
        </p:txBody>
      </p:sp>
      <p:sp>
        <p:nvSpPr>
          <p:cNvPr id="47" name="Text Box 47"/>
          <p:cNvSpPr txBox="1">
            <a:spLocks noChangeArrowheads="1"/>
          </p:cNvSpPr>
          <p:nvPr/>
        </p:nvSpPr>
        <p:spPr bwMode="auto">
          <a:xfrm>
            <a:off x="2311400" y="3794572"/>
            <a:ext cx="720725" cy="274637"/>
          </a:xfrm>
          <a:prstGeom prst="rect">
            <a:avLst/>
          </a:prstGeom>
          <a:noFill/>
          <a:ln w="9525" algn="ctr">
            <a:noFill/>
            <a:miter lim="800000"/>
            <a:headEnd/>
            <a:tailEnd/>
          </a:ln>
        </p:spPr>
        <p:txBody>
          <a:bodyPr>
            <a:spAutoFit/>
          </a:bodyPr>
          <a:lstStyle/>
          <a:p>
            <a:pPr eaLnBrk="0" hangingPunct="0">
              <a:spcBef>
                <a:spcPct val="50000"/>
              </a:spcBef>
            </a:pPr>
            <a:r>
              <a:rPr lang="zh-CN" altLang="en-US" sz="1200">
                <a:latin typeface="微软雅黑" pitchFamily="34" charset="-122"/>
                <a:ea typeface="微软雅黑" pitchFamily="34" charset="-122"/>
              </a:rPr>
              <a:t>实际数</a:t>
            </a:r>
          </a:p>
        </p:txBody>
      </p:sp>
      <p:sp>
        <p:nvSpPr>
          <p:cNvPr id="48" name="AutoShape 48"/>
          <p:cNvSpPr>
            <a:spLocks/>
          </p:cNvSpPr>
          <p:nvPr/>
        </p:nvSpPr>
        <p:spPr bwMode="auto">
          <a:xfrm rot="5400000">
            <a:off x="4326732" y="2922240"/>
            <a:ext cx="217488" cy="2663825"/>
          </a:xfrm>
          <a:prstGeom prst="leftBrace">
            <a:avLst>
              <a:gd name="adj1" fmla="val 102068"/>
              <a:gd name="adj2" fmla="val 49889"/>
            </a:avLst>
          </a:prstGeom>
          <a:noFill/>
          <a:ln w="9525">
            <a:solidFill>
              <a:srgbClr val="000000"/>
            </a:solidFill>
            <a:round/>
            <a:headEnd/>
            <a:tailEnd/>
          </a:ln>
        </p:spPr>
        <p:txBody>
          <a:bodyPr wrap="none" anchor="ctr"/>
          <a:lstStyle/>
          <a:p>
            <a:endParaRPr lang="zh-CN" altLang="en-US"/>
          </a:p>
        </p:txBody>
      </p:sp>
      <p:sp>
        <p:nvSpPr>
          <p:cNvPr id="49" name="Text Box 49"/>
          <p:cNvSpPr txBox="1">
            <a:spLocks noChangeArrowheads="1"/>
          </p:cNvSpPr>
          <p:nvPr/>
        </p:nvSpPr>
        <p:spPr bwMode="auto">
          <a:xfrm>
            <a:off x="3319463" y="3794572"/>
            <a:ext cx="1512887" cy="274637"/>
          </a:xfrm>
          <a:prstGeom prst="rect">
            <a:avLst/>
          </a:prstGeom>
          <a:noFill/>
          <a:ln w="9525" algn="ctr">
            <a:noFill/>
            <a:miter lim="800000"/>
            <a:headEnd/>
            <a:tailEnd/>
          </a:ln>
        </p:spPr>
        <p:txBody>
          <a:bodyPr>
            <a:spAutoFit/>
          </a:bodyPr>
          <a:lstStyle/>
          <a:p>
            <a:pPr eaLnBrk="0" hangingPunct="0">
              <a:spcBef>
                <a:spcPct val="50000"/>
              </a:spcBef>
            </a:pPr>
            <a:r>
              <a:rPr lang="en-US" altLang="zh-CN" sz="1200">
                <a:latin typeface="微软雅黑" pitchFamily="34" charset="-122"/>
                <a:ea typeface="微软雅黑" pitchFamily="34" charset="-122"/>
              </a:rPr>
              <a:t>3+9       </a:t>
            </a:r>
            <a:r>
              <a:rPr lang="zh-CN" altLang="en-US" sz="1200">
                <a:latin typeface="微软雅黑" pitchFamily="34" charset="-122"/>
                <a:ea typeface="微软雅黑" pitchFamily="34" charset="-122"/>
              </a:rPr>
              <a:t>预测数</a:t>
            </a:r>
          </a:p>
        </p:txBody>
      </p:sp>
      <p:sp>
        <p:nvSpPr>
          <p:cNvPr id="52" name="AutoShape 52"/>
          <p:cNvSpPr>
            <a:spLocks/>
          </p:cNvSpPr>
          <p:nvPr/>
        </p:nvSpPr>
        <p:spPr bwMode="auto">
          <a:xfrm rot="5400000">
            <a:off x="4854575" y="2462659"/>
            <a:ext cx="215900" cy="3708400"/>
          </a:xfrm>
          <a:prstGeom prst="leftBrace">
            <a:avLst>
              <a:gd name="adj1" fmla="val 143137"/>
              <a:gd name="adj2" fmla="val 49889"/>
            </a:avLst>
          </a:prstGeom>
          <a:noFill/>
          <a:ln w="9525">
            <a:solidFill>
              <a:srgbClr val="0000FF"/>
            </a:solidFill>
            <a:prstDash val="dash"/>
            <a:round/>
            <a:headEnd/>
            <a:tailEnd/>
          </a:ln>
        </p:spPr>
        <p:txBody>
          <a:bodyPr wrap="none" anchor="ctr"/>
          <a:lstStyle/>
          <a:p>
            <a:endParaRPr lang="zh-CN" altLang="en-US"/>
          </a:p>
        </p:txBody>
      </p:sp>
      <p:cxnSp>
        <p:nvCxnSpPr>
          <p:cNvPr id="53" name="直接连接符 52"/>
          <p:cNvCxnSpPr/>
          <p:nvPr/>
        </p:nvCxnSpPr>
        <p:spPr>
          <a:xfrm>
            <a:off x="179388" y="1196752"/>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itle 1"/>
          <p:cNvSpPr txBox="1">
            <a:spLocks/>
          </p:cNvSpPr>
          <p:nvPr/>
        </p:nvSpPr>
        <p:spPr bwMode="auto">
          <a:xfrm>
            <a:off x="1619672" y="0"/>
            <a:ext cx="4690864" cy="4413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914400" rtl="0" eaLnBrk="1" latinLnBrk="0" hangingPunct="1">
              <a:spcBef>
                <a:spcPct val="0"/>
              </a:spcBef>
              <a:buNone/>
              <a:defRPr sz="1800" b="1" kern="1200">
                <a:solidFill>
                  <a:schemeClr val="bg1"/>
                </a:solidFill>
                <a:latin typeface="微软雅黑" pitchFamily="34" charset="-122"/>
                <a:ea typeface="微软雅黑" pitchFamily="34" charset="-122"/>
                <a:cs typeface="+mj-cs"/>
              </a:defRPr>
            </a:lvl1pPr>
          </a:lstStyle>
          <a:p>
            <a:r>
              <a:rPr lang="zh-CN" altLang="en-US" dirty="0"/>
              <a:t>全面</a:t>
            </a:r>
            <a:r>
              <a:rPr lang="zh-CN" altLang="en-US" dirty="0" smtClean="0"/>
              <a:t>预算体系和框架</a:t>
            </a:r>
            <a:r>
              <a:rPr lang="en-US" altLang="zh-CN" dirty="0" smtClean="0"/>
              <a:t>——</a:t>
            </a:r>
            <a:r>
              <a:rPr lang="zh-CN" altLang="en-US" dirty="0" smtClean="0"/>
              <a:t>预算情景</a:t>
            </a:r>
            <a:endParaRPr lang="en-US" dirty="0"/>
          </a:p>
        </p:txBody>
      </p:sp>
      <p:sp>
        <p:nvSpPr>
          <p:cNvPr id="55" name="AutoShape 141"/>
          <p:cNvSpPr>
            <a:spLocks/>
          </p:cNvSpPr>
          <p:nvPr/>
        </p:nvSpPr>
        <p:spPr bwMode="auto">
          <a:xfrm rot="5400000" flipV="1">
            <a:off x="3784676" y="507726"/>
            <a:ext cx="323057" cy="6525271"/>
          </a:xfrm>
          <a:prstGeom prst="leftBrace">
            <a:avLst>
              <a:gd name="adj1" fmla="val 180001"/>
              <a:gd name="adj2" fmla="val 49977"/>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defPPr>
              <a:defRPr lang="fr-FR"/>
            </a:defPPr>
            <a:lvl1pPr algn="l" rtl="0" fontAlgn="base">
              <a:spcBef>
                <a:spcPct val="0"/>
              </a:spcBef>
              <a:spcAft>
                <a:spcPct val="0"/>
              </a:spcAft>
              <a:defRPr sz="2000" b="1" kern="1200">
                <a:solidFill>
                  <a:schemeClr val="tx1"/>
                </a:solidFill>
                <a:latin typeface="Arial" pitchFamily="34" charset="0"/>
                <a:ea typeface="方正准圆简体"/>
                <a:cs typeface="方正准圆简体"/>
              </a:defRPr>
            </a:lvl1pPr>
            <a:lvl2pPr marL="457200" algn="l" rtl="0" fontAlgn="base">
              <a:spcBef>
                <a:spcPct val="0"/>
              </a:spcBef>
              <a:spcAft>
                <a:spcPct val="0"/>
              </a:spcAft>
              <a:defRPr sz="2000" b="1" kern="1200">
                <a:solidFill>
                  <a:schemeClr val="tx1"/>
                </a:solidFill>
                <a:latin typeface="Arial" pitchFamily="34" charset="0"/>
                <a:ea typeface="方正准圆简体"/>
                <a:cs typeface="方正准圆简体"/>
              </a:defRPr>
            </a:lvl2pPr>
            <a:lvl3pPr marL="914400" algn="l" rtl="0" fontAlgn="base">
              <a:spcBef>
                <a:spcPct val="0"/>
              </a:spcBef>
              <a:spcAft>
                <a:spcPct val="0"/>
              </a:spcAft>
              <a:defRPr sz="2000" b="1" kern="1200">
                <a:solidFill>
                  <a:schemeClr val="tx1"/>
                </a:solidFill>
                <a:latin typeface="Arial" pitchFamily="34" charset="0"/>
                <a:ea typeface="方正准圆简体"/>
                <a:cs typeface="方正准圆简体"/>
              </a:defRPr>
            </a:lvl3pPr>
            <a:lvl4pPr marL="1371600" algn="l" rtl="0" fontAlgn="base">
              <a:spcBef>
                <a:spcPct val="0"/>
              </a:spcBef>
              <a:spcAft>
                <a:spcPct val="0"/>
              </a:spcAft>
              <a:defRPr sz="2000" b="1" kern="1200">
                <a:solidFill>
                  <a:schemeClr val="tx1"/>
                </a:solidFill>
                <a:latin typeface="Arial" pitchFamily="34" charset="0"/>
                <a:ea typeface="方正准圆简体"/>
                <a:cs typeface="方正准圆简体"/>
              </a:defRPr>
            </a:lvl4pPr>
            <a:lvl5pPr marL="1828800" algn="l" rtl="0" fontAlgn="base">
              <a:spcBef>
                <a:spcPct val="0"/>
              </a:spcBef>
              <a:spcAft>
                <a:spcPct val="0"/>
              </a:spcAft>
              <a:defRPr sz="2000" b="1" kern="1200">
                <a:solidFill>
                  <a:schemeClr val="tx1"/>
                </a:solidFill>
                <a:latin typeface="Arial" pitchFamily="34" charset="0"/>
                <a:ea typeface="方正准圆简体"/>
                <a:cs typeface="方正准圆简体"/>
              </a:defRPr>
            </a:lvl5pPr>
            <a:lvl6pPr marL="2286000" algn="l" defTabSz="914400" rtl="0" eaLnBrk="1" latinLnBrk="0" hangingPunct="1">
              <a:defRPr sz="2000" b="1" kern="1200">
                <a:solidFill>
                  <a:schemeClr val="tx1"/>
                </a:solidFill>
                <a:latin typeface="Arial" pitchFamily="34" charset="0"/>
                <a:ea typeface="方正准圆简体"/>
                <a:cs typeface="方正准圆简体"/>
              </a:defRPr>
            </a:lvl6pPr>
            <a:lvl7pPr marL="2743200" algn="l" defTabSz="914400" rtl="0" eaLnBrk="1" latinLnBrk="0" hangingPunct="1">
              <a:defRPr sz="2000" b="1" kern="1200">
                <a:solidFill>
                  <a:schemeClr val="tx1"/>
                </a:solidFill>
                <a:latin typeface="Arial" pitchFamily="34" charset="0"/>
                <a:ea typeface="方正准圆简体"/>
                <a:cs typeface="方正准圆简体"/>
              </a:defRPr>
            </a:lvl7pPr>
            <a:lvl8pPr marL="3200400" algn="l" defTabSz="914400" rtl="0" eaLnBrk="1" latinLnBrk="0" hangingPunct="1">
              <a:defRPr sz="2000" b="1" kern="1200">
                <a:solidFill>
                  <a:schemeClr val="tx1"/>
                </a:solidFill>
                <a:latin typeface="Arial" pitchFamily="34" charset="0"/>
                <a:ea typeface="方正准圆简体"/>
                <a:cs typeface="方正准圆简体"/>
              </a:defRPr>
            </a:lvl8pPr>
            <a:lvl9pPr marL="3657600" algn="l" defTabSz="914400" rtl="0" eaLnBrk="1" latinLnBrk="0" hangingPunct="1">
              <a:defRPr sz="2000" b="1" kern="1200">
                <a:solidFill>
                  <a:schemeClr val="tx1"/>
                </a:solidFill>
                <a:latin typeface="Arial" pitchFamily="34" charset="0"/>
                <a:ea typeface="方正准圆简体"/>
                <a:cs typeface="方正准圆简体"/>
              </a:defRPr>
            </a:lvl9pPr>
          </a:lstStyle>
          <a:p>
            <a:endParaRPr lang="zh-CN" altLang="en-US"/>
          </a:p>
        </p:txBody>
      </p:sp>
      <p:sp>
        <p:nvSpPr>
          <p:cNvPr id="56" name="Text Box 142"/>
          <p:cNvSpPr txBox="1">
            <a:spLocks noChangeArrowheads="1"/>
          </p:cNvSpPr>
          <p:nvPr/>
        </p:nvSpPr>
        <p:spPr bwMode="auto">
          <a:xfrm>
            <a:off x="3063999" y="3284984"/>
            <a:ext cx="172402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defPPr>
              <a:defRPr lang="fr-FR"/>
            </a:defPPr>
            <a:lvl1pPr algn="l" rtl="0" fontAlgn="base">
              <a:spcBef>
                <a:spcPct val="0"/>
              </a:spcBef>
              <a:spcAft>
                <a:spcPct val="0"/>
              </a:spcAft>
              <a:defRPr sz="2000" b="1" kern="1200">
                <a:solidFill>
                  <a:schemeClr val="tx1"/>
                </a:solidFill>
                <a:latin typeface="Arial" pitchFamily="34" charset="0"/>
                <a:ea typeface="方正准圆简体"/>
                <a:cs typeface="方正准圆简体"/>
              </a:defRPr>
            </a:lvl1pPr>
            <a:lvl2pPr marL="457200" algn="l" rtl="0" fontAlgn="base">
              <a:spcBef>
                <a:spcPct val="0"/>
              </a:spcBef>
              <a:spcAft>
                <a:spcPct val="0"/>
              </a:spcAft>
              <a:defRPr sz="2000" b="1" kern="1200">
                <a:solidFill>
                  <a:schemeClr val="tx1"/>
                </a:solidFill>
                <a:latin typeface="Arial" pitchFamily="34" charset="0"/>
                <a:ea typeface="方正准圆简体"/>
                <a:cs typeface="方正准圆简体"/>
              </a:defRPr>
            </a:lvl2pPr>
            <a:lvl3pPr marL="914400" algn="l" rtl="0" fontAlgn="base">
              <a:spcBef>
                <a:spcPct val="0"/>
              </a:spcBef>
              <a:spcAft>
                <a:spcPct val="0"/>
              </a:spcAft>
              <a:defRPr sz="2000" b="1" kern="1200">
                <a:solidFill>
                  <a:schemeClr val="tx1"/>
                </a:solidFill>
                <a:latin typeface="Arial" pitchFamily="34" charset="0"/>
                <a:ea typeface="方正准圆简体"/>
                <a:cs typeface="方正准圆简体"/>
              </a:defRPr>
            </a:lvl3pPr>
            <a:lvl4pPr marL="1371600" algn="l" rtl="0" fontAlgn="base">
              <a:spcBef>
                <a:spcPct val="0"/>
              </a:spcBef>
              <a:spcAft>
                <a:spcPct val="0"/>
              </a:spcAft>
              <a:defRPr sz="2000" b="1" kern="1200">
                <a:solidFill>
                  <a:schemeClr val="tx1"/>
                </a:solidFill>
                <a:latin typeface="Arial" pitchFamily="34" charset="0"/>
                <a:ea typeface="方正准圆简体"/>
                <a:cs typeface="方正准圆简体"/>
              </a:defRPr>
            </a:lvl4pPr>
            <a:lvl5pPr marL="1828800" algn="l" rtl="0" fontAlgn="base">
              <a:spcBef>
                <a:spcPct val="0"/>
              </a:spcBef>
              <a:spcAft>
                <a:spcPct val="0"/>
              </a:spcAft>
              <a:defRPr sz="2000" b="1" kern="1200">
                <a:solidFill>
                  <a:schemeClr val="tx1"/>
                </a:solidFill>
                <a:latin typeface="Arial" pitchFamily="34" charset="0"/>
                <a:ea typeface="方正准圆简体"/>
                <a:cs typeface="方正准圆简体"/>
              </a:defRPr>
            </a:lvl5pPr>
            <a:lvl6pPr marL="2286000" algn="l" defTabSz="914400" rtl="0" eaLnBrk="1" latinLnBrk="0" hangingPunct="1">
              <a:defRPr sz="2000" b="1" kern="1200">
                <a:solidFill>
                  <a:schemeClr val="tx1"/>
                </a:solidFill>
                <a:latin typeface="Arial" pitchFamily="34" charset="0"/>
                <a:ea typeface="方正准圆简体"/>
                <a:cs typeface="方正准圆简体"/>
              </a:defRPr>
            </a:lvl6pPr>
            <a:lvl7pPr marL="2743200" algn="l" defTabSz="914400" rtl="0" eaLnBrk="1" latinLnBrk="0" hangingPunct="1">
              <a:defRPr sz="2000" b="1" kern="1200">
                <a:solidFill>
                  <a:schemeClr val="tx1"/>
                </a:solidFill>
                <a:latin typeface="Arial" pitchFamily="34" charset="0"/>
                <a:ea typeface="方正准圆简体"/>
                <a:cs typeface="方正准圆简体"/>
              </a:defRPr>
            </a:lvl7pPr>
            <a:lvl8pPr marL="3200400" algn="l" defTabSz="914400" rtl="0" eaLnBrk="1" latinLnBrk="0" hangingPunct="1">
              <a:defRPr sz="2000" b="1" kern="1200">
                <a:solidFill>
                  <a:schemeClr val="tx1"/>
                </a:solidFill>
                <a:latin typeface="Arial" pitchFamily="34" charset="0"/>
                <a:ea typeface="方正准圆简体"/>
                <a:cs typeface="方正准圆简体"/>
              </a:defRPr>
            </a:lvl8pPr>
            <a:lvl9pPr marL="3657600" algn="l" defTabSz="914400" rtl="0" eaLnBrk="1" latinLnBrk="0" hangingPunct="1">
              <a:defRPr sz="2000" b="1" kern="1200">
                <a:solidFill>
                  <a:schemeClr val="tx1"/>
                </a:solidFill>
                <a:latin typeface="Arial" pitchFamily="34" charset="0"/>
                <a:ea typeface="方正准圆简体"/>
                <a:cs typeface="方正准圆简体"/>
              </a:defRPr>
            </a:lvl9pPr>
          </a:lstStyle>
          <a:p>
            <a:pPr algn="ctr" eaLnBrk="1" hangingPunct="1">
              <a:lnSpc>
                <a:spcPct val="140000"/>
              </a:lnSpc>
              <a:spcBef>
                <a:spcPct val="50000"/>
              </a:spcBef>
              <a:spcAft>
                <a:spcPts val="600"/>
              </a:spcAft>
              <a:buClr>
                <a:srgbClr val="874747"/>
              </a:buClr>
              <a:buFont typeface="Webdings" pitchFamily="18" charset="2"/>
              <a:buNone/>
            </a:pPr>
            <a:r>
              <a:rPr lang="zh-CN" altLang="en-US" sz="1400" dirty="0">
                <a:latin typeface="微软雅黑" pitchFamily="34" charset="-122"/>
                <a:ea typeface="微软雅黑" pitchFamily="34" charset="-122"/>
                <a:cs typeface="Times New Roman" pitchFamily="18" charset="0"/>
              </a:rPr>
              <a:t>五年规划</a:t>
            </a:r>
          </a:p>
        </p:txBody>
      </p:sp>
    </p:spTree>
    <p:extLst>
      <p:ext uri="{BB962C8B-B14F-4D97-AF65-F5344CB8AC3E}">
        <p14:creationId xmlns:p14="http://schemas.microsoft.com/office/powerpoint/2010/main" val="3203062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2"/>
            </p:custDataLst>
            <p:extLst>
              <p:ext uri="{D42A27DB-BD31-4B8C-83A1-F6EECF244321}">
                <p14:modId xmlns:p14="http://schemas.microsoft.com/office/powerpoint/2010/main" val="18133979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9221" name="think-cell Slide" r:id="rId76" imgW="360" imgH="360" progId="">
                  <p:embed/>
                </p:oleObj>
              </mc:Choice>
              <mc:Fallback>
                <p:oleObj name="think-cell Slide" r:id="rId76" imgW="360" imgH="360" progId="">
                  <p:embed/>
                  <p:pic>
                    <p:nvPicPr>
                      <p:cNvPr id="0" name="Picture 259"/>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91" name="Picture 90" descr="black_bg"/>
          <p:cNvPicPr>
            <a:picLocks noChangeAspect="1" noChangeArrowheads="1"/>
          </p:cNvPicPr>
          <p:nvPr>
            <p:custDataLst>
              <p:tags r:id="rId3"/>
            </p:custDataLst>
          </p:nvPr>
        </p:nvPicPr>
        <p:blipFill>
          <a:blip r:embed="rId78" cstate="print">
            <a:extLst>
              <a:ext uri="{28A0092B-C50C-407E-A947-70E740481C1C}">
                <a14:useLocalDpi xmlns:a14="http://schemas.microsoft.com/office/drawing/2010/main" val="0"/>
              </a:ext>
            </a:extLst>
          </a:blip>
          <a:srcRect/>
          <a:stretch>
            <a:fillRect/>
          </a:stretch>
        </p:blipFill>
        <p:spPr bwMode="auto">
          <a:xfrm>
            <a:off x="0" y="366613"/>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custDataLst>
              <p:tags r:id="rId4"/>
            </p:custDataLst>
          </p:nvPr>
        </p:nvSpPr>
        <p:spPr/>
        <p:txBody>
          <a:bodyPr/>
          <a:lstStyle/>
          <a:p>
            <a:r>
              <a:rPr lang="zh-CN" altLang="en-US" dirty="0"/>
              <a:t>全面</a:t>
            </a:r>
            <a:r>
              <a:rPr lang="zh-CN" altLang="en-US" dirty="0" smtClean="0"/>
              <a:t>预算体系和框架</a:t>
            </a:r>
            <a:r>
              <a:rPr lang="en-US" altLang="zh-CN" dirty="0" smtClean="0"/>
              <a:t>——</a:t>
            </a:r>
            <a:r>
              <a:rPr lang="zh-CN" altLang="en-US" dirty="0" smtClean="0"/>
              <a:t>组织架构框架</a:t>
            </a:r>
            <a:endParaRPr lang="en-US" dirty="0"/>
          </a:p>
        </p:txBody>
      </p:sp>
      <p:sp>
        <p:nvSpPr>
          <p:cNvPr id="10" name="Rectangle 77"/>
          <p:cNvSpPr>
            <a:spLocks noChangeArrowheads="1"/>
          </p:cNvSpPr>
          <p:nvPr>
            <p:custDataLst>
              <p:tags r:id="rId5"/>
            </p:custDataLst>
          </p:nvPr>
        </p:nvSpPr>
        <p:spPr bwMode="auto">
          <a:xfrm>
            <a:off x="122238" y="404813"/>
            <a:ext cx="9021762" cy="503237"/>
          </a:xfrm>
          <a:prstGeom prst="rect">
            <a:avLst/>
          </a:prstGeom>
          <a:noFill/>
          <a:ln w="9525">
            <a:noFill/>
            <a:miter lim="800000"/>
            <a:headEnd/>
            <a:tailEnd/>
          </a:ln>
        </p:spPr>
        <p:txBody>
          <a:bodyPr anchor="ctr"/>
          <a:lstStyle/>
          <a:p>
            <a:r>
              <a:rPr lang="zh-CN" altLang="en-US" dirty="0" smtClean="0">
                <a:latin typeface="微软雅黑" pitchFamily="34" charset="-122"/>
                <a:ea typeface="微软雅黑" pitchFamily="34" charset="-122"/>
              </a:rPr>
              <a:t>搭建</a:t>
            </a:r>
            <a:r>
              <a:rPr lang="zh-CN" altLang="en-US" dirty="0">
                <a:latin typeface="微软雅黑" pitchFamily="34" charset="-122"/>
                <a:ea typeface="微软雅黑" pitchFamily="34" charset="-122"/>
              </a:rPr>
              <a:t>现有</a:t>
            </a:r>
            <a:r>
              <a:rPr lang="zh-CN" altLang="en-US" dirty="0" smtClean="0">
                <a:latin typeface="微软雅黑" pitchFamily="34" charset="-122"/>
                <a:ea typeface="微软雅黑" pitchFamily="34" charset="-122"/>
              </a:rPr>
              <a:t>预算管理架构及法人架构</a:t>
            </a:r>
            <a:r>
              <a:rPr lang="zh-CN" altLang="en-US"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满足管理架构向法人架构的</a:t>
            </a:r>
            <a:r>
              <a:rPr lang="zh-CN" altLang="en-US" dirty="0">
                <a:latin typeface="微软雅黑" pitchFamily="34" charset="-122"/>
                <a:ea typeface="微软雅黑" pitchFamily="34" charset="-122"/>
              </a:rPr>
              <a:t>转换</a:t>
            </a:r>
            <a:endParaRPr lang="en-US" altLang="zh-CN" dirty="0">
              <a:latin typeface="微软雅黑" pitchFamily="34" charset="-122"/>
              <a:ea typeface="微软雅黑" pitchFamily="34" charset="-122"/>
            </a:endParaRPr>
          </a:p>
        </p:txBody>
      </p:sp>
      <p:sp>
        <p:nvSpPr>
          <p:cNvPr id="12" name="Text Box 478"/>
          <p:cNvSpPr txBox="1">
            <a:spLocks noChangeArrowheads="1"/>
          </p:cNvSpPr>
          <p:nvPr>
            <p:custDataLst>
              <p:tags r:id="rId6"/>
            </p:custDataLst>
          </p:nvPr>
        </p:nvSpPr>
        <p:spPr bwMode="auto">
          <a:xfrm>
            <a:off x="3857620" y="1500174"/>
            <a:ext cx="1385887" cy="258532"/>
          </a:xfrm>
          <a:prstGeom prst="rect">
            <a:avLst/>
          </a:prstGeom>
          <a:solidFill>
            <a:srgbClr val="DDDDDD"/>
          </a:solidFill>
          <a:ln w="9525" algn="ctr">
            <a:solidFill>
              <a:schemeClr val="tx1"/>
            </a:solidFill>
            <a:miter lim="800000"/>
            <a:headEnd/>
            <a:tailEnd/>
          </a:ln>
          <a:effectLst/>
        </p:spPr>
        <p:txBody>
          <a:bodyPr>
            <a:spAutoFit/>
          </a:bodyPr>
          <a:lstStyle/>
          <a:p>
            <a:pPr algn="ctr" eaLnBrk="1" fontAlgn="base" hangingPunct="1">
              <a:lnSpc>
                <a:spcPct val="90000"/>
              </a:lnSpc>
              <a:spcBef>
                <a:spcPct val="50000"/>
              </a:spcBef>
              <a:buClrTx/>
              <a:buFontTx/>
              <a:buNone/>
            </a:pPr>
            <a:r>
              <a:rPr lang="zh-CN" altLang="en-US" sz="1200">
                <a:solidFill>
                  <a:schemeClr val="tx1"/>
                </a:solidFill>
                <a:latin typeface="微软雅黑" pitchFamily="34" charset="-122"/>
                <a:ea typeface="微软雅黑" pitchFamily="34" charset="-122"/>
              </a:rPr>
              <a:t>管理架构</a:t>
            </a:r>
          </a:p>
        </p:txBody>
      </p:sp>
      <p:sp>
        <p:nvSpPr>
          <p:cNvPr id="13" name="Rectangle 481"/>
          <p:cNvSpPr>
            <a:spLocks noChangeArrowheads="1"/>
          </p:cNvSpPr>
          <p:nvPr>
            <p:custDataLst>
              <p:tags r:id="rId7"/>
            </p:custDataLst>
          </p:nvPr>
        </p:nvSpPr>
        <p:spPr bwMode="auto">
          <a:xfrm>
            <a:off x="1684270" y="2541505"/>
            <a:ext cx="214314" cy="875917"/>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vert="eaVert" wrap="none" anchor="ctr"/>
          <a:lstStyle/>
          <a:p>
            <a:pPr algn="ctr" eaLnBrk="1" fontAlgn="base" hangingPunct="1">
              <a:spcBef>
                <a:spcPct val="0"/>
              </a:spcBef>
              <a:buClrTx/>
              <a:buFontTx/>
              <a:buNone/>
            </a:pPr>
            <a:r>
              <a:rPr lang="zh-CN" altLang="en-US" sz="1100" dirty="0" smtClean="0">
                <a:solidFill>
                  <a:schemeClr val="tx1"/>
                </a:solidFill>
                <a:latin typeface="微软雅黑" pitchFamily="34" charset="-122"/>
                <a:ea typeface="微软雅黑" pitchFamily="34" charset="-122"/>
              </a:rPr>
              <a:t>插秧机事业部</a:t>
            </a:r>
            <a:endParaRPr lang="zh-CN" altLang="en-US" sz="1100" dirty="0">
              <a:solidFill>
                <a:schemeClr val="tx1"/>
              </a:solidFill>
              <a:latin typeface="微软雅黑" pitchFamily="34" charset="-122"/>
              <a:ea typeface="微软雅黑" pitchFamily="34" charset="-122"/>
            </a:endParaRPr>
          </a:p>
        </p:txBody>
      </p:sp>
      <p:sp>
        <p:nvSpPr>
          <p:cNvPr id="14" name="Rectangle 491"/>
          <p:cNvSpPr>
            <a:spLocks noChangeArrowheads="1"/>
          </p:cNvSpPr>
          <p:nvPr>
            <p:custDataLst>
              <p:tags r:id="rId8"/>
            </p:custDataLst>
          </p:nvPr>
        </p:nvSpPr>
        <p:spPr bwMode="auto">
          <a:xfrm>
            <a:off x="1970022" y="2541505"/>
            <a:ext cx="214314" cy="875917"/>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vert="eaVert" wrap="none" anchor="ctr"/>
          <a:lstStyle/>
          <a:p>
            <a:pPr algn="ctr" fontAlgn="base">
              <a:spcBef>
                <a:spcPct val="0"/>
              </a:spcBef>
            </a:pPr>
            <a:r>
              <a:rPr lang="zh-CN" altLang="en-US" sz="1200" dirty="0" smtClean="0">
                <a:solidFill>
                  <a:schemeClr val="tx1"/>
                </a:solidFill>
                <a:latin typeface="微软雅黑" pitchFamily="34" charset="-122"/>
                <a:ea typeface="微软雅黑" pitchFamily="34" charset="-122"/>
              </a:rPr>
              <a:t>铸造事业部</a:t>
            </a:r>
            <a:endParaRPr lang="en-US" altLang="zh-CN" sz="1200" dirty="0">
              <a:solidFill>
                <a:schemeClr val="tx1"/>
              </a:solidFill>
              <a:latin typeface="微软雅黑" pitchFamily="34" charset="-122"/>
              <a:ea typeface="微软雅黑" pitchFamily="34" charset="-122"/>
            </a:endParaRPr>
          </a:p>
        </p:txBody>
      </p:sp>
      <p:sp>
        <p:nvSpPr>
          <p:cNvPr id="15" name="Rectangle 7"/>
          <p:cNvSpPr>
            <a:spLocks noChangeArrowheads="1"/>
          </p:cNvSpPr>
          <p:nvPr>
            <p:custDataLst>
              <p:tags r:id="rId9"/>
            </p:custDataLst>
          </p:nvPr>
        </p:nvSpPr>
        <p:spPr bwMode="auto">
          <a:xfrm>
            <a:off x="804849" y="1071546"/>
            <a:ext cx="1909763" cy="246221"/>
          </a:xfrm>
          <a:prstGeom prst="rect">
            <a:avLst/>
          </a:prstGeom>
          <a:noFill/>
          <a:ln w="6350">
            <a:noFill/>
            <a:miter lim="800000"/>
            <a:headEnd/>
            <a:tailEnd/>
          </a:ln>
        </p:spPr>
        <p:txBody>
          <a:bodyPr lIns="0" tIns="0" rIns="0" bIns="0" anchor="ctr">
            <a:spAutoFit/>
          </a:bodyPr>
          <a:lstStyle/>
          <a:p>
            <a:pPr defTabSz="330200" fontAlgn="base">
              <a:spcBef>
                <a:spcPct val="0"/>
              </a:spcBef>
              <a:buClrTx/>
              <a:buFontTx/>
              <a:buNone/>
              <a:tabLst>
                <a:tab pos="8521700" algn="r"/>
              </a:tabLst>
            </a:pPr>
            <a:r>
              <a:rPr kumimoji="1" lang="zh-CN" altLang="en-US" sz="1600" dirty="0">
                <a:latin typeface="微软雅黑" pitchFamily="34" charset="-122"/>
                <a:ea typeface="微软雅黑" pitchFamily="34" charset="-122"/>
              </a:rPr>
              <a:t>管理架构</a:t>
            </a:r>
          </a:p>
        </p:txBody>
      </p:sp>
      <p:sp>
        <p:nvSpPr>
          <p:cNvPr id="16" name="Freeform 8"/>
          <p:cNvSpPr>
            <a:spLocks/>
          </p:cNvSpPr>
          <p:nvPr>
            <p:custDataLst>
              <p:tags r:id="rId10"/>
            </p:custDataLst>
          </p:nvPr>
        </p:nvSpPr>
        <p:spPr bwMode="auto">
          <a:xfrm flipH="1">
            <a:off x="433358" y="1325105"/>
            <a:ext cx="2016125" cy="1980000"/>
          </a:xfrm>
          <a:custGeom>
            <a:avLst/>
            <a:gdLst>
              <a:gd name="T0" fmla="*/ 0 w 1720"/>
              <a:gd name="T1" fmla="*/ 0 h 1961"/>
              <a:gd name="T2" fmla="*/ 1720 w 1720"/>
              <a:gd name="T3" fmla="*/ 0 h 1961"/>
              <a:gd name="T4" fmla="*/ 1720 w 1720"/>
              <a:gd name="T5" fmla="*/ 1961 h 1961"/>
              <a:gd name="T6" fmla="*/ 0 60000 65536"/>
              <a:gd name="T7" fmla="*/ 0 60000 65536"/>
              <a:gd name="T8" fmla="*/ 0 60000 65536"/>
              <a:gd name="T9" fmla="*/ 0 w 1720"/>
              <a:gd name="T10" fmla="*/ 0 h 1961"/>
              <a:gd name="T11" fmla="*/ 1720 w 1720"/>
              <a:gd name="T12" fmla="*/ 1961 h 1961"/>
            </a:gdLst>
            <a:ahLst/>
            <a:cxnLst>
              <a:cxn ang="T6">
                <a:pos x="T0" y="T1"/>
              </a:cxn>
              <a:cxn ang="T7">
                <a:pos x="T2" y="T3"/>
              </a:cxn>
              <a:cxn ang="T8">
                <a:pos x="T4" y="T5"/>
              </a:cxn>
            </a:cxnLst>
            <a:rect l="T9" t="T10" r="T11" b="T12"/>
            <a:pathLst>
              <a:path w="1720" h="1961">
                <a:moveTo>
                  <a:pt x="0" y="0"/>
                </a:moveTo>
                <a:lnTo>
                  <a:pt x="1720" y="0"/>
                </a:lnTo>
                <a:lnTo>
                  <a:pt x="1720" y="1961"/>
                </a:lnTo>
              </a:path>
            </a:pathLst>
          </a:custGeom>
          <a:noFill/>
          <a:ln w="22225" cap="flat" cmpd="sng">
            <a:solidFill>
              <a:srgbClr val="366B7E"/>
            </a:solidFill>
            <a:prstDash val="solid"/>
            <a:round/>
            <a:headEnd/>
            <a:tailEnd/>
          </a:ln>
        </p:spPr>
        <p:txBody>
          <a:bodyPr lIns="0" tIns="0" rIns="0" bIns="0" anchor="ctr">
            <a:spAutoFit/>
          </a:bodyPr>
          <a:lstStyle/>
          <a:p>
            <a:endParaRPr lang="zh-CN" altLang="en-US"/>
          </a:p>
        </p:txBody>
      </p:sp>
      <p:sp>
        <p:nvSpPr>
          <p:cNvPr id="17" name="Rectangle 34"/>
          <p:cNvSpPr>
            <a:spLocks noChangeArrowheads="1"/>
          </p:cNvSpPr>
          <p:nvPr>
            <p:custDataLst>
              <p:tags r:id="rId11"/>
            </p:custDataLst>
          </p:nvPr>
        </p:nvSpPr>
        <p:spPr bwMode="auto">
          <a:xfrm>
            <a:off x="428596" y="1072676"/>
            <a:ext cx="285752" cy="227029"/>
          </a:xfrm>
          <a:prstGeom prst="rect">
            <a:avLst/>
          </a:prstGeom>
          <a:solidFill>
            <a:srgbClr val="366B7E"/>
          </a:solidFill>
          <a:ln w="6350">
            <a:noFill/>
            <a:miter lim="800000"/>
            <a:headEnd/>
            <a:tailEnd/>
          </a:ln>
        </p:spPr>
        <p:txBody>
          <a:bodyPr wrap="none" lIns="0" tIns="0" rIns="0" bIns="0" anchor="ctr"/>
          <a:lstStyle/>
          <a:p>
            <a:pPr algn="ctr" defTabSz="793750" fontAlgn="base">
              <a:lnSpc>
                <a:spcPct val="93000"/>
              </a:lnSpc>
              <a:spcBef>
                <a:spcPct val="0"/>
              </a:spcBef>
              <a:buClrTx/>
              <a:buFontTx/>
              <a:buNone/>
            </a:pPr>
            <a:r>
              <a:rPr lang="en-US" altLang="zh-CN" sz="1000" dirty="0" smtClean="0">
                <a:solidFill>
                  <a:schemeClr val="bg1"/>
                </a:solidFill>
                <a:latin typeface="微软雅黑" pitchFamily="34" charset="-122"/>
              </a:rPr>
              <a:t>1</a:t>
            </a:r>
            <a:endParaRPr lang="en-US" altLang="zh-CN" sz="1000" dirty="0">
              <a:solidFill>
                <a:schemeClr val="bg1"/>
              </a:solidFill>
              <a:latin typeface="微软雅黑" pitchFamily="34" charset="-122"/>
            </a:endParaRPr>
          </a:p>
        </p:txBody>
      </p:sp>
      <p:cxnSp>
        <p:nvCxnSpPr>
          <p:cNvPr id="18" name="Elbow Connector 61"/>
          <p:cNvCxnSpPr>
            <a:stCxn id="12" idx="2"/>
            <a:endCxn id="53" idx="0"/>
          </p:cNvCxnSpPr>
          <p:nvPr>
            <p:custDataLst>
              <p:tags r:id="rId12"/>
            </p:custDataLst>
          </p:nvPr>
        </p:nvCxnSpPr>
        <p:spPr>
          <a:xfrm rot="5400000">
            <a:off x="2977149" y="403603"/>
            <a:ext cx="218313" cy="292851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9" name="Elbow Connector 63"/>
          <p:cNvCxnSpPr>
            <a:stCxn id="12" idx="2"/>
            <a:endCxn id="52" idx="0"/>
          </p:cNvCxnSpPr>
          <p:nvPr>
            <p:custDataLst>
              <p:tags r:id="rId13"/>
            </p:custDataLst>
          </p:nvPr>
        </p:nvCxnSpPr>
        <p:spPr>
          <a:xfrm rot="16200000" flipH="1">
            <a:off x="6461869" y="-152599"/>
            <a:ext cx="446158" cy="4268768"/>
          </a:xfrm>
          <a:prstGeom prst="bentConnector3">
            <a:avLst>
              <a:gd name="adj1" fmla="val 21535"/>
            </a:avLst>
          </a:prstGeom>
        </p:spPr>
        <p:style>
          <a:lnRef idx="1">
            <a:schemeClr val="accent1"/>
          </a:lnRef>
          <a:fillRef idx="0">
            <a:schemeClr val="accent1"/>
          </a:fillRef>
          <a:effectRef idx="0">
            <a:schemeClr val="accent1"/>
          </a:effectRef>
          <a:fontRef idx="minor">
            <a:schemeClr val="tx1"/>
          </a:fontRef>
        </p:style>
      </p:cxnSp>
      <p:cxnSp>
        <p:nvCxnSpPr>
          <p:cNvPr id="20" name="Elbow Connector 65"/>
          <p:cNvCxnSpPr>
            <a:stCxn id="53" idx="2"/>
            <a:endCxn id="13" idx="0"/>
          </p:cNvCxnSpPr>
          <p:nvPr>
            <p:custDataLst>
              <p:tags r:id="rId14"/>
            </p:custDataLst>
          </p:nvPr>
        </p:nvCxnSpPr>
        <p:spPr>
          <a:xfrm rot="16200000" flipH="1">
            <a:off x="1555298" y="2305376"/>
            <a:ext cx="302876" cy="16938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1" name="Rectangle 488"/>
          <p:cNvSpPr>
            <a:spLocks noChangeArrowheads="1"/>
          </p:cNvSpPr>
          <p:nvPr>
            <p:custDataLst>
              <p:tags r:id="rId15"/>
            </p:custDataLst>
          </p:nvPr>
        </p:nvSpPr>
        <p:spPr bwMode="auto">
          <a:xfrm>
            <a:off x="1043576" y="2532940"/>
            <a:ext cx="214314" cy="875917"/>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vert="eaVert" wrap="none" anchor="ctr"/>
          <a:lstStyle/>
          <a:p>
            <a:pPr algn="ctr"/>
            <a:r>
              <a:rPr lang="zh-CN" altLang="en-US" sz="1100" dirty="0" smtClean="0">
                <a:solidFill>
                  <a:schemeClr val="tx1"/>
                </a:solidFill>
                <a:latin typeface="微软雅黑" pitchFamily="34" charset="-122"/>
                <a:ea typeface="微软雅黑" pitchFamily="34" charset="-122"/>
              </a:rPr>
              <a:t>多缸机事业部</a:t>
            </a:r>
            <a:endParaRPr lang="zh-CN" altLang="en-US" sz="1100" dirty="0">
              <a:solidFill>
                <a:schemeClr val="tx1"/>
              </a:solidFill>
              <a:latin typeface="微软雅黑" pitchFamily="34" charset="-122"/>
              <a:ea typeface="微软雅黑" pitchFamily="34" charset="-122"/>
            </a:endParaRPr>
          </a:p>
        </p:txBody>
      </p:sp>
      <p:sp>
        <p:nvSpPr>
          <p:cNvPr id="22" name="Rectangle 488"/>
          <p:cNvSpPr>
            <a:spLocks noChangeArrowheads="1"/>
          </p:cNvSpPr>
          <p:nvPr>
            <p:custDataLst>
              <p:tags r:id="rId16"/>
            </p:custDataLst>
          </p:nvPr>
        </p:nvSpPr>
        <p:spPr bwMode="auto">
          <a:xfrm>
            <a:off x="1327080" y="2533273"/>
            <a:ext cx="214314" cy="875917"/>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vert="eaVert" wrap="none" anchor="ctr"/>
          <a:lstStyle/>
          <a:p>
            <a:pPr algn="ctr" eaLnBrk="1" fontAlgn="base" hangingPunct="1">
              <a:spcBef>
                <a:spcPct val="0"/>
              </a:spcBef>
              <a:buClrTx/>
              <a:buFontTx/>
              <a:buNone/>
            </a:pPr>
            <a:r>
              <a:rPr lang="zh-CN" altLang="en-US" sz="1200" dirty="0" smtClean="0">
                <a:solidFill>
                  <a:schemeClr val="tx1"/>
                </a:solidFill>
                <a:latin typeface="微软雅黑" pitchFamily="34" charset="-122"/>
                <a:ea typeface="微软雅黑" pitchFamily="34" charset="-122"/>
              </a:rPr>
              <a:t>轮拖事业部</a:t>
            </a:r>
            <a:endParaRPr lang="zh-CN" altLang="en-US" sz="1200" dirty="0">
              <a:solidFill>
                <a:schemeClr val="tx1"/>
              </a:solidFill>
              <a:latin typeface="微软雅黑" pitchFamily="34" charset="-122"/>
              <a:ea typeface="微软雅黑" pitchFamily="34" charset="-122"/>
            </a:endParaRPr>
          </a:p>
        </p:txBody>
      </p:sp>
      <p:sp>
        <p:nvSpPr>
          <p:cNvPr id="23" name="Rectangle 488"/>
          <p:cNvSpPr>
            <a:spLocks noChangeArrowheads="1"/>
          </p:cNvSpPr>
          <p:nvPr>
            <p:custDataLst>
              <p:tags r:id="rId17"/>
            </p:custDataLst>
          </p:nvPr>
        </p:nvSpPr>
        <p:spPr bwMode="auto">
          <a:xfrm>
            <a:off x="755576" y="2533273"/>
            <a:ext cx="214314" cy="875917"/>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vert="eaVert" wrap="none" anchor="ctr"/>
          <a:lstStyle/>
          <a:p>
            <a:pPr algn="ctr" eaLnBrk="1" fontAlgn="base" hangingPunct="1">
              <a:spcBef>
                <a:spcPct val="0"/>
              </a:spcBef>
              <a:buClrTx/>
              <a:buFontTx/>
              <a:buNone/>
            </a:pPr>
            <a:r>
              <a:rPr lang="zh-CN" altLang="en-US" sz="1100" dirty="0" smtClean="0">
                <a:solidFill>
                  <a:schemeClr val="tx1"/>
                </a:solidFill>
                <a:latin typeface="微软雅黑" pitchFamily="34" charset="-122"/>
                <a:ea typeface="微软雅黑" pitchFamily="34" charset="-122"/>
              </a:rPr>
              <a:t>单缸机事业部</a:t>
            </a:r>
            <a:endParaRPr lang="zh-CN" altLang="en-US" sz="1100" dirty="0">
              <a:solidFill>
                <a:schemeClr val="tx1"/>
              </a:solidFill>
              <a:latin typeface="微软雅黑" pitchFamily="34" charset="-122"/>
              <a:ea typeface="微软雅黑" pitchFamily="34" charset="-122"/>
            </a:endParaRPr>
          </a:p>
        </p:txBody>
      </p:sp>
      <p:cxnSp>
        <p:nvCxnSpPr>
          <p:cNvPr id="24" name="Elbow Connector 79"/>
          <p:cNvCxnSpPr>
            <a:stCxn id="23" idx="0"/>
            <a:endCxn id="53" idx="2"/>
          </p:cNvCxnSpPr>
          <p:nvPr>
            <p:custDataLst>
              <p:tags r:id="rId18"/>
            </p:custDataLst>
          </p:nvPr>
        </p:nvCxnSpPr>
        <p:spPr>
          <a:xfrm rot="5400000" flipH="1" flipV="1">
            <a:off x="1095067" y="2006295"/>
            <a:ext cx="294644" cy="75931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5" name="Elbow Connector 83"/>
          <p:cNvCxnSpPr>
            <a:stCxn id="53" idx="2"/>
            <a:endCxn id="22" idx="0"/>
          </p:cNvCxnSpPr>
          <p:nvPr>
            <p:custDataLst>
              <p:tags r:id="rId19"/>
            </p:custDataLst>
          </p:nvPr>
        </p:nvCxnSpPr>
        <p:spPr>
          <a:xfrm rot="5400000">
            <a:off x="1380820" y="2292047"/>
            <a:ext cx="294644" cy="18780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6" name="Elbow Connector 85"/>
          <p:cNvCxnSpPr>
            <a:stCxn id="53" idx="2"/>
            <a:endCxn id="21" idx="0"/>
          </p:cNvCxnSpPr>
          <p:nvPr>
            <p:custDataLst>
              <p:tags r:id="rId20"/>
            </p:custDataLst>
          </p:nvPr>
        </p:nvCxnSpPr>
        <p:spPr>
          <a:xfrm rot="5400000">
            <a:off x="1239235" y="2150128"/>
            <a:ext cx="294311" cy="47131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7" name="Rectangle 6"/>
          <p:cNvSpPr>
            <a:spLocks noChangeArrowheads="1"/>
          </p:cNvSpPr>
          <p:nvPr>
            <p:custDataLst>
              <p:tags r:id="rId21"/>
            </p:custDataLst>
          </p:nvPr>
        </p:nvSpPr>
        <p:spPr bwMode="auto">
          <a:xfrm>
            <a:off x="514321" y="3990143"/>
            <a:ext cx="3298825" cy="169277"/>
          </a:xfrm>
          <a:prstGeom prst="rect">
            <a:avLst/>
          </a:prstGeom>
          <a:noFill/>
          <a:ln w="6350">
            <a:noFill/>
            <a:miter lim="800000"/>
            <a:headEnd/>
            <a:tailEnd/>
          </a:ln>
        </p:spPr>
        <p:txBody>
          <a:bodyPr lIns="0" tIns="0" rIns="0" bIns="0">
            <a:spAutoFit/>
          </a:bodyPr>
          <a:lstStyle/>
          <a:p>
            <a:pPr marL="161925" lvl="1" indent="-160338" defTabSz="330200" fontAlgn="base">
              <a:spcBef>
                <a:spcPct val="0"/>
              </a:spcBef>
              <a:buClrTx/>
              <a:tabLst>
                <a:tab pos="8521700" algn="r"/>
              </a:tabLst>
            </a:pPr>
            <a:r>
              <a:rPr kumimoji="1" lang="zh-CN" altLang="en-US" sz="1100" dirty="0" smtClean="0">
                <a:latin typeface="微软雅黑" pitchFamily="34" charset="-122"/>
                <a:ea typeface="微软雅黑" pitchFamily="34" charset="-122"/>
              </a:rPr>
              <a:t>转换为法人架构，基础数据共享</a:t>
            </a:r>
            <a:endParaRPr kumimoji="1" lang="zh-CN" altLang="en-US" sz="1100" dirty="0">
              <a:latin typeface="微软雅黑" pitchFamily="34" charset="-122"/>
              <a:ea typeface="微软雅黑" pitchFamily="34" charset="-122"/>
            </a:endParaRPr>
          </a:p>
        </p:txBody>
      </p:sp>
      <p:sp>
        <p:nvSpPr>
          <p:cNvPr id="28" name="Text Box 478"/>
          <p:cNvSpPr txBox="1">
            <a:spLocks noChangeArrowheads="1"/>
          </p:cNvSpPr>
          <p:nvPr>
            <p:custDataLst>
              <p:tags r:id="rId22"/>
            </p:custDataLst>
          </p:nvPr>
        </p:nvSpPr>
        <p:spPr bwMode="auto">
          <a:xfrm>
            <a:off x="3172880" y="4375435"/>
            <a:ext cx="3071834" cy="244682"/>
          </a:xfrm>
          <a:prstGeom prst="rect">
            <a:avLst/>
          </a:prstGeom>
          <a:solidFill>
            <a:srgbClr val="DDDDDD"/>
          </a:solidFill>
          <a:ln w="9525" algn="ctr">
            <a:solidFill>
              <a:schemeClr val="tx1"/>
            </a:solidFill>
            <a:miter lim="800000"/>
            <a:headEnd/>
            <a:tailEnd/>
          </a:ln>
          <a:effectLst/>
        </p:spPr>
        <p:txBody>
          <a:bodyPr wrap="square">
            <a:spAutoFit/>
          </a:bodyPr>
          <a:lstStyle/>
          <a:p>
            <a:pPr algn="ctr">
              <a:lnSpc>
                <a:spcPct val="90000"/>
              </a:lnSpc>
            </a:pPr>
            <a:r>
              <a:rPr lang="zh-CN" altLang="en-US" sz="1100" dirty="0" smtClean="0">
                <a:latin typeface="微软雅黑" pitchFamily="34" charset="-122"/>
                <a:ea typeface="微软雅黑" pitchFamily="34" charset="-122"/>
              </a:rPr>
              <a:t>江苏</a:t>
            </a:r>
            <a:r>
              <a:rPr lang="en-US" altLang="zh-CN" sz="1100" dirty="0" smtClean="0">
                <a:latin typeface="微软雅黑" pitchFamily="34" charset="-122"/>
                <a:ea typeface="微软雅黑" pitchFamily="34" charset="-122"/>
              </a:rPr>
              <a:t>xx</a:t>
            </a:r>
            <a:r>
              <a:rPr lang="zh-CN" altLang="en-US" sz="1100" dirty="0" smtClean="0">
                <a:latin typeface="微软雅黑" pitchFamily="34" charset="-122"/>
                <a:ea typeface="微软雅黑" pitchFamily="34" charset="-122"/>
              </a:rPr>
              <a:t>集团有限公司</a:t>
            </a:r>
            <a:endParaRPr lang="zh-CN" altLang="en-US" sz="1100" dirty="0">
              <a:latin typeface="微软雅黑" pitchFamily="34" charset="-122"/>
              <a:ea typeface="微软雅黑" pitchFamily="34" charset="-122"/>
            </a:endParaRPr>
          </a:p>
        </p:txBody>
      </p:sp>
      <p:sp>
        <p:nvSpPr>
          <p:cNvPr id="29" name="Text Box 505"/>
          <p:cNvSpPr txBox="1">
            <a:spLocks noChangeArrowheads="1"/>
          </p:cNvSpPr>
          <p:nvPr>
            <p:custDataLst>
              <p:tags r:id="rId23"/>
            </p:custDataLst>
          </p:nvPr>
        </p:nvSpPr>
        <p:spPr bwMode="auto">
          <a:xfrm>
            <a:off x="3112460" y="5037889"/>
            <a:ext cx="1891588" cy="261610"/>
          </a:xfrm>
          <a:prstGeom prst="rect">
            <a:avLst/>
          </a:prstGeom>
          <a:solidFill>
            <a:schemeClr val="tx2">
              <a:lumMod val="40000"/>
              <a:lumOff val="60000"/>
            </a:schemeClr>
          </a:solidFill>
          <a:ln w="9525" algn="ctr">
            <a:solidFill>
              <a:schemeClr val="tx1"/>
            </a:solidFill>
            <a:miter lim="800000"/>
            <a:headEnd/>
            <a:tailEnd/>
          </a:ln>
          <a:effectLst/>
        </p:spPr>
        <p:txBody>
          <a:bodyPr wrap="square">
            <a:spAutoFit/>
          </a:bodyPr>
          <a:lstStyle/>
          <a:p>
            <a:r>
              <a:rPr lang="en-US" altLang="zh-CN" sz="1100" dirty="0" smtClean="0"/>
              <a:t>xx</a:t>
            </a:r>
            <a:r>
              <a:rPr lang="zh-CN" altLang="en-US" sz="1100" dirty="0" smtClean="0"/>
              <a:t>动力</a:t>
            </a:r>
            <a:r>
              <a:rPr lang="zh-CN" altLang="en-US" sz="1100" dirty="0"/>
              <a:t>机械有限公司</a:t>
            </a:r>
            <a:endParaRPr lang="zh-CN" altLang="en-US" sz="1100" dirty="0">
              <a:latin typeface="微软雅黑" pitchFamily="34" charset="-122"/>
              <a:ea typeface="微软雅黑" pitchFamily="34" charset="-122"/>
            </a:endParaRPr>
          </a:p>
        </p:txBody>
      </p:sp>
      <p:sp>
        <p:nvSpPr>
          <p:cNvPr id="30" name="Rectangle 7"/>
          <p:cNvSpPr>
            <a:spLocks noChangeArrowheads="1"/>
          </p:cNvSpPr>
          <p:nvPr>
            <p:custDataLst>
              <p:tags r:id="rId24"/>
            </p:custDataLst>
          </p:nvPr>
        </p:nvSpPr>
        <p:spPr bwMode="auto">
          <a:xfrm>
            <a:off x="804849" y="3571876"/>
            <a:ext cx="1909763" cy="246221"/>
          </a:xfrm>
          <a:prstGeom prst="rect">
            <a:avLst/>
          </a:prstGeom>
          <a:noFill/>
          <a:ln w="6350">
            <a:noFill/>
            <a:miter lim="800000"/>
            <a:headEnd/>
            <a:tailEnd/>
          </a:ln>
        </p:spPr>
        <p:txBody>
          <a:bodyPr lIns="0" tIns="0" rIns="0" bIns="0" anchor="ctr">
            <a:spAutoFit/>
          </a:bodyPr>
          <a:lstStyle/>
          <a:p>
            <a:pPr defTabSz="330200" fontAlgn="base">
              <a:spcBef>
                <a:spcPct val="0"/>
              </a:spcBef>
              <a:buClrTx/>
              <a:buFontTx/>
              <a:buNone/>
              <a:tabLst>
                <a:tab pos="8521700" algn="r"/>
              </a:tabLst>
            </a:pPr>
            <a:r>
              <a:rPr kumimoji="1" lang="zh-CN" altLang="en-US" sz="1600" dirty="0" smtClean="0">
                <a:latin typeface="微软雅黑" pitchFamily="34" charset="-122"/>
                <a:ea typeface="微软雅黑" pitchFamily="34" charset="-122"/>
              </a:rPr>
              <a:t>法人架构</a:t>
            </a:r>
            <a:endParaRPr kumimoji="1" lang="zh-CN" altLang="en-US" sz="1600" dirty="0">
              <a:latin typeface="微软雅黑" pitchFamily="34" charset="-122"/>
              <a:ea typeface="微软雅黑" pitchFamily="34" charset="-122"/>
            </a:endParaRPr>
          </a:p>
        </p:txBody>
      </p:sp>
      <p:sp>
        <p:nvSpPr>
          <p:cNvPr id="31" name="Freeform 8"/>
          <p:cNvSpPr>
            <a:spLocks/>
          </p:cNvSpPr>
          <p:nvPr>
            <p:custDataLst>
              <p:tags r:id="rId25"/>
            </p:custDataLst>
          </p:nvPr>
        </p:nvSpPr>
        <p:spPr bwMode="auto">
          <a:xfrm flipH="1">
            <a:off x="433357" y="3945106"/>
            <a:ext cx="2016125" cy="2581200"/>
          </a:xfrm>
          <a:custGeom>
            <a:avLst/>
            <a:gdLst>
              <a:gd name="T0" fmla="*/ 0 w 1720"/>
              <a:gd name="T1" fmla="*/ 0 h 1961"/>
              <a:gd name="T2" fmla="*/ 1720 w 1720"/>
              <a:gd name="T3" fmla="*/ 0 h 1961"/>
              <a:gd name="T4" fmla="*/ 1720 w 1720"/>
              <a:gd name="T5" fmla="*/ 1961 h 1961"/>
              <a:gd name="T6" fmla="*/ 0 60000 65536"/>
              <a:gd name="T7" fmla="*/ 0 60000 65536"/>
              <a:gd name="T8" fmla="*/ 0 60000 65536"/>
              <a:gd name="T9" fmla="*/ 0 w 1720"/>
              <a:gd name="T10" fmla="*/ 0 h 1961"/>
              <a:gd name="T11" fmla="*/ 1720 w 1720"/>
              <a:gd name="T12" fmla="*/ 1961 h 1961"/>
            </a:gdLst>
            <a:ahLst/>
            <a:cxnLst>
              <a:cxn ang="T6">
                <a:pos x="T0" y="T1"/>
              </a:cxn>
              <a:cxn ang="T7">
                <a:pos x="T2" y="T3"/>
              </a:cxn>
              <a:cxn ang="T8">
                <a:pos x="T4" y="T5"/>
              </a:cxn>
            </a:cxnLst>
            <a:rect l="T9" t="T10" r="T11" b="T12"/>
            <a:pathLst>
              <a:path w="1720" h="1961">
                <a:moveTo>
                  <a:pt x="0" y="0"/>
                </a:moveTo>
                <a:lnTo>
                  <a:pt x="1720" y="0"/>
                </a:lnTo>
                <a:lnTo>
                  <a:pt x="1720" y="1961"/>
                </a:lnTo>
              </a:path>
            </a:pathLst>
          </a:custGeom>
          <a:noFill/>
          <a:ln w="22225" cap="flat" cmpd="sng">
            <a:solidFill>
              <a:srgbClr val="366B7E"/>
            </a:solidFill>
            <a:prstDash val="solid"/>
            <a:round/>
            <a:headEnd/>
            <a:tailEnd/>
          </a:ln>
        </p:spPr>
        <p:txBody>
          <a:bodyPr wrap="square" lIns="0" tIns="0" rIns="0" bIns="0" anchor="ctr">
            <a:spAutoFit/>
          </a:bodyPr>
          <a:lstStyle/>
          <a:p>
            <a:endParaRPr lang="zh-CN" altLang="en-US"/>
          </a:p>
        </p:txBody>
      </p:sp>
      <p:sp>
        <p:nvSpPr>
          <p:cNvPr id="32" name="Rectangle 34"/>
          <p:cNvSpPr>
            <a:spLocks noChangeArrowheads="1"/>
          </p:cNvSpPr>
          <p:nvPr>
            <p:custDataLst>
              <p:tags r:id="rId26"/>
            </p:custDataLst>
          </p:nvPr>
        </p:nvSpPr>
        <p:spPr bwMode="auto">
          <a:xfrm>
            <a:off x="428596" y="3573006"/>
            <a:ext cx="285752" cy="227029"/>
          </a:xfrm>
          <a:prstGeom prst="rect">
            <a:avLst/>
          </a:prstGeom>
          <a:solidFill>
            <a:srgbClr val="366B7E"/>
          </a:solidFill>
          <a:ln w="6350">
            <a:noFill/>
            <a:miter lim="800000"/>
            <a:headEnd/>
            <a:tailEnd/>
          </a:ln>
        </p:spPr>
        <p:txBody>
          <a:bodyPr wrap="none" lIns="0" tIns="0" rIns="0" bIns="0" anchor="ctr"/>
          <a:lstStyle/>
          <a:p>
            <a:pPr algn="ctr" defTabSz="793750" fontAlgn="base">
              <a:lnSpc>
                <a:spcPct val="93000"/>
              </a:lnSpc>
              <a:spcBef>
                <a:spcPct val="0"/>
              </a:spcBef>
              <a:buClrTx/>
              <a:buFontTx/>
              <a:buNone/>
            </a:pPr>
            <a:r>
              <a:rPr lang="en-US" altLang="zh-CN" sz="1000" dirty="0" smtClean="0">
                <a:solidFill>
                  <a:schemeClr val="bg1"/>
                </a:solidFill>
                <a:latin typeface="微软雅黑" pitchFamily="34" charset="-122"/>
              </a:rPr>
              <a:t>2</a:t>
            </a:r>
            <a:endParaRPr lang="en-US" altLang="zh-CN" sz="1000" dirty="0">
              <a:solidFill>
                <a:schemeClr val="bg1"/>
              </a:solidFill>
              <a:latin typeface="微软雅黑" pitchFamily="34" charset="-122"/>
            </a:endParaRPr>
          </a:p>
        </p:txBody>
      </p:sp>
      <p:sp>
        <p:nvSpPr>
          <p:cNvPr id="33" name="Text Box 505"/>
          <p:cNvSpPr txBox="1">
            <a:spLocks noChangeArrowheads="1"/>
          </p:cNvSpPr>
          <p:nvPr>
            <p:custDataLst>
              <p:tags r:id="rId27"/>
            </p:custDataLst>
          </p:nvPr>
        </p:nvSpPr>
        <p:spPr bwMode="auto">
          <a:xfrm>
            <a:off x="7236296" y="2204864"/>
            <a:ext cx="285751" cy="1155381"/>
          </a:xfrm>
          <a:prstGeom prst="rect">
            <a:avLst/>
          </a:prstGeom>
          <a:solidFill>
            <a:srgbClr val="DDDDDD"/>
          </a:solidFill>
          <a:ln w="9525" algn="ctr">
            <a:solidFill>
              <a:schemeClr val="tx1"/>
            </a:solidFill>
            <a:miter lim="800000"/>
            <a:headEnd/>
            <a:tailEnd/>
          </a:ln>
          <a:effectLst/>
        </p:spPr>
        <p:txBody>
          <a:bodyPr wrap="square">
            <a:spAutoFit/>
          </a:bodyPr>
          <a:lstStyle/>
          <a:p>
            <a:pPr algn="ctr" eaLnBrk="1" fontAlgn="base" hangingPunct="1">
              <a:lnSpc>
                <a:spcPct val="117000"/>
              </a:lnSpc>
              <a:spcBef>
                <a:spcPct val="50000"/>
              </a:spcBef>
              <a:buClrTx/>
              <a:buFontTx/>
              <a:buNone/>
            </a:pPr>
            <a:r>
              <a:rPr lang="zh-CN" altLang="en-US" sz="1200" dirty="0" smtClean="0">
                <a:latin typeface="微软雅黑" pitchFamily="34" charset="-122"/>
                <a:ea typeface="微软雅黑" pitchFamily="34" charset="-122"/>
              </a:rPr>
              <a:t>人力资源部</a:t>
            </a:r>
            <a:endParaRPr lang="zh-CN" altLang="en-US" sz="1200" dirty="0">
              <a:solidFill>
                <a:schemeClr val="tx1"/>
              </a:solidFill>
              <a:latin typeface="微软雅黑" pitchFamily="34" charset="-122"/>
              <a:ea typeface="微软雅黑" pitchFamily="34" charset="-122"/>
            </a:endParaRPr>
          </a:p>
        </p:txBody>
      </p:sp>
      <p:sp>
        <p:nvSpPr>
          <p:cNvPr id="34" name="Text Box 505"/>
          <p:cNvSpPr txBox="1">
            <a:spLocks noChangeArrowheads="1"/>
          </p:cNvSpPr>
          <p:nvPr>
            <p:custDataLst>
              <p:tags r:id="rId28"/>
            </p:custDataLst>
          </p:nvPr>
        </p:nvSpPr>
        <p:spPr bwMode="auto">
          <a:xfrm>
            <a:off x="7593485" y="2204864"/>
            <a:ext cx="285751" cy="1144609"/>
          </a:xfrm>
          <a:prstGeom prst="rect">
            <a:avLst/>
          </a:prstGeom>
          <a:solidFill>
            <a:srgbClr val="DDDDDD"/>
          </a:solidFill>
          <a:ln w="9525" algn="ctr">
            <a:solidFill>
              <a:schemeClr val="tx1"/>
            </a:solidFill>
            <a:miter lim="800000"/>
            <a:headEnd/>
            <a:tailEnd/>
          </a:ln>
          <a:effectLst/>
        </p:spPr>
        <p:txBody>
          <a:bodyPr wrap="square">
            <a:spAutoFit/>
          </a:bodyPr>
          <a:lstStyle/>
          <a:p>
            <a:pPr algn="ctr" eaLnBrk="1" fontAlgn="base" hangingPunct="1">
              <a:lnSpc>
                <a:spcPct val="200000"/>
              </a:lnSpc>
              <a:spcBef>
                <a:spcPct val="50000"/>
              </a:spcBef>
              <a:buClrTx/>
              <a:buFontTx/>
              <a:buNone/>
            </a:pPr>
            <a:r>
              <a:rPr lang="zh-CN" altLang="en-US" sz="1200" dirty="0" smtClean="0">
                <a:solidFill>
                  <a:schemeClr val="tx1"/>
                </a:solidFill>
                <a:latin typeface="微软雅黑" pitchFamily="34" charset="-122"/>
                <a:ea typeface="微软雅黑" pitchFamily="34" charset="-122"/>
              </a:rPr>
              <a:t>财务部</a:t>
            </a:r>
            <a:endParaRPr lang="zh-CN" altLang="en-US" sz="1200" dirty="0">
              <a:solidFill>
                <a:schemeClr val="tx1"/>
              </a:solidFill>
              <a:latin typeface="微软雅黑" pitchFamily="34" charset="-122"/>
              <a:ea typeface="微软雅黑" pitchFamily="34" charset="-122"/>
            </a:endParaRPr>
          </a:p>
        </p:txBody>
      </p:sp>
      <p:sp>
        <p:nvSpPr>
          <p:cNvPr id="35" name="Text Box 505"/>
          <p:cNvSpPr txBox="1">
            <a:spLocks noChangeArrowheads="1"/>
          </p:cNvSpPr>
          <p:nvPr>
            <p:custDataLst>
              <p:tags r:id="rId29"/>
            </p:custDataLst>
          </p:nvPr>
        </p:nvSpPr>
        <p:spPr bwMode="auto">
          <a:xfrm>
            <a:off x="7950675" y="2204864"/>
            <a:ext cx="285751" cy="1159200"/>
          </a:xfrm>
          <a:prstGeom prst="rect">
            <a:avLst/>
          </a:prstGeom>
          <a:solidFill>
            <a:srgbClr val="DDDDDD"/>
          </a:solidFill>
          <a:ln w="12700">
            <a:solidFill>
              <a:schemeClr val="tx1"/>
            </a:solidFill>
            <a:miter lim="800000"/>
            <a:headEnd/>
            <a:tailEnd/>
          </a:ln>
          <a:effectLst/>
        </p:spPr>
        <p:txBody>
          <a:bodyPr vert="eaVert" wrap="none" anchor="b"/>
          <a:lstStyle/>
          <a:p>
            <a:pPr algn="ctr"/>
            <a:r>
              <a:rPr lang="en-US" altLang="zh-CN" sz="1200" dirty="0" smtClean="0">
                <a:latin typeface="微软雅黑" pitchFamily="34" charset="-122"/>
                <a:ea typeface="微软雅黑" pitchFamily="34" charset="-122"/>
              </a:rPr>
              <a:t>…….</a:t>
            </a:r>
            <a:endParaRPr lang="zh-CN" altLang="en-US" sz="1200" dirty="0" smtClean="0">
              <a:latin typeface="微软雅黑" pitchFamily="34" charset="-122"/>
              <a:ea typeface="微软雅黑" pitchFamily="34" charset="-122"/>
            </a:endParaRPr>
          </a:p>
        </p:txBody>
      </p:sp>
      <p:sp>
        <p:nvSpPr>
          <p:cNvPr id="36" name="Text Box 505"/>
          <p:cNvSpPr txBox="1">
            <a:spLocks noChangeArrowheads="1"/>
          </p:cNvSpPr>
          <p:nvPr>
            <p:custDataLst>
              <p:tags r:id="rId30"/>
            </p:custDataLst>
          </p:nvPr>
        </p:nvSpPr>
        <p:spPr bwMode="auto">
          <a:xfrm>
            <a:off x="8307865" y="2204864"/>
            <a:ext cx="285751" cy="1144609"/>
          </a:xfrm>
          <a:prstGeom prst="rect">
            <a:avLst/>
          </a:prstGeom>
          <a:solidFill>
            <a:srgbClr val="DDDDDD"/>
          </a:solidFill>
          <a:ln w="9525" algn="ctr">
            <a:solidFill>
              <a:schemeClr val="tx1"/>
            </a:solidFill>
            <a:miter lim="800000"/>
            <a:headEnd/>
            <a:tailEnd/>
          </a:ln>
          <a:effectLst/>
        </p:spPr>
        <p:txBody>
          <a:bodyPr wrap="square">
            <a:spAutoFit/>
          </a:bodyPr>
          <a:lstStyle/>
          <a:p>
            <a:pPr algn="ctr" eaLnBrk="1" fontAlgn="base" hangingPunct="1">
              <a:lnSpc>
                <a:spcPct val="200000"/>
              </a:lnSpc>
              <a:spcBef>
                <a:spcPct val="50000"/>
              </a:spcBef>
              <a:buClrTx/>
              <a:buFontTx/>
              <a:buNone/>
            </a:pPr>
            <a:r>
              <a:rPr lang="zh-CN" altLang="en-US" sz="1200" dirty="0" smtClean="0">
                <a:latin typeface="微软雅黑" pitchFamily="34" charset="-122"/>
                <a:ea typeface="微软雅黑" pitchFamily="34" charset="-122"/>
              </a:rPr>
              <a:t>生产部</a:t>
            </a:r>
            <a:endParaRPr lang="zh-CN" altLang="en-US" sz="1200" dirty="0">
              <a:solidFill>
                <a:schemeClr val="tx1"/>
              </a:solidFill>
              <a:latin typeface="微软雅黑" pitchFamily="34" charset="-122"/>
              <a:ea typeface="微软雅黑" pitchFamily="34" charset="-122"/>
            </a:endParaRPr>
          </a:p>
        </p:txBody>
      </p:sp>
      <p:cxnSp>
        <p:nvCxnSpPr>
          <p:cNvPr id="37" name="Elbow Connector 182"/>
          <p:cNvCxnSpPr>
            <a:stCxn id="12" idx="2"/>
            <a:endCxn id="33" idx="0"/>
          </p:cNvCxnSpPr>
          <p:nvPr>
            <p:custDataLst>
              <p:tags r:id="rId31"/>
            </p:custDataLst>
          </p:nvPr>
        </p:nvCxnSpPr>
        <p:spPr>
          <a:xfrm rot="16200000" flipH="1">
            <a:off x="5741789" y="567481"/>
            <a:ext cx="446158" cy="2828608"/>
          </a:xfrm>
          <a:prstGeom prst="bentConnector3">
            <a:avLst>
              <a:gd name="adj1" fmla="val 21535"/>
            </a:avLst>
          </a:prstGeom>
        </p:spPr>
        <p:style>
          <a:lnRef idx="1">
            <a:schemeClr val="accent1"/>
          </a:lnRef>
          <a:fillRef idx="0">
            <a:schemeClr val="accent1"/>
          </a:fillRef>
          <a:effectRef idx="0">
            <a:schemeClr val="accent1"/>
          </a:effectRef>
          <a:fontRef idx="minor">
            <a:schemeClr val="tx1"/>
          </a:fontRef>
        </p:style>
      </p:cxnSp>
      <p:cxnSp>
        <p:nvCxnSpPr>
          <p:cNvPr id="38" name="Elbow Connector 185"/>
          <p:cNvCxnSpPr>
            <a:stCxn id="12" idx="2"/>
            <a:endCxn id="35" idx="0"/>
          </p:cNvCxnSpPr>
          <p:nvPr>
            <p:custDataLst>
              <p:tags r:id="rId32"/>
            </p:custDataLst>
          </p:nvPr>
        </p:nvCxnSpPr>
        <p:spPr>
          <a:xfrm rot="16200000" flipH="1">
            <a:off x="6098978" y="210291"/>
            <a:ext cx="446158" cy="3542987"/>
          </a:xfrm>
          <a:prstGeom prst="bentConnector3">
            <a:avLst>
              <a:gd name="adj1" fmla="val 21534"/>
            </a:avLst>
          </a:prstGeom>
        </p:spPr>
        <p:style>
          <a:lnRef idx="1">
            <a:schemeClr val="accent1"/>
          </a:lnRef>
          <a:fillRef idx="0">
            <a:schemeClr val="accent1"/>
          </a:fillRef>
          <a:effectRef idx="0">
            <a:schemeClr val="accent1"/>
          </a:effectRef>
          <a:fontRef idx="minor">
            <a:schemeClr val="tx1"/>
          </a:fontRef>
        </p:style>
      </p:cxnSp>
      <p:cxnSp>
        <p:nvCxnSpPr>
          <p:cNvPr id="39" name="Elbow Connector 188"/>
          <p:cNvCxnSpPr>
            <a:stCxn id="12" idx="2"/>
            <a:endCxn id="36" idx="0"/>
          </p:cNvCxnSpPr>
          <p:nvPr>
            <p:custDataLst>
              <p:tags r:id="rId33"/>
            </p:custDataLst>
          </p:nvPr>
        </p:nvCxnSpPr>
        <p:spPr>
          <a:xfrm rot="16200000" flipH="1">
            <a:off x="6277573" y="31696"/>
            <a:ext cx="446158" cy="3900177"/>
          </a:xfrm>
          <a:prstGeom prst="bentConnector3">
            <a:avLst>
              <a:gd name="adj1" fmla="val 21534"/>
            </a:avLst>
          </a:prstGeom>
        </p:spPr>
        <p:style>
          <a:lnRef idx="1">
            <a:schemeClr val="accent1"/>
          </a:lnRef>
          <a:fillRef idx="0">
            <a:schemeClr val="accent1"/>
          </a:fillRef>
          <a:effectRef idx="0">
            <a:schemeClr val="accent1"/>
          </a:effectRef>
          <a:fontRef idx="minor">
            <a:schemeClr val="tx1"/>
          </a:fontRef>
        </p:style>
      </p:cxnSp>
      <p:cxnSp>
        <p:nvCxnSpPr>
          <p:cNvPr id="40" name="Elbow Connector 191"/>
          <p:cNvCxnSpPr>
            <a:stCxn id="12" idx="2"/>
            <a:endCxn id="34" idx="0"/>
          </p:cNvCxnSpPr>
          <p:nvPr>
            <p:custDataLst>
              <p:tags r:id="rId34"/>
            </p:custDataLst>
          </p:nvPr>
        </p:nvCxnSpPr>
        <p:spPr>
          <a:xfrm rot="16200000" flipH="1">
            <a:off x="5920383" y="388886"/>
            <a:ext cx="446158" cy="3185797"/>
          </a:xfrm>
          <a:prstGeom prst="bentConnector3">
            <a:avLst>
              <a:gd name="adj1" fmla="val 18687"/>
            </a:avLst>
          </a:prstGeom>
        </p:spPr>
        <p:style>
          <a:lnRef idx="1">
            <a:schemeClr val="accent1"/>
          </a:lnRef>
          <a:fillRef idx="0">
            <a:schemeClr val="accent1"/>
          </a:fillRef>
          <a:effectRef idx="0">
            <a:schemeClr val="accent1"/>
          </a:effectRef>
          <a:fontRef idx="minor">
            <a:schemeClr val="tx1"/>
          </a:fontRef>
        </p:style>
      </p:cxnSp>
      <p:sp>
        <p:nvSpPr>
          <p:cNvPr id="44" name="Text Box 490"/>
          <p:cNvSpPr txBox="1">
            <a:spLocks noChangeArrowheads="1"/>
          </p:cNvSpPr>
          <p:nvPr>
            <p:custDataLst>
              <p:tags r:id="rId35"/>
            </p:custDataLst>
          </p:nvPr>
        </p:nvSpPr>
        <p:spPr bwMode="auto">
          <a:xfrm>
            <a:off x="683568" y="5037889"/>
            <a:ext cx="2200898" cy="261610"/>
          </a:xfrm>
          <a:prstGeom prst="rect">
            <a:avLst/>
          </a:prstGeom>
          <a:solidFill>
            <a:schemeClr val="tx2">
              <a:lumMod val="40000"/>
              <a:lumOff val="60000"/>
            </a:schemeClr>
          </a:solidFill>
          <a:ln w="9525" algn="ctr">
            <a:solidFill>
              <a:schemeClr val="tx1"/>
            </a:solidFill>
            <a:miter lim="800000"/>
            <a:headEnd/>
            <a:tailEnd/>
          </a:ln>
          <a:effectLst/>
        </p:spPr>
        <p:txBody>
          <a:bodyPr wrap="square">
            <a:spAutoFit/>
          </a:bodyPr>
          <a:lstStyle/>
          <a:p>
            <a:r>
              <a:rPr lang="en-US" altLang="zh-CN" sz="1100" dirty="0" smtClean="0"/>
              <a:t>xx</a:t>
            </a:r>
            <a:r>
              <a:rPr lang="zh-CN" altLang="en-US" sz="1100" dirty="0" smtClean="0"/>
              <a:t>制冷股份有限公司</a:t>
            </a:r>
            <a:endParaRPr lang="zh-CN" altLang="en-US" sz="1100" dirty="0">
              <a:latin typeface="微软雅黑" pitchFamily="34" charset="-122"/>
              <a:ea typeface="微软雅黑" pitchFamily="34" charset="-122"/>
            </a:endParaRPr>
          </a:p>
        </p:txBody>
      </p:sp>
      <p:cxnSp>
        <p:nvCxnSpPr>
          <p:cNvPr id="45" name="Elbow Connector 354"/>
          <p:cNvCxnSpPr>
            <a:stCxn id="12" idx="2"/>
            <a:endCxn id="54" idx="0"/>
          </p:cNvCxnSpPr>
          <p:nvPr>
            <p:custDataLst>
              <p:tags r:id="rId36"/>
            </p:custDataLst>
          </p:nvPr>
        </p:nvCxnSpPr>
        <p:spPr>
          <a:xfrm rot="5400000">
            <a:off x="3946950" y="1411648"/>
            <a:ext cx="256556" cy="95067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9" name="Elbow Connector 362"/>
          <p:cNvCxnSpPr>
            <a:stCxn id="28" idx="2"/>
            <a:endCxn id="44" idx="0"/>
          </p:cNvCxnSpPr>
          <p:nvPr>
            <p:custDataLst>
              <p:tags r:id="rId37"/>
            </p:custDataLst>
          </p:nvPr>
        </p:nvCxnSpPr>
        <p:spPr>
          <a:xfrm rot="5400000">
            <a:off x="3037521" y="3366613"/>
            <a:ext cx="417772" cy="292478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364"/>
          <p:cNvCxnSpPr>
            <a:stCxn id="28" idx="2"/>
            <a:endCxn id="29" idx="0"/>
          </p:cNvCxnSpPr>
          <p:nvPr>
            <p:custDataLst>
              <p:tags r:id="rId38"/>
            </p:custDataLst>
          </p:nvPr>
        </p:nvCxnSpPr>
        <p:spPr>
          <a:xfrm rot="5400000">
            <a:off x="4174640" y="4503732"/>
            <a:ext cx="417772" cy="65054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52" name="Text Box 505"/>
          <p:cNvSpPr txBox="1">
            <a:spLocks noChangeArrowheads="1"/>
          </p:cNvSpPr>
          <p:nvPr>
            <p:custDataLst>
              <p:tags r:id="rId39"/>
            </p:custDataLst>
          </p:nvPr>
        </p:nvSpPr>
        <p:spPr bwMode="auto">
          <a:xfrm>
            <a:off x="8676456" y="2204864"/>
            <a:ext cx="285751" cy="1144929"/>
          </a:xfrm>
          <a:prstGeom prst="rect">
            <a:avLst/>
          </a:prstGeom>
          <a:solidFill>
            <a:srgbClr val="DDDDDD"/>
          </a:solidFill>
          <a:ln w="9525" algn="ctr">
            <a:solidFill>
              <a:schemeClr val="tx1"/>
            </a:solidFill>
            <a:miter lim="800000"/>
            <a:headEnd/>
            <a:tailEnd/>
          </a:ln>
          <a:effectLst/>
        </p:spPr>
        <p:txBody>
          <a:bodyPr wrap="square">
            <a:spAutoFit/>
          </a:bodyPr>
          <a:lstStyle/>
          <a:p>
            <a:pPr algn="ctr" eaLnBrk="1" fontAlgn="base" hangingPunct="1">
              <a:lnSpc>
                <a:spcPct val="190000"/>
              </a:lnSpc>
              <a:spcBef>
                <a:spcPct val="50000"/>
              </a:spcBef>
              <a:buClrTx/>
              <a:buFontTx/>
              <a:buNone/>
            </a:pPr>
            <a:r>
              <a:rPr lang="zh-CN" altLang="en-US" sz="1200" dirty="0" smtClean="0">
                <a:solidFill>
                  <a:schemeClr val="tx1"/>
                </a:solidFill>
                <a:latin typeface="微软雅黑" pitchFamily="34" charset="-122"/>
                <a:ea typeface="微软雅黑" pitchFamily="34" charset="-122"/>
              </a:rPr>
              <a:t>销售部</a:t>
            </a:r>
            <a:endParaRPr lang="zh-CN" altLang="en-US" sz="1200" dirty="0">
              <a:solidFill>
                <a:schemeClr val="tx1"/>
              </a:solidFill>
              <a:latin typeface="微软雅黑" pitchFamily="34" charset="-122"/>
              <a:ea typeface="微软雅黑" pitchFamily="34" charset="-122"/>
            </a:endParaRPr>
          </a:p>
        </p:txBody>
      </p:sp>
      <p:sp>
        <p:nvSpPr>
          <p:cNvPr id="53" name="Text Box 505"/>
          <p:cNvSpPr txBox="1">
            <a:spLocks noChangeArrowheads="1"/>
          </p:cNvSpPr>
          <p:nvPr>
            <p:custDataLst>
              <p:tags r:id="rId40"/>
            </p:custDataLst>
          </p:nvPr>
        </p:nvSpPr>
        <p:spPr bwMode="auto">
          <a:xfrm>
            <a:off x="1153994" y="1977019"/>
            <a:ext cx="936104" cy="261610"/>
          </a:xfrm>
          <a:prstGeom prst="rect">
            <a:avLst/>
          </a:prstGeom>
          <a:solidFill>
            <a:srgbClr val="DDDDDD"/>
          </a:solidFill>
          <a:ln w="9525" algn="ctr">
            <a:solidFill>
              <a:schemeClr val="tx1"/>
            </a:solidFill>
            <a:miter lim="800000"/>
            <a:headEnd/>
            <a:tailEnd/>
          </a:ln>
          <a:effectLst/>
        </p:spPr>
        <p:txBody>
          <a:bodyPr wrap="square">
            <a:spAutoFit/>
          </a:bodyPr>
          <a:lstStyle/>
          <a:p>
            <a:pPr algn="ctr"/>
            <a:r>
              <a:rPr lang="en-US" altLang="zh-CN" sz="1100" dirty="0" smtClean="0">
                <a:latin typeface="微软雅黑" pitchFamily="34" charset="-122"/>
                <a:ea typeface="微软雅黑" pitchFamily="34" charset="-122"/>
              </a:rPr>
              <a:t>xx</a:t>
            </a:r>
            <a:r>
              <a:rPr lang="zh-CN" altLang="en-US" sz="1100" dirty="0" smtClean="0">
                <a:latin typeface="微软雅黑" pitchFamily="34" charset="-122"/>
                <a:ea typeface="微软雅黑" pitchFamily="34" charset="-122"/>
              </a:rPr>
              <a:t>农庄</a:t>
            </a:r>
            <a:endParaRPr lang="zh-CN" altLang="en-US" sz="1100" dirty="0" smtClean="0">
              <a:latin typeface="微软雅黑" pitchFamily="34" charset="-122"/>
              <a:ea typeface="微软雅黑" pitchFamily="34" charset="-122"/>
            </a:endParaRPr>
          </a:p>
        </p:txBody>
      </p:sp>
      <p:sp>
        <p:nvSpPr>
          <p:cNvPr id="54" name="Text Box 505"/>
          <p:cNvSpPr txBox="1">
            <a:spLocks noChangeArrowheads="1"/>
          </p:cNvSpPr>
          <p:nvPr>
            <p:custDataLst>
              <p:tags r:id="rId41"/>
            </p:custDataLst>
          </p:nvPr>
        </p:nvSpPr>
        <p:spPr bwMode="auto">
          <a:xfrm>
            <a:off x="3131840" y="2015262"/>
            <a:ext cx="936104" cy="261610"/>
          </a:xfrm>
          <a:prstGeom prst="rect">
            <a:avLst/>
          </a:prstGeom>
          <a:solidFill>
            <a:srgbClr val="DDDDDD"/>
          </a:solidFill>
          <a:ln w="9525" algn="ctr">
            <a:solidFill>
              <a:schemeClr val="tx1"/>
            </a:solidFill>
            <a:miter lim="800000"/>
            <a:headEnd/>
            <a:tailEnd/>
          </a:ln>
          <a:effectLst/>
        </p:spPr>
        <p:txBody>
          <a:bodyPr wrap="square">
            <a:spAutoFit/>
          </a:bodyPr>
          <a:lstStyle/>
          <a:p>
            <a:pPr algn="ctr"/>
            <a:r>
              <a:rPr lang="en-US" altLang="zh-CN" sz="1100" dirty="0" smtClean="0">
                <a:latin typeface="微软雅黑" pitchFamily="34" charset="-122"/>
                <a:ea typeface="微软雅黑" pitchFamily="34" charset="-122"/>
              </a:rPr>
              <a:t>xx</a:t>
            </a:r>
            <a:r>
              <a:rPr lang="zh-CN" altLang="en-US" sz="1100" dirty="0" smtClean="0">
                <a:latin typeface="微软雅黑" pitchFamily="34" charset="-122"/>
                <a:ea typeface="微软雅黑" pitchFamily="34" charset="-122"/>
              </a:rPr>
              <a:t>制冷</a:t>
            </a:r>
            <a:endParaRPr lang="zh-CN" altLang="en-US" sz="1100" dirty="0" smtClean="0">
              <a:latin typeface="微软雅黑" pitchFamily="34" charset="-122"/>
              <a:ea typeface="微软雅黑" pitchFamily="34" charset="-122"/>
            </a:endParaRPr>
          </a:p>
        </p:txBody>
      </p:sp>
      <p:cxnSp>
        <p:nvCxnSpPr>
          <p:cNvPr id="56" name="Elbow Connector 156"/>
          <p:cNvCxnSpPr>
            <a:stCxn id="53" idx="2"/>
            <a:endCxn id="14" idx="0"/>
          </p:cNvCxnSpPr>
          <p:nvPr>
            <p:custDataLst>
              <p:tags r:id="rId42"/>
            </p:custDataLst>
          </p:nvPr>
        </p:nvCxnSpPr>
        <p:spPr>
          <a:xfrm rot="16200000" flipH="1">
            <a:off x="1698174" y="2162500"/>
            <a:ext cx="302876" cy="45513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58" name="Rectangle 481"/>
          <p:cNvSpPr>
            <a:spLocks noChangeArrowheads="1"/>
          </p:cNvSpPr>
          <p:nvPr>
            <p:custDataLst>
              <p:tags r:id="rId43"/>
            </p:custDataLst>
          </p:nvPr>
        </p:nvSpPr>
        <p:spPr bwMode="auto">
          <a:xfrm>
            <a:off x="3732414" y="2553083"/>
            <a:ext cx="214314" cy="875917"/>
          </a:xfrm>
          <a:prstGeom prst="rect">
            <a:avLst/>
          </a:prstGeom>
          <a:solidFill>
            <a:schemeClr val="accent5">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zh-CN" altLang="en-US" sz="1200" dirty="0" smtClean="0">
                <a:solidFill>
                  <a:schemeClr val="tx1"/>
                </a:solidFill>
                <a:latin typeface="微软雅黑" pitchFamily="34" charset="-122"/>
                <a:ea typeface="微软雅黑" pitchFamily="34" charset="-122"/>
              </a:rPr>
              <a:t>设备部</a:t>
            </a:r>
            <a:endParaRPr lang="zh-CN" altLang="en-US" sz="1200" dirty="0">
              <a:solidFill>
                <a:schemeClr val="tx1"/>
              </a:solidFill>
              <a:latin typeface="微软雅黑" pitchFamily="34" charset="-122"/>
              <a:ea typeface="微软雅黑" pitchFamily="34" charset="-122"/>
            </a:endParaRPr>
          </a:p>
        </p:txBody>
      </p:sp>
      <p:sp>
        <p:nvSpPr>
          <p:cNvPr id="59" name="Rectangle 491"/>
          <p:cNvSpPr>
            <a:spLocks noChangeArrowheads="1"/>
          </p:cNvSpPr>
          <p:nvPr>
            <p:custDataLst>
              <p:tags r:id="rId44"/>
            </p:custDataLst>
          </p:nvPr>
        </p:nvSpPr>
        <p:spPr bwMode="auto">
          <a:xfrm>
            <a:off x="4018166" y="2553083"/>
            <a:ext cx="214314" cy="875917"/>
          </a:xfrm>
          <a:prstGeom prst="rect">
            <a:avLst/>
          </a:prstGeom>
          <a:solidFill>
            <a:schemeClr val="accent5">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zh-CN" altLang="en-US" sz="1200" dirty="0" smtClean="0">
                <a:solidFill>
                  <a:schemeClr val="tx1"/>
                </a:solidFill>
                <a:latin typeface="微软雅黑" pitchFamily="34" charset="-122"/>
                <a:ea typeface="微软雅黑" pitchFamily="34" charset="-122"/>
              </a:rPr>
              <a:t>销售部</a:t>
            </a:r>
            <a:endParaRPr lang="en-US" altLang="zh-CN" sz="1200" dirty="0">
              <a:solidFill>
                <a:schemeClr val="tx1"/>
              </a:solidFill>
              <a:latin typeface="微软雅黑" pitchFamily="34" charset="-122"/>
              <a:ea typeface="微软雅黑" pitchFamily="34" charset="-122"/>
            </a:endParaRPr>
          </a:p>
        </p:txBody>
      </p:sp>
      <p:cxnSp>
        <p:nvCxnSpPr>
          <p:cNvPr id="60" name="Elbow Connector 176"/>
          <p:cNvCxnSpPr>
            <a:stCxn id="54" idx="2"/>
            <a:endCxn id="58" idx="0"/>
          </p:cNvCxnSpPr>
          <p:nvPr>
            <p:custDataLst>
              <p:tags r:id="rId45"/>
            </p:custDataLst>
          </p:nvPr>
        </p:nvCxnSpPr>
        <p:spPr>
          <a:xfrm rot="16200000" flipH="1">
            <a:off x="3581626" y="2295137"/>
            <a:ext cx="276211" cy="2396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61" name="Rectangle 488"/>
          <p:cNvSpPr>
            <a:spLocks noChangeArrowheads="1"/>
          </p:cNvSpPr>
          <p:nvPr>
            <p:custDataLst>
              <p:tags r:id="rId46"/>
            </p:custDataLst>
          </p:nvPr>
        </p:nvSpPr>
        <p:spPr bwMode="auto">
          <a:xfrm>
            <a:off x="3091720" y="2544518"/>
            <a:ext cx="214314" cy="875917"/>
          </a:xfrm>
          <a:prstGeom prst="rect">
            <a:avLst/>
          </a:prstGeom>
          <a:solidFill>
            <a:schemeClr val="accent6">
              <a:lumMod val="60000"/>
              <a:lumOff val="40000"/>
            </a:schemeClr>
          </a:solidFill>
          <a:ln w="12700">
            <a:solidFill>
              <a:schemeClr val="tx1"/>
            </a:solidFill>
            <a:miter lim="800000"/>
            <a:headEnd/>
            <a:tailEnd/>
          </a:ln>
          <a:effectLst/>
        </p:spPr>
        <p:txBody>
          <a:bodyPr vert="eaVert" wrap="none" anchor="ctr"/>
          <a:lstStyle/>
          <a:p>
            <a:pPr algn="ctr"/>
            <a:r>
              <a:rPr lang="en-US" altLang="zh-CN" sz="1200" dirty="0" smtClean="0">
                <a:latin typeface="微软雅黑" pitchFamily="34" charset="-122"/>
                <a:ea typeface="微软雅黑" pitchFamily="34" charset="-122"/>
              </a:rPr>
              <a:t>XX</a:t>
            </a:r>
            <a:r>
              <a:rPr lang="zh-CN" altLang="en-US" sz="1200" dirty="0" smtClean="0">
                <a:latin typeface="微软雅黑" pitchFamily="34" charset="-122"/>
                <a:ea typeface="微软雅黑" pitchFamily="34" charset="-122"/>
              </a:rPr>
              <a:t>工厂</a:t>
            </a:r>
            <a:endParaRPr lang="zh-CN" altLang="en-US" sz="1200" dirty="0">
              <a:latin typeface="微软雅黑" pitchFamily="34" charset="-122"/>
              <a:ea typeface="微软雅黑" pitchFamily="34" charset="-122"/>
            </a:endParaRPr>
          </a:p>
        </p:txBody>
      </p:sp>
      <p:sp>
        <p:nvSpPr>
          <p:cNvPr id="62" name="Rectangle 488"/>
          <p:cNvSpPr>
            <a:spLocks noChangeArrowheads="1"/>
          </p:cNvSpPr>
          <p:nvPr>
            <p:custDataLst>
              <p:tags r:id="rId47"/>
            </p:custDataLst>
          </p:nvPr>
        </p:nvSpPr>
        <p:spPr bwMode="auto">
          <a:xfrm>
            <a:off x="3375224" y="2544851"/>
            <a:ext cx="214314" cy="875917"/>
          </a:xfrm>
          <a:prstGeom prst="rect">
            <a:avLst/>
          </a:prstGeom>
          <a:solidFill>
            <a:schemeClr val="accent6">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en-US" altLang="zh-CN" sz="1200" dirty="0" smtClean="0">
                <a:solidFill>
                  <a:schemeClr val="tx1"/>
                </a:solidFill>
                <a:latin typeface="微软雅黑" pitchFamily="34" charset="-122"/>
                <a:ea typeface="微软雅黑" pitchFamily="34" charset="-122"/>
              </a:rPr>
              <a:t>……</a:t>
            </a:r>
            <a:endParaRPr lang="zh-CN" altLang="en-US" sz="1200" dirty="0">
              <a:solidFill>
                <a:schemeClr val="tx1"/>
              </a:solidFill>
              <a:latin typeface="微软雅黑" pitchFamily="34" charset="-122"/>
              <a:ea typeface="微软雅黑" pitchFamily="34" charset="-122"/>
            </a:endParaRPr>
          </a:p>
        </p:txBody>
      </p:sp>
      <p:sp>
        <p:nvSpPr>
          <p:cNvPr id="63" name="Rectangle 488"/>
          <p:cNvSpPr>
            <a:spLocks noChangeArrowheads="1"/>
          </p:cNvSpPr>
          <p:nvPr>
            <p:custDataLst>
              <p:tags r:id="rId48"/>
            </p:custDataLst>
          </p:nvPr>
        </p:nvSpPr>
        <p:spPr bwMode="auto">
          <a:xfrm>
            <a:off x="2803720" y="2544851"/>
            <a:ext cx="214314" cy="875917"/>
          </a:xfrm>
          <a:prstGeom prst="rect">
            <a:avLst/>
          </a:prstGeom>
          <a:solidFill>
            <a:schemeClr val="accent6">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en-US" altLang="zh-CN" sz="1200" dirty="0" smtClean="0">
                <a:solidFill>
                  <a:schemeClr val="tx1"/>
                </a:solidFill>
                <a:latin typeface="微软雅黑" pitchFamily="34" charset="-122"/>
                <a:ea typeface="微软雅黑" pitchFamily="34" charset="-122"/>
              </a:rPr>
              <a:t>XX</a:t>
            </a:r>
            <a:r>
              <a:rPr lang="zh-CN" altLang="en-US" sz="1200" dirty="0">
                <a:latin typeface="微软雅黑" pitchFamily="34" charset="-122"/>
                <a:ea typeface="微软雅黑" pitchFamily="34" charset="-122"/>
              </a:rPr>
              <a:t>工厂</a:t>
            </a:r>
            <a:endParaRPr lang="zh-CN" altLang="en-US" sz="1200" dirty="0">
              <a:solidFill>
                <a:schemeClr val="tx1"/>
              </a:solidFill>
              <a:latin typeface="微软雅黑" pitchFamily="34" charset="-122"/>
              <a:ea typeface="微软雅黑" pitchFamily="34" charset="-122"/>
            </a:endParaRPr>
          </a:p>
        </p:txBody>
      </p:sp>
      <p:cxnSp>
        <p:nvCxnSpPr>
          <p:cNvPr id="64" name="Elbow Connector 181"/>
          <p:cNvCxnSpPr>
            <a:stCxn id="63" idx="0"/>
            <a:endCxn id="54" idx="2"/>
          </p:cNvCxnSpPr>
          <p:nvPr>
            <p:custDataLst>
              <p:tags r:id="rId49"/>
            </p:custDataLst>
          </p:nvPr>
        </p:nvCxnSpPr>
        <p:spPr>
          <a:xfrm rot="5400000" flipH="1" flipV="1">
            <a:off x="3121395" y="2066355"/>
            <a:ext cx="267979" cy="68901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5" name="Elbow Connector 183"/>
          <p:cNvCxnSpPr>
            <a:stCxn id="54" idx="2"/>
            <a:endCxn id="62" idx="0"/>
          </p:cNvCxnSpPr>
          <p:nvPr>
            <p:custDataLst>
              <p:tags r:id="rId50"/>
            </p:custDataLst>
          </p:nvPr>
        </p:nvCxnSpPr>
        <p:spPr>
          <a:xfrm rot="5400000">
            <a:off x="3407148" y="2352106"/>
            <a:ext cx="267979" cy="11751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6" name="Elbow Connector 184"/>
          <p:cNvCxnSpPr>
            <a:stCxn id="54" idx="2"/>
            <a:endCxn id="61" idx="0"/>
          </p:cNvCxnSpPr>
          <p:nvPr>
            <p:custDataLst>
              <p:tags r:id="rId51"/>
            </p:custDataLst>
          </p:nvPr>
        </p:nvCxnSpPr>
        <p:spPr>
          <a:xfrm rot="5400000">
            <a:off x="3265562" y="2210188"/>
            <a:ext cx="267646" cy="40101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67" name="Rectangle 481"/>
          <p:cNvSpPr>
            <a:spLocks noChangeArrowheads="1"/>
          </p:cNvSpPr>
          <p:nvPr>
            <p:custDataLst>
              <p:tags r:id="rId52"/>
            </p:custDataLst>
          </p:nvPr>
        </p:nvSpPr>
        <p:spPr bwMode="auto">
          <a:xfrm>
            <a:off x="4283968" y="2552840"/>
            <a:ext cx="214314" cy="875917"/>
          </a:xfrm>
          <a:prstGeom prst="rect">
            <a:avLst/>
          </a:prstGeom>
          <a:solidFill>
            <a:schemeClr val="accent5">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zh-CN" altLang="en-US" sz="1200" dirty="0" smtClean="0">
                <a:solidFill>
                  <a:schemeClr val="tx1"/>
                </a:solidFill>
                <a:latin typeface="微软雅黑" pitchFamily="34" charset="-122"/>
                <a:ea typeface="微软雅黑" pitchFamily="34" charset="-122"/>
              </a:rPr>
              <a:t>后勤部</a:t>
            </a:r>
            <a:endParaRPr lang="zh-CN" altLang="en-US" sz="1200" dirty="0">
              <a:solidFill>
                <a:schemeClr val="tx1"/>
              </a:solidFill>
              <a:latin typeface="微软雅黑" pitchFamily="34" charset="-122"/>
              <a:ea typeface="微软雅黑" pitchFamily="34" charset="-122"/>
            </a:endParaRPr>
          </a:p>
        </p:txBody>
      </p:sp>
      <p:cxnSp>
        <p:nvCxnSpPr>
          <p:cNvPr id="68" name="Elbow Connector 187"/>
          <p:cNvCxnSpPr>
            <a:stCxn id="54" idx="2"/>
            <a:endCxn id="59" idx="0"/>
          </p:cNvCxnSpPr>
          <p:nvPr>
            <p:custDataLst>
              <p:tags r:id="rId53"/>
            </p:custDataLst>
          </p:nvPr>
        </p:nvCxnSpPr>
        <p:spPr>
          <a:xfrm rot="16200000" flipH="1">
            <a:off x="3724502" y="2152261"/>
            <a:ext cx="276211" cy="52543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9" name="Elbow Connector 189"/>
          <p:cNvCxnSpPr>
            <a:stCxn id="54" idx="2"/>
            <a:endCxn id="67" idx="0"/>
          </p:cNvCxnSpPr>
          <p:nvPr>
            <p:custDataLst>
              <p:tags r:id="rId54"/>
            </p:custDataLst>
          </p:nvPr>
        </p:nvCxnSpPr>
        <p:spPr>
          <a:xfrm rot="16200000" flipH="1">
            <a:off x="3857524" y="2019239"/>
            <a:ext cx="275968" cy="79123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0" name="Text Box 505"/>
          <p:cNvSpPr txBox="1">
            <a:spLocks noChangeArrowheads="1"/>
          </p:cNvSpPr>
          <p:nvPr>
            <p:custDataLst>
              <p:tags r:id="rId55"/>
            </p:custDataLst>
          </p:nvPr>
        </p:nvSpPr>
        <p:spPr bwMode="auto">
          <a:xfrm>
            <a:off x="5149774" y="2027083"/>
            <a:ext cx="936104" cy="261610"/>
          </a:xfrm>
          <a:prstGeom prst="rect">
            <a:avLst/>
          </a:prstGeom>
          <a:solidFill>
            <a:srgbClr val="DDDDDD"/>
          </a:solidFill>
          <a:ln w="9525" algn="ctr">
            <a:solidFill>
              <a:schemeClr val="tx1"/>
            </a:solidFill>
            <a:miter lim="800000"/>
            <a:headEnd/>
            <a:tailEnd/>
          </a:ln>
          <a:effectLst/>
        </p:spPr>
        <p:txBody>
          <a:bodyPr wrap="square">
            <a:spAutoFit/>
          </a:bodyPr>
          <a:lstStyle/>
          <a:p>
            <a:pPr algn="ctr"/>
            <a:r>
              <a:rPr lang="en-US" altLang="zh-CN" sz="1100" dirty="0" smtClean="0">
                <a:latin typeface="微软雅黑" pitchFamily="34" charset="-122"/>
                <a:ea typeface="微软雅黑" pitchFamily="34" charset="-122"/>
              </a:rPr>
              <a:t>xx</a:t>
            </a:r>
            <a:r>
              <a:rPr lang="zh-CN" altLang="en-US" sz="1100" dirty="0" smtClean="0">
                <a:latin typeface="微软雅黑" pitchFamily="34" charset="-122"/>
                <a:ea typeface="微软雅黑" pitchFamily="34" charset="-122"/>
              </a:rPr>
              <a:t>地产</a:t>
            </a:r>
            <a:endParaRPr lang="zh-CN" altLang="en-US" sz="1100" dirty="0" smtClean="0">
              <a:latin typeface="微软雅黑" pitchFamily="34" charset="-122"/>
              <a:ea typeface="微软雅黑" pitchFamily="34" charset="-122"/>
            </a:endParaRPr>
          </a:p>
        </p:txBody>
      </p:sp>
      <p:sp>
        <p:nvSpPr>
          <p:cNvPr id="71" name="Rectangle 481"/>
          <p:cNvSpPr>
            <a:spLocks noChangeArrowheads="1"/>
          </p:cNvSpPr>
          <p:nvPr>
            <p:custDataLst>
              <p:tags r:id="rId56"/>
            </p:custDataLst>
          </p:nvPr>
        </p:nvSpPr>
        <p:spPr bwMode="auto">
          <a:xfrm>
            <a:off x="5750348" y="2564904"/>
            <a:ext cx="214314" cy="875917"/>
          </a:xfrm>
          <a:prstGeom prst="rect">
            <a:avLst/>
          </a:prstGeom>
          <a:solidFill>
            <a:schemeClr val="accent5">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zh-CN" altLang="en-US" sz="1200" dirty="0" smtClean="0">
                <a:solidFill>
                  <a:schemeClr val="tx1"/>
                </a:solidFill>
                <a:latin typeface="微软雅黑" pitchFamily="34" charset="-122"/>
                <a:ea typeface="微软雅黑" pitchFamily="34" charset="-122"/>
              </a:rPr>
              <a:t>豪庭国际</a:t>
            </a:r>
            <a:endParaRPr lang="zh-CN" altLang="en-US" sz="1200" dirty="0">
              <a:solidFill>
                <a:schemeClr val="tx1"/>
              </a:solidFill>
              <a:latin typeface="微软雅黑" pitchFamily="34" charset="-122"/>
              <a:ea typeface="微软雅黑" pitchFamily="34" charset="-122"/>
            </a:endParaRPr>
          </a:p>
        </p:txBody>
      </p:sp>
      <p:sp>
        <p:nvSpPr>
          <p:cNvPr id="72" name="Rectangle 491"/>
          <p:cNvSpPr>
            <a:spLocks noChangeArrowheads="1"/>
          </p:cNvSpPr>
          <p:nvPr>
            <p:custDataLst>
              <p:tags r:id="rId57"/>
            </p:custDataLst>
          </p:nvPr>
        </p:nvSpPr>
        <p:spPr bwMode="auto">
          <a:xfrm>
            <a:off x="6036100" y="2564904"/>
            <a:ext cx="214314" cy="875917"/>
          </a:xfrm>
          <a:prstGeom prst="rect">
            <a:avLst/>
          </a:prstGeom>
          <a:solidFill>
            <a:schemeClr val="accent5">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zh-CN" altLang="en-US" sz="1200" dirty="0" smtClean="0">
                <a:solidFill>
                  <a:schemeClr val="tx1"/>
                </a:solidFill>
                <a:latin typeface="微软雅黑" pitchFamily="34" charset="-122"/>
                <a:ea typeface="微软雅黑" pitchFamily="34" charset="-122"/>
              </a:rPr>
              <a:t>永宁雅苑</a:t>
            </a:r>
            <a:endParaRPr lang="en-US" altLang="zh-CN" sz="1200" dirty="0">
              <a:solidFill>
                <a:schemeClr val="tx1"/>
              </a:solidFill>
              <a:latin typeface="微软雅黑" pitchFamily="34" charset="-122"/>
              <a:ea typeface="微软雅黑" pitchFamily="34" charset="-122"/>
            </a:endParaRPr>
          </a:p>
        </p:txBody>
      </p:sp>
      <p:cxnSp>
        <p:nvCxnSpPr>
          <p:cNvPr id="73" name="Elbow Connector 203"/>
          <p:cNvCxnSpPr>
            <a:stCxn id="70" idx="2"/>
            <a:endCxn id="71" idx="0"/>
          </p:cNvCxnSpPr>
          <p:nvPr>
            <p:custDataLst>
              <p:tags r:id="rId58"/>
            </p:custDataLst>
          </p:nvPr>
        </p:nvCxnSpPr>
        <p:spPr>
          <a:xfrm rot="16200000" flipH="1">
            <a:off x="5599560" y="2306958"/>
            <a:ext cx="276211" cy="2396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4" name="Rectangle 488"/>
          <p:cNvSpPr>
            <a:spLocks noChangeArrowheads="1"/>
          </p:cNvSpPr>
          <p:nvPr>
            <p:custDataLst>
              <p:tags r:id="rId59"/>
            </p:custDataLst>
          </p:nvPr>
        </p:nvSpPr>
        <p:spPr bwMode="auto">
          <a:xfrm>
            <a:off x="5109654" y="2556339"/>
            <a:ext cx="214314" cy="875917"/>
          </a:xfrm>
          <a:prstGeom prst="rect">
            <a:avLst/>
          </a:prstGeom>
          <a:solidFill>
            <a:schemeClr val="accent6">
              <a:lumMod val="60000"/>
              <a:lumOff val="40000"/>
            </a:schemeClr>
          </a:solidFill>
          <a:ln w="12700">
            <a:solidFill>
              <a:schemeClr val="tx1"/>
            </a:solidFill>
            <a:miter lim="800000"/>
            <a:headEnd/>
            <a:tailEnd/>
          </a:ln>
          <a:effectLst/>
        </p:spPr>
        <p:txBody>
          <a:bodyPr vert="eaVert" wrap="none" anchor="ctr"/>
          <a:lstStyle/>
          <a:p>
            <a:pPr algn="ctr"/>
            <a:r>
              <a:rPr lang="zh-CN" altLang="en-US" sz="1200" dirty="0" smtClean="0">
                <a:latin typeface="微软雅黑" pitchFamily="34" charset="-122"/>
                <a:ea typeface="微软雅黑" pitchFamily="34" charset="-122"/>
              </a:rPr>
              <a:t>长发广场</a:t>
            </a:r>
            <a:endParaRPr lang="zh-CN" altLang="en-US" sz="1200" dirty="0">
              <a:latin typeface="微软雅黑" pitchFamily="34" charset="-122"/>
              <a:ea typeface="微软雅黑" pitchFamily="34" charset="-122"/>
            </a:endParaRPr>
          </a:p>
        </p:txBody>
      </p:sp>
      <p:sp>
        <p:nvSpPr>
          <p:cNvPr id="75" name="Rectangle 488"/>
          <p:cNvSpPr>
            <a:spLocks noChangeArrowheads="1"/>
          </p:cNvSpPr>
          <p:nvPr>
            <p:custDataLst>
              <p:tags r:id="rId60"/>
            </p:custDataLst>
          </p:nvPr>
        </p:nvSpPr>
        <p:spPr bwMode="auto">
          <a:xfrm>
            <a:off x="5393158" y="2556672"/>
            <a:ext cx="214314" cy="875917"/>
          </a:xfrm>
          <a:prstGeom prst="rect">
            <a:avLst/>
          </a:prstGeom>
          <a:solidFill>
            <a:schemeClr val="accent6">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en-US" altLang="zh-CN" sz="1200" dirty="0" smtClean="0">
                <a:solidFill>
                  <a:schemeClr val="tx1"/>
                </a:solidFill>
                <a:latin typeface="微软雅黑" pitchFamily="34" charset="-122"/>
                <a:ea typeface="微软雅黑" pitchFamily="34" charset="-122"/>
              </a:rPr>
              <a:t>……</a:t>
            </a:r>
            <a:endParaRPr lang="zh-CN" altLang="en-US" sz="1200" dirty="0">
              <a:solidFill>
                <a:schemeClr val="tx1"/>
              </a:solidFill>
              <a:latin typeface="微软雅黑" pitchFamily="34" charset="-122"/>
              <a:ea typeface="微软雅黑" pitchFamily="34" charset="-122"/>
            </a:endParaRPr>
          </a:p>
        </p:txBody>
      </p:sp>
      <p:sp>
        <p:nvSpPr>
          <p:cNvPr id="76" name="Rectangle 488"/>
          <p:cNvSpPr>
            <a:spLocks noChangeArrowheads="1"/>
          </p:cNvSpPr>
          <p:nvPr>
            <p:custDataLst>
              <p:tags r:id="rId61"/>
            </p:custDataLst>
          </p:nvPr>
        </p:nvSpPr>
        <p:spPr bwMode="auto">
          <a:xfrm>
            <a:off x="4821654" y="2556672"/>
            <a:ext cx="214314" cy="875917"/>
          </a:xfrm>
          <a:prstGeom prst="rect">
            <a:avLst/>
          </a:prstGeom>
          <a:solidFill>
            <a:schemeClr val="accent6">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zh-CN" altLang="en-US" sz="1200" dirty="0" smtClean="0">
                <a:solidFill>
                  <a:schemeClr val="tx1"/>
                </a:solidFill>
                <a:latin typeface="微软雅黑" pitchFamily="34" charset="-122"/>
                <a:ea typeface="微软雅黑" pitchFamily="34" charset="-122"/>
              </a:rPr>
              <a:t>华都名城</a:t>
            </a:r>
            <a:endParaRPr lang="zh-CN" altLang="en-US" sz="1200" dirty="0">
              <a:solidFill>
                <a:schemeClr val="tx1"/>
              </a:solidFill>
              <a:latin typeface="微软雅黑" pitchFamily="34" charset="-122"/>
              <a:ea typeface="微软雅黑" pitchFamily="34" charset="-122"/>
            </a:endParaRPr>
          </a:p>
        </p:txBody>
      </p:sp>
      <p:cxnSp>
        <p:nvCxnSpPr>
          <p:cNvPr id="77" name="Elbow Connector 207"/>
          <p:cNvCxnSpPr>
            <a:stCxn id="76" idx="0"/>
            <a:endCxn id="70" idx="2"/>
          </p:cNvCxnSpPr>
          <p:nvPr>
            <p:custDataLst>
              <p:tags r:id="rId62"/>
            </p:custDataLst>
          </p:nvPr>
        </p:nvCxnSpPr>
        <p:spPr>
          <a:xfrm rot="5400000" flipH="1" flipV="1">
            <a:off x="5139329" y="2078176"/>
            <a:ext cx="267979" cy="68901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8" name="Elbow Connector 208"/>
          <p:cNvCxnSpPr>
            <a:stCxn id="70" idx="2"/>
            <a:endCxn id="75" idx="0"/>
          </p:cNvCxnSpPr>
          <p:nvPr>
            <p:custDataLst>
              <p:tags r:id="rId63"/>
            </p:custDataLst>
          </p:nvPr>
        </p:nvCxnSpPr>
        <p:spPr>
          <a:xfrm rot="5400000">
            <a:off x="5425082" y="2363927"/>
            <a:ext cx="267979" cy="11751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9" name="Elbow Connector 209"/>
          <p:cNvCxnSpPr>
            <a:stCxn id="70" idx="2"/>
            <a:endCxn id="74" idx="0"/>
          </p:cNvCxnSpPr>
          <p:nvPr>
            <p:custDataLst>
              <p:tags r:id="rId64"/>
            </p:custDataLst>
          </p:nvPr>
        </p:nvCxnSpPr>
        <p:spPr>
          <a:xfrm rot="5400000">
            <a:off x="5283496" y="2222009"/>
            <a:ext cx="267646" cy="40101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80" name="Rectangle 481"/>
          <p:cNvSpPr>
            <a:spLocks noChangeArrowheads="1"/>
          </p:cNvSpPr>
          <p:nvPr>
            <p:custDataLst>
              <p:tags r:id="rId65"/>
            </p:custDataLst>
          </p:nvPr>
        </p:nvSpPr>
        <p:spPr bwMode="auto">
          <a:xfrm>
            <a:off x="6301902" y="2564661"/>
            <a:ext cx="214314" cy="875917"/>
          </a:xfrm>
          <a:prstGeom prst="rect">
            <a:avLst/>
          </a:prstGeom>
          <a:solidFill>
            <a:schemeClr val="accent5">
              <a:lumMod val="60000"/>
              <a:lumOff val="40000"/>
            </a:schemeClr>
          </a:solidFill>
          <a:ln w="12700">
            <a:solidFill>
              <a:schemeClr val="tx1"/>
            </a:solidFill>
            <a:miter lim="800000"/>
            <a:headEnd/>
            <a:tailEnd/>
          </a:ln>
          <a:effectLst/>
        </p:spPr>
        <p:txBody>
          <a:bodyPr vert="eaVert" wrap="none" anchor="ctr"/>
          <a:lstStyle/>
          <a:p>
            <a:pPr algn="ctr" eaLnBrk="1" fontAlgn="base" hangingPunct="1">
              <a:spcBef>
                <a:spcPct val="0"/>
              </a:spcBef>
              <a:buClrTx/>
              <a:buFontTx/>
              <a:buNone/>
            </a:pPr>
            <a:r>
              <a:rPr lang="zh-CN" altLang="en-US" sz="1200" dirty="0" smtClean="0">
                <a:solidFill>
                  <a:schemeClr val="tx1"/>
                </a:solidFill>
                <a:latin typeface="微软雅黑" pitchFamily="34" charset="-122"/>
                <a:ea typeface="微软雅黑" pitchFamily="34" charset="-122"/>
              </a:rPr>
              <a:t>长发嘉园</a:t>
            </a:r>
            <a:endParaRPr lang="zh-CN" altLang="en-US" sz="1200" dirty="0">
              <a:solidFill>
                <a:schemeClr val="tx1"/>
              </a:solidFill>
              <a:latin typeface="微软雅黑" pitchFamily="34" charset="-122"/>
              <a:ea typeface="微软雅黑" pitchFamily="34" charset="-122"/>
            </a:endParaRPr>
          </a:p>
        </p:txBody>
      </p:sp>
      <p:cxnSp>
        <p:nvCxnSpPr>
          <p:cNvPr id="81" name="Elbow Connector 211"/>
          <p:cNvCxnSpPr>
            <a:stCxn id="70" idx="2"/>
            <a:endCxn id="72" idx="0"/>
          </p:cNvCxnSpPr>
          <p:nvPr>
            <p:custDataLst>
              <p:tags r:id="rId66"/>
            </p:custDataLst>
          </p:nvPr>
        </p:nvCxnSpPr>
        <p:spPr>
          <a:xfrm rot="16200000" flipH="1">
            <a:off x="5742436" y="2164082"/>
            <a:ext cx="276211" cy="52543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82" name="Elbow Connector 212"/>
          <p:cNvCxnSpPr>
            <a:stCxn id="70" idx="2"/>
            <a:endCxn id="80" idx="0"/>
          </p:cNvCxnSpPr>
          <p:nvPr>
            <p:custDataLst>
              <p:tags r:id="rId67"/>
            </p:custDataLst>
          </p:nvPr>
        </p:nvCxnSpPr>
        <p:spPr>
          <a:xfrm rot="16200000" flipH="1">
            <a:off x="5875458" y="2031060"/>
            <a:ext cx="275968" cy="79123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83" name="Elbow Connector 213"/>
          <p:cNvCxnSpPr>
            <a:stCxn id="12" idx="2"/>
            <a:endCxn id="70" idx="0"/>
          </p:cNvCxnSpPr>
          <p:nvPr>
            <p:custDataLst>
              <p:tags r:id="rId68"/>
            </p:custDataLst>
          </p:nvPr>
        </p:nvCxnSpPr>
        <p:spPr>
          <a:xfrm rot="16200000" flipH="1">
            <a:off x="4950007" y="1359263"/>
            <a:ext cx="268377" cy="1067262"/>
          </a:xfrm>
          <a:prstGeom prst="bentConnector3">
            <a:avLst>
              <a:gd name="adj1" fmla="val 31070"/>
            </a:avLst>
          </a:prstGeom>
        </p:spPr>
        <p:style>
          <a:lnRef idx="1">
            <a:schemeClr val="accent1"/>
          </a:lnRef>
          <a:fillRef idx="0">
            <a:schemeClr val="accent1"/>
          </a:fillRef>
          <a:effectRef idx="0">
            <a:schemeClr val="accent1"/>
          </a:effectRef>
          <a:fontRef idx="minor">
            <a:schemeClr val="tx1"/>
          </a:fontRef>
        </p:style>
      </p:cxnSp>
      <p:sp>
        <p:nvSpPr>
          <p:cNvPr id="84" name="Text Box 505"/>
          <p:cNvSpPr txBox="1">
            <a:spLocks noChangeArrowheads="1"/>
          </p:cNvSpPr>
          <p:nvPr>
            <p:custDataLst>
              <p:tags r:id="rId69"/>
            </p:custDataLst>
          </p:nvPr>
        </p:nvSpPr>
        <p:spPr bwMode="auto">
          <a:xfrm>
            <a:off x="6876256" y="2204864"/>
            <a:ext cx="285751" cy="1144609"/>
          </a:xfrm>
          <a:prstGeom prst="rect">
            <a:avLst/>
          </a:prstGeom>
          <a:solidFill>
            <a:srgbClr val="DDDDDD"/>
          </a:solidFill>
          <a:ln w="9525" algn="ctr">
            <a:solidFill>
              <a:schemeClr val="tx1"/>
            </a:solidFill>
            <a:miter lim="800000"/>
            <a:headEnd/>
            <a:tailEnd/>
          </a:ln>
          <a:effectLst/>
        </p:spPr>
        <p:txBody>
          <a:bodyPr wrap="square">
            <a:spAutoFit/>
          </a:bodyPr>
          <a:lstStyle/>
          <a:p>
            <a:pPr algn="ctr" eaLnBrk="1" fontAlgn="base" hangingPunct="1">
              <a:lnSpc>
                <a:spcPct val="200000"/>
              </a:lnSpc>
              <a:spcBef>
                <a:spcPct val="50000"/>
              </a:spcBef>
              <a:buClrTx/>
              <a:buFontTx/>
              <a:buNone/>
            </a:pPr>
            <a:r>
              <a:rPr lang="zh-CN" altLang="en-US" sz="1200" dirty="0" smtClean="0">
                <a:latin typeface="微软雅黑" pitchFamily="34" charset="-122"/>
                <a:ea typeface="微软雅黑" pitchFamily="34" charset="-122"/>
              </a:rPr>
              <a:t>研发部</a:t>
            </a:r>
            <a:endParaRPr lang="zh-CN" altLang="en-US" sz="1200" dirty="0">
              <a:solidFill>
                <a:schemeClr val="tx1"/>
              </a:solidFill>
              <a:latin typeface="微软雅黑" pitchFamily="34" charset="-122"/>
              <a:ea typeface="微软雅黑" pitchFamily="34" charset="-122"/>
            </a:endParaRPr>
          </a:p>
        </p:txBody>
      </p:sp>
      <p:cxnSp>
        <p:nvCxnSpPr>
          <p:cNvPr id="85" name="Elbow Connector 236"/>
          <p:cNvCxnSpPr>
            <a:stCxn id="12" idx="2"/>
            <a:endCxn id="84" idx="0"/>
          </p:cNvCxnSpPr>
          <p:nvPr>
            <p:custDataLst>
              <p:tags r:id="rId70"/>
            </p:custDataLst>
          </p:nvPr>
        </p:nvCxnSpPr>
        <p:spPr>
          <a:xfrm rot="16200000" flipH="1">
            <a:off x="5561769" y="747501"/>
            <a:ext cx="446158" cy="2468568"/>
          </a:xfrm>
          <a:prstGeom prst="bentConnector3">
            <a:avLst>
              <a:gd name="adj1" fmla="val 21535"/>
            </a:avLst>
          </a:prstGeom>
        </p:spPr>
        <p:style>
          <a:lnRef idx="1">
            <a:schemeClr val="accent1"/>
          </a:lnRef>
          <a:fillRef idx="0">
            <a:schemeClr val="accent1"/>
          </a:fillRef>
          <a:effectRef idx="0">
            <a:schemeClr val="accent1"/>
          </a:effectRef>
          <a:fontRef idx="minor">
            <a:schemeClr val="tx1"/>
          </a:fontRef>
        </p:style>
      </p:cxnSp>
      <p:sp>
        <p:nvSpPr>
          <p:cNvPr id="86" name="Text Box 505"/>
          <p:cNvSpPr txBox="1">
            <a:spLocks noChangeArrowheads="1"/>
          </p:cNvSpPr>
          <p:nvPr/>
        </p:nvSpPr>
        <p:spPr bwMode="auto">
          <a:xfrm>
            <a:off x="5297210" y="5022867"/>
            <a:ext cx="1723062" cy="261610"/>
          </a:xfrm>
          <a:prstGeom prst="rect">
            <a:avLst/>
          </a:prstGeom>
          <a:solidFill>
            <a:schemeClr val="tx2">
              <a:lumMod val="40000"/>
              <a:lumOff val="60000"/>
            </a:schemeClr>
          </a:solidFill>
          <a:ln w="9525" algn="ctr">
            <a:solidFill>
              <a:schemeClr val="tx1"/>
            </a:solidFill>
            <a:miter lim="800000"/>
            <a:headEnd/>
            <a:tailEnd/>
          </a:ln>
          <a:effectLst/>
        </p:spPr>
        <p:txBody>
          <a:bodyPr wrap="square">
            <a:spAutoFit/>
          </a:bodyPr>
          <a:lstStyle/>
          <a:p>
            <a:r>
              <a:rPr lang="en-US" altLang="zh-CN" sz="1100" dirty="0"/>
              <a:t>xx</a:t>
            </a:r>
            <a:r>
              <a:rPr lang="zh-CN" altLang="en-US" sz="1100" dirty="0" smtClean="0"/>
              <a:t>有限公司</a:t>
            </a:r>
            <a:endParaRPr lang="zh-CN" altLang="en-US" sz="1100" dirty="0" smtClean="0">
              <a:latin typeface="微软雅黑" pitchFamily="34" charset="-122"/>
              <a:ea typeface="微软雅黑" pitchFamily="34" charset="-122"/>
            </a:endParaRPr>
          </a:p>
        </p:txBody>
      </p:sp>
      <p:cxnSp>
        <p:nvCxnSpPr>
          <p:cNvPr id="87" name="Elbow Connector 256"/>
          <p:cNvCxnSpPr>
            <a:stCxn id="28" idx="2"/>
            <a:endCxn id="86" idx="0"/>
          </p:cNvCxnSpPr>
          <p:nvPr>
            <p:custDataLst>
              <p:tags r:id="rId71"/>
            </p:custDataLst>
          </p:nvPr>
        </p:nvCxnSpPr>
        <p:spPr>
          <a:xfrm rot="16200000" flipH="1">
            <a:off x="5232394" y="4096520"/>
            <a:ext cx="402750" cy="144994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custDataLst>
              <p:tags r:id="rId72"/>
            </p:custDataLst>
          </p:nvPr>
        </p:nvCxnSpPr>
        <p:spPr>
          <a:xfrm>
            <a:off x="179388" y="908720"/>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Text Box 505"/>
          <p:cNvSpPr txBox="1">
            <a:spLocks noChangeArrowheads="1"/>
          </p:cNvSpPr>
          <p:nvPr>
            <p:custDataLst>
              <p:tags r:id="rId73"/>
            </p:custDataLst>
          </p:nvPr>
        </p:nvSpPr>
        <p:spPr bwMode="auto">
          <a:xfrm>
            <a:off x="7328843" y="5020550"/>
            <a:ext cx="1723062" cy="261610"/>
          </a:xfrm>
          <a:prstGeom prst="rect">
            <a:avLst/>
          </a:prstGeom>
          <a:solidFill>
            <a:schemeClr val="tx2">
              <a:lumMod val="40000"/>
              <a:lumOff val="60000"/>
            </a:schemeClr>
          </a:solidFill>
          <a:ln w="9525" algn="ctr">
            <a:solidFill>
              <a:schemeClr val="tx1"/>
            </a:solidFill>
            <a:miter lim="800000"/>
            <a:headEnd/>
            <a:tailEnd/>
          </a:ln>
          <a:effectLst/>
        </p:spPr>
        <p:txBody>
          <a:bodyPr wrap="square">
            <a:spAutoFit/>
          </a:bodyPr>
          <a:lstStyle/>
          <a:p>
            <a:pPr algn="ctr"/>
            <a:r>
              <a:rPr lang="en-US" altLang="zh-CN" sz="1100" dirty="0" smtClean="0">
                <a:latin typeface="微软雅黑" pitchFamily="34" charset="-122"/>
                <a:ea typeface="微软雅黑" pitchFamily="34" charset="-122"/>
              </a:rPr>
              <a:t>………</a:t>
            </a:r>
            <a:endParaRPr lang="zh-CN" altLang="en-US" sz="1100" dirty="0" smtClean="0">
              <a:latin typeface="微软雅黑" pitchFamily="34" charset="-122"/>
              <a:ea typeface="微软雅黑" pitchFamily="34" charset="-122"/>
            </a:endParaRPr>
          </a:p>
        </p:txBody>
      </p:sp>
      <p:cxnSp>
        <p:nvCxnSpPr>
          <p:cNvPr id="96" name="肘形连接符 95"/>
          <p:cNvCxnSpPr>
            <a:endCxn id="94" idx="0"/>
          </p:cNvCxnSpPr>
          <p:nvPr/>
        </p:nvCxnSpPr>
        <p:spPr>
          <a:xfrm>
            <a:off x="4821654" y="4820333"/>
            <a:ext cx="3368720" cy="200217"/>
          </a:xfrm>
          <a:prstGeom prst="bentConnector2">
            <a:avLst/>
          </a:prstGeom>
          <a:ln w="889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948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zh-CN" altLang="en-US" dirty="0"/>
              <a:t>全面</a:t>
            </a:r>
            <a:r>
              <a:rPr lang="zh-CN" altLang="en-US" dirty="0" smtClean="0"/>
              <a:t>预算体系和框架</a:t>
            </a:r>
            <a:r>
              <a:rPr lang="en-US" altLang="zh-CN" dirty="0" smtClean="0"/>
              <a:t>——</a:t>
            </a:r>
            <a:r>
              <a:rPr lang="zh-CN" altLang="en-US" dirty="0" smtClean="0"/>
              <a:t>预算编制粒度</a:t>
            </a:r>
            <a:endParaRPr lang="en-US" altLang="zh-CN" dirty="0"/>
          </a:p>
        </p:txBody>
      </p:sp>
      <p:sp>
        <p:nvSpPr>
          <p:cNvPr id="2" name="Rectangle 2"/>
          <p:cNvSpPr>
            <a:spLocks noGrp="1"/>
          </p:cNvSpPr>
          <p:nvPr>
            <p:ph type="title" idx="4294967295"/>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预算重点业务关注角度</a:t>
            </a:r>
            <a:endParaRPr lang="en-US" sz="2000" dirty="0" smtClean="0">
              <a:latin typeface="微软雅黑" pitchFamily="34" charset="-122"/>
              <a:ea typeface="微软雅黑" pitchFamily="34" charset="-122"/>
            </a:endParaRPr>
          </a:p>
        </p:txBody>
      </p:sp>
      <p:sp>
        <p:nvSpPr>
          <p:cNvPr id="5" name="Text Box 326"/>
          <p:cNvSpPr txBox="1">
            <a:spLocks noChangeArrowheads="1"/>
          </p:cNvSpPr>
          <p:nvPr/>
        </p:nvSpPr>
        <p:spPr bwMode="auto">
          <a:xfrm>
            <a:off x="466725" y="980728"/>
            <a:ext cx="8461375" cy="1200329"/>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marL="285750" indent="-285750" eaLnBrk="1" fontAlgn="base" hangingPunct="1">
              <a:lnSpc>
                <a:spcPct val="150000"/>
              </a:lnSpc>
              <a:buClrTx/>
              <a:buFont typeface="Arial" pitchFamily="34" charset="0"/>
              <a:buChar char="•"/>
            </a:pPr>
            <a:r>
              <a:rPr lang="zh-CN" altLang="en-US" sz="1200" dirty="0" smtClean="0">
                <a:latin typeface="微软雅黑" pitchFamily="34" charset="-122"/>
                <a:ea typeface="微软雅黑" pitchFamily="34" charset="-122"/>
              </a:rPr>
              <a:t>销售预算</a:t>
            </a:r>
            <a:r>
              <a:rPr lang="zh-CN" altLang="en-US" sz="1200" dirty="0">
                <a:latin typeface="微软雅黑" pitchFamily="34" charset="-122"/>
                <a:ea typeface="微软雅黑" pitchFamily="34" charset="-122"/>
              </a:rPr>
              <a:t>主要</a:t>
            </a:r>
            <a:r>
              <a:rPr lang="zh-CN" altLang="en-US" sz="1200" dirty="0" smtClean="0">
                <a:latin typeface="微软雅黑" pitchFamily="34" charset="-122"/>
                <a:ea typeface="微软雅黑" pitchFamily="34" charset="-122"/>
              </a:rPr>
              <a:t>以产品</a:t>
            </a:r>
            <a:r>
              <a:rPr lang="zh-CN" altLang="en-US" sz="1200" dirty="0">
                <a:latin typeface="微软雅黑" pitchFamily="34" charset="-122"/>
                <a:ea typeface="微软雅黑" pitchFamily="34" charset="-122"/>
              </a:rPr>
              <a:t>为驱动</a:t>
            </a:r>
            <a:r>
              <a:rPr lang="zh-CN" altLang="en-US" sz="1200" dirty="0" smtClean="0">
                <a:latin typeface="微软雅黑" pitchFamily="34" charset="-122"/>
                <a:ea typeface="微软雅黑" pitchFamily="34" charset="-122"/>
              </a:rPr>
              <a:t>，采购预算主要以物料及产品为主要驱动，费用</a:t>
            </a:r>
            <a:r>
              <a:rPr lang="zh-CN" altLang="en-US" sz="1200" dirty="0">
                <a:latin typeface="微软雅黑" pitchFamily="34" charset="-122"/>
                <a:ea typeface="微软雅黑" pitchFamily="34" charset="-122"/>
              </a:rPr>
              <a:t>主要以财务科目为</a:t>
            </a:r>
            <a:r>
              <a:rPr lang="zh-CN" altLang="en-US" sz="1200" dirty="0" smtClean="0">
                <a:latin typeface="微软雅黑" pitchFamily="34" charset="-122"/>
                <a:ea typeface="微软雅黑" pitchFamily="34" charset="-122"/>
              </a:rPr>
              <a:t>驱动，成本以成本中心，产品，物料为主要驱动</a:t>
            </a:r>
            <a:endParaRPr lang="zh-CN" altLang="en-US" sz="1200" dirty="0">
              <a:latin typeface="微软雅黑" pitchFamily="34" charset="-122"/>
              <a:ea typeface="微软雅黑" pitchFamily="34" charset="-122"/>
            </a:endParaRPr>
          </a:p>
          <a:p>
            <a:pPr marL="285750" indent="-285750" eaLnBrk="1" fontAlgn="base" hangingPunct="1">
              <a:lnSpc>
                <a:spcPct val="150000"/>
              </a:lnSpc>
              <a:buClrTx/>
              <a:buFont typeface="Arial" pitchFamily="34" charset="0"/>
              <a:buChar char="•"/>
            </a:pPr>
            <a:r>
              <a:rPr lang="zh-CN" altLang="en-US" sz="1200" dirty="0">
                <a:latin typeface="微软雅黑" pitchFamily="34" charset="-122"/>
                <a:ea typeface="微软雅黑" pitchFamily="34" charset="-122"/>
              </a:rPr>
              <a:t>资产负债与现金流量按照财务科目为</a:t>
            </a:r>
            <a:r>
              <a:rPr lang="zh-CN" altLang="en-US" sz="1200" dirty="0" smtClean="0">
                <a:latin typeface="微软雅黑" pitchFamily="34" charset="-122"/>
                <a:ea typeface="微软雅黑" pitchFamily="34" charset="-122"/>
              </a:rPr>
              <a:t>驱动</a:t>
            </a:r>
            <a:endParaRPr lang="en-US" altLang="zh-CN" sz="1200" dirty="0" smtClean="0">
              <a:latin typeface="微软雅黑" pitchFamily="34" charset="-122"/>
              <a:ea typeface="微软雅黑" pitchFamily="34" charset="-122"/>
            </a:endParaRPr>
          </a:p>
          <a:p>
            <a:pPr marL="285750" indent="-285750" eaLnBrk="1" fontAlgn="base" hangingPunct="1">
              <a:lnSpc>
                <a:spcPct val="150000"/>
              </a:lnSpc>
              <a:buClrTx/>
              <a:buFont typeface="Arial" pitchFamily="34" charset="0"/>
              <a:buChar char="•"/>
            </a:pPr>
            <a:r>
              <a:rPr lang="zh-CN" altLang="en-US" sz="1200" dirty="0" smtClean="0">
                <a:latin typeface="微软雅黑" pitchFamily="34" charset="-122"/>
                <a:ea typeface="微软雅黑" pitchFamily="34" charset="-122"/>
              </a:rPr>
              <a:t>经营预算与财务预算相互结合</a:t>
            </a:r>
            <a:endParaRPr lang="zh-CN" altLang="en-US" sz="1200" dirty="0">
              <a:latin typeface="微软雅黑" pitchFamily="34" charset="-122"/>
              <a:ea typeface="微软雅黑" pitchFamily="34" charset="-122"/>
            </a:endParaRPr>
          </a:p>
        </p:txBody>
      </p:sp>
      <p:cxnSp>
        <p:nvCxnSpPr>
          <p:cNvPr id="11" name="直接连接符 10"/>
          <p:cNvCxnSpPr/>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3" name="Group 166"/>
          <p:cNvGraphicFramePr>
            <a:graphicFrameLocks noGrp="1"/>
          </p:cNvGraphicFramePr>
          <p:nvPr>
            <p:extLst>
              <p:ext uri="{D42A27DB-BD31-4B8C-83A1-F6EECF244321}">
                <p14:modId xmlns:p14="http://schemas.microsoft.com/office/powerpoint/2010/main" val="3867275782"/>
              </p:ext>
            </p:extLst>
          </p:nvPr>
        </p:nvGraphicFramePr>
        <p:xfrm>
          <a:off x="827584" y="2285240"/>
          <a:ext cx="7488832" cy="4096088"/>
        </p:xfrm>
        <a:graphic>
          <a:graphicData uri="http://schemas.openxmlformats.org/drawingml/2006/table">
            <a:tbl>
              <a:tblPr/>
              <a:tblGrid>
                <a:gridCol w="1240629"/>
                <a:gridCol w="539503"/>
                <a:gridCol w="736606"/>
                <a:gridCol w="797991"/>
                <a:gridCol w="675222"/>
                <a:gridCol w="736606"/>
                <a:gridCol w="675222"/>
                <a:gridCol w="552456"/>
                <a:gridCol w="736606"/>
                <a:gridCol w="797991"/>
              </a:tblGrid>
              <a:tr h="212857">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bg1"/>
                          </a:solidFill>
                          <a:effectLst/>
                          <a:latin typeface="微软雅黑" pitchFamily="34" charset="-122"/>
                          <a:ea typeface="微软雅黑" pitchFamily="34" charset="-122"/>
                          <a:cs typeface="Arial" charset="0"/>
                        </a:rPr>
                        <a:t> </a:t>
                      </a: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实体</a:t>
                      </a:r>
                      <a:endPar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部门</a:t>
                      </a:r>
                      <a:r>
                        <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a:t>
                      </a: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成本中心</a:t>
                      </a:r>
                      <a:endPar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科目</a:t>
                      </a:r>
                      <a:endPar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产品</a:t>
                      </a:r>
                      <a:endPar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物料</a:t>
                      </a:r>
                      <a:endPar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项目</a:t>
                      </a:r>
                      <a:endPar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资产类别</a:t>
                      </a:r>
                      <a:endPar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版本</a:t>
                      </a:r>
                      <a:endPar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rPr>
                        <a:t>币种</a:t>
                      </a:r>
                      <a:endParaRPr kumimoji="0" lang="en-US" altLang="zh-CN" sz="1100" b="1" i="0" u="none" strike="noStrike" cap="none" normalizeH="0" baseline="0" dirty="0" smtClean="0">
                        <a:ln>
                          <a:noFill/>
                        </a:ln>
                        <a:solidFill>
                          <a:schemeClr val="bg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r>
              <a:tr h="26765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销售预算</a:t>
                      </a:r>
                      <a:endParaRPr kumimoji="0" lang="en-US" altLang="zh-CN" sz="1100" b="0"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smtClean="0">
                          <a:ln>
                            <a:noFill/>
                          </a:ln>
                          <a:solidFill>
                            <a:srgbClr val="000000"/>
                          </a:solidFill>
                          <a:effectLst/>
                          <a:latin typeface="微软雅黑" pitchFamily="34" charset="-122"/>
                          <a:ea typeface="微软雅黑" pitchFamily="34" charset="-122"/>
                          <a:cs typeface="Arial" charset="0"/>
                        </a:rPr>
                        <a:t>√ </a:t>
                      </a: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采购预算</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生产预算</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成本预算</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rPr>
                        <a:t> </a:t>
                      </a: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费用预算</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研发预算</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defRPr/>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1"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1"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1"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损益表</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内部抵消</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工程项目</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100" b="0" i="0" u="none" strike="noStrike" cap="none" normalizeH="0" baseline="0" dirty="0" err="1" smtClean="0">
                          <a:ln>
                            <a:noFill/>
                          </a:ln>
                          <a:solidFill>
                            <a:srgbClr val="000000"/>
                          </a:solidFill>
                          <a:effectLst/>
                          <a:latin typeface="微软雅黑" pitchFamily="34" charset="-122"/>
                          <a:ea typeface="微软雅黑" pitchFamily="34" charset="-122"/>
                          <a:cs typeface="Arial" charset="0"/>
                        </a:rPr>
                        <a:t>Capex</a:t>
                      </a: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预算</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defRPr/>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6467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资产负债表</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rgbClr val="FF33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资金预算</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筹资，投资预算</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defRPr/>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defRPr/>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24633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rPr>
                        <a:t>现金流量表</a:t>
                      </a:r>
                      <a:endParaRPr kumimoji="0" lang="en-US" altLang="zh-CN" sz="1100" b="0" i="0" u="none" strike="noStrike" cap="none" normalizeH="0" baseline="0" dirty="0" smtClean="0">
                        <a:ln>
                          <a:noFill/>
                        </a:ln>
                        <a:solidFill>
                          <a:srgbClr val="0000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smtClean="0">
                        <a:ln>
                          <a:noFill/>
                        </a:ln>
                        <a:solidFill>
                          <a:srgbClr val="FF3300"/>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defRPr/>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r>
                        <a:rPr kumimoji="0" lang="en-US" altLang="zh-CN" sz="1100" b="1" i="1" u="none" strike="noStrike" cap="none" normalizeH="0" baseline="0" dirty="0" smtClean="0">
                          <a:ln>
                            <a:noFill/>
                          </a:ln>
                          <a:solidFill>
                            <a:srgbClr val="000000"/>
                          </a:solidFill>
                          <a:effectLst/>
                          <a:latin typeface="微软雅黑" pitchFamily="34" charset="-122"/>
                          <a:ea typeface="微软雅黑" pitchFamily="34" charset="-122"/>
                          <a:cs typeface="Arial" charset="0"/>
                        </a:rPr>
                        <a:t> √</a:t>
                      </a:r>
                      <a:endParaRPr kumimoji="0" lang="en-US" altLang="zh-CN" sz="1100" b="1" i="0" u="none" strike="noStrike" cap="none" normalizeH="0" baseline="0" dirty="0" smtClean="0">
                        <a:ln>
                          <a:noFill/>
                        </a:ln>
                        <a:solidFill>
                          <a:schemeClr val="tx1"/>
                        </a:solidFill>
                        <a:effectLst/>
                        <a:latin typeface="微软雅黑" pitchFamily="34" charset="-122"/>
                        <a:ea typeface="微软雅黑" pitchFamily="34" charset="-122"/>
                        <a:cs typeface="Arial"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bl>
          </a:graphicData>
        </a:graphic>
      </p:graphicFrame>
    </p:spTree>
    <p:extLst>
      <p:ext uri="{BB962C8B-B14F-4D97-AF65-F5344CB8AC3E}">
        <p14:creationId xmlns:p14="http://schemas.microsoft.com/office/powerpoint/2010/main" val="13707943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 name="对象 45" hidden="1"/>
          <p:cNvGraphicFramePr>
            <a:graphicFrameLocks noChangeAspect="1"/>
          </p:cNvGraphicFramePr>
          <p:nvPr>
            <p:custDataLst>
              <p:tags r:id="rId2"/>
            </p:custDataLst>
            <p:extLst>
              <p:ext uri="{D42A27DB-BD31-4B8C-83A1-F6EECF244321}">
                <p14:modId xmlns:p14="http://schemas.microsoft.com/office/powerpoint/2010/main" val="73943087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5081" name="think-cell Slide" r:id="rId27" imgW="360" imgH="360" progId="">
                  <p:embed/>
                </p:oleObj>
              </mc:Choice>
              <mc:Fallback>
                <p:oleObj name="think-cell Slide" r:id="rId27" imgW="360" imgH="360" progId="">
                  <p:embed/>
                  <p:pic>
                    <p:nvPicPr>
                      <p:cNvPr id="0" name="Picture 280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5" name="Picture 90" descr="black_bg"/>
          <p:cNvPicPr>
            <a:picLocks noChangeAspect="1" noChangeArrowheads="1"/>
          </p:cNvPicPr>
          <p:nvPr>
            <p:custDataLst>
              <p:tags r:id="rId3"/>
            </p:custDataLst>
          </p:nvPr>
        </p:nvPicPr>
        <p:blipFill>
          <a:blip r:embed="rId29" cstate="print">
            <a:extLst>
              <a:ext uri="{28A0092B-C50C-407E-A947-70E740481C1C}">
                <a14:useLocalDpi xmlns:a14="http://schemas.microsoft.com/office/drawing/2010/main" val="0"/>
              </a:ext>
            </a:extLst>
          </a:blip>
          <a:srcRect/>
          <a:stretch>
            <a:fillRect/>
          </a:stretch>
        </p:blipFill>
        <p:spPr bwMode="auto">
          <a:xfrm>
            <a:off x="0" y="404664"/>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p:cNvSpPr>
            <a:spLocks noGrp="1"/>
          </p:cNvSpPr>
          <p:nvPr>
            <p:ph type="title"/>
            <p:custDataLst>
              <p:tags r:id="rId4"/>
            </p:custDataLst>
          </p:nvPr>
        </p:nvSpPr>
        <p:spPr>
          <a:noFill/>
          <a:ln w="9525">
            <a:noFill/>
            <a:miter lim="800000"/>
            <a:headEnd/>
            <a:tailEnd/>
          </a:ln>
        </p:spPr>
        <p:txBody>
          <a:bodyPr vert="horz" wrap="square" lIns="91440" tIns="45720" rIns="91440" bIns="45720" numCol="1" anchor="ctr" anchorCtr="0" compatLnSpc="1">
            <a:prstTxWarp prst="textNoShape">
              <a:avLst/>
            </a:prstTxWarp>
          </a:bodyPr>
          <a:lstStyle/>
          <a:p>
            <a:r>
              <a:rPr lang="zh-CN" altLang="en-US" b="0" dirty="0" smtClean="0">
                <a:solidFill>
                  <a:schemeClr val="tx1"/>
                </a:solidFill>
              </a:rPr>
              <a:t>实现预算对比和分析行报表，并且建立预算展示报告</a:t>
            </a:r>
            <a:endParaRPr lang="en-US" altLang="en-US" b="0" dirty="0" smtClean="0">
              <a:solidFill>
                <a:schemeClr val="tx1"/>
              </a:solidFill>
            </a:endParaRPr>
          </a:p>
        </p:txBody>
      </p:sp>
      <p:sp>
        <p:nvSpPr>
          <p:cNvPr id="3" name="AutoShape 56"/>
          <p:cNvSpPr>
            <a:spLocks noChangeArrowheads="1"/>
          </p:cNvSpPr>
          <p:nvPr>
            <p:custDataLst>
              <p:tags r:id="rId5"/>
            </p:custDataLst>
          </p:nvPr>
        </p:nvSpPr>
        <p:spPr bwMode="auto">
          <a:xfrm>
            <a:off x="898525" y="1485900"/>
            <a:ext cx="3441700" cy="2058988"/>
          </a:xfrm>
          <a:prstGeom prst="foldedCorner">
            <a:avLst>
              <a:gd name="adj" fmla="val 12500"/>
            </a:avLst>
          </a:prstGeom>
          <a:solidFill>
            <a:schemeClr val="bg1"/>
          </a:solidFill>
          <a:ln w="12700">
            <a:solidFill>
              <a:schemeClr val="tx1"/>
            </a:solidFill>
            <a:round/>
            <a:headEnd/>
            <a:tailEnd/>
          </a:ln>
          <a:effectLst/>
        </p:spPr>
        <p:txBody>
          <a:bodyPr wrap="none" anchor="ctr"/>
          <a:lstStyle/>
          <a:p>
            <a:pPr eaLnBrk="0" hangingPunct="0"/>
            <a:endParaRPr lang="zh-CN" altLang="en-US" sz="1400" i="0">
              <a:latin typeface="微软雅黑" pitchFamily="34" charset="-122"/>
              <a:ea typeface="微软雅黑" pitchFamily="34" charset="-122"/>
            </a:endParaRPr>
          </a:p>
        </p:txBody>
      </p:sp>
      <p:sp>
        <p:nvSpPr>
          <p:cNvPr id="4" name="Rectangle 57"/>
          <p:cNvSpPr>
            <a:spLocks noChangeArrowheads="1"/>
          </p:cNvSpPr>
          <p:nvPr>
            <p:custDataLst>
              <p:tags r:id="rId6"/>
            </p:custDataLst>
          </p:nvPr>
        </p:nvSpPr>
        <p:spPr bwMode="auto">
          <a:xfrm>
            <a:off x="1034490" y="1517947"/>
            <a:ext cx="3224705" cy="301771"/>
          </a:xfrm>
          <a:prstGeom prst="rect">
            <a:avLst/>
          </a:prstGeom>
          <a:solidFill>
            <a:schemeClr val="accent2">
              <a:lumMod val="60000"/>
              <a:lumOff val="40000"/>
            </a:schemeClr>
          </a:solidFill>
          <a:ln w="9525">
            <a:solidFill>
              <a:schemeClr val="tx1"/>
            </a:solidFill>
            <a:miter lim="800000"/>
            <a:headEnd/>
            <a:tailEnd/>
          </a:ln>
          <a:effectLst/>
        </p:spPr>
        <p:txBody>
          <a:bodyPr anchor="ctr"/>
          <a:lstStyle/>
          <a:p>
            <a:r>
              <a:rPr kumimoji="1" lang="zh-CN" altLang="en-US" sz="1400" dirty="0" smtClean="0">
                <a:latin typeface="微软雅黑" pitchFamily="34" charset="-122"/>
                <a:ea typeface="微软雅黑" pitchFamily="34" charset="-122"/>
              </a:rPr>
              <a:t>销售预测</a:t>
            </a:r>
            <a:r>
              <a:rPr kumimoji="1" lang="zh-CN" altLang="en-US" sz="1400" i="0" dirty="0" smtClean="0">
                <a:latin typeface="微软雅黑" pitchFamily="34" charset="-122"/>
                <a:ea typeface="微软雅黑" pitchFamily="34" charset="-122"/>
              </a:rPr>
              <a:t>报告</a:t>
            </a:r>
            <a:endParaRPr kumimoji="1" lang="zh-CN" altLang="en-US" sz="1400" i="0" dirty="0">
              <a:latin typeface="微软雅黑" pitchFamily="34" charset="-122"/>
              <a:ea typeface="微软雅黑" pitchFamily="34" charset="-122"/>
            </a:endParaRPr>
          </a:p>
        </p:txBody>
      </p:sp>
      <p:sp>
        <p:nvSpPr>
          <p:cNvPr id="5" name="AutoShape 59"/>
          <p:cNvSpPr>
            <a:spLocks noChangeArrowheads="1"/>
          </p:cNvSpPr>
          <p:nvPr>
            <p:custDataLst>
              <p:tags r:id="rId7"/>
            </p:custDataLst>
          </p:nvPr>
        </p:nvSpPr>
        <p:spPr bwMode="auto">
          <a:xfrm>
            <a:off x="1308100" y="1843088"/>
            <a:ext cx="3441700" cy="2058987"/>
          </a:xfrm>
          <a:prstGeom prst="foldedCorner">
            <a:avLst>
              <a:gd name="adj" fmla="val 12500"/>
            </a:avLst>
          </a:prstGeom>
          <a:solidFill>
            <a:schemeClr val="bg1"/>
          </a:solidFill>
          <a:ln w="12700">
            <a:solidFill>
              <a:schemeClr val="tx1"/>
            </a:solidFill>
            <a:round/>
            <a:headEnd/>
            <a:tailEnd/>
          </a:ln>
          <a:effectLst/>
        </p:spPr>
        <p:txBody>
          <a:bodyPr wrap="none" anchor="ctr"/>
          <a:lstStyle/>
          <a:p>
            <a:pPr eaLnBrk="0" hangingPunct="0"/>
            <a:endParaRPr lang="zh-CN" altLang="en-US" sz="1400" i="0">
              <a:latin typeface="微软雅黑" pitchFamily="34" charset="-122"/>
              <a:ea typeface="微软雅黑" pitchFamily="34" charset="-122"/>
            </a:endParaRPr>
          </a:p>
        </p:txBody>
      </p:sp>
      <p:sp>
        <p:nvSpPr>
          <p:cNvPr id="6" name="Rectangle 60"/>
          <p:cNvSpPr>
            <a:spLocks noChangeArrowheads="1"/>
          </p:cNvSpPr>
          <p:nvPr>
            <p:custDataLst>
              <p:tags r:id="rId8"/>
            </p:custDataLst>
          </p:nvPr>
        </p:nvSpPr>
        <p:spPr bwMode="auto">
          <a:xfrm>
            <a:off x="1444065" y="1875134"/>
            <a:ext cx="3224705" cy="301771"/>
          </a:xfrm>
          <a:prstGeom prst="rect">
            <a:avLst/>
          </a:prstGeom>
          <a:solidFill>
            <a:schemeClr val="accent2">
              <a:lumMod val="60000"/>
              <a:lumOff val="40000"/>
            </a:schemeClr>
          </a:solidFill>
          <a:ln w="9525">
            <a:solidFill>
              <a:schemeClr val="tx1"/>
            </a:solidFill>
            <a:miter lim="800000"/>
            <a:headEnd/>
            <a:tailEnd/>
          </a:ln>
          <a:effectLst/>
        </p:spPr>
        <p:txBody>
          <a:bodyPr anchor="ctr"/>
          <a:lstStyle/>
          <a:p>
            <a:r>
              <a:rPr kumimoji="1" lang="zh-CN" altLang="en-US" sz="1400" i="0" dirty="0" smtClean="0">
                <a:latin typeface="微软雅黑" pitchFamily="34" charset="-122"/>
                <a:ea typeface="微软雅黑" pitchFamily="34" charset="-122"/>
              </a:rPr>
              <a:t>成本结构报告</a:t>
            </a:r>
            <a:endParaRPr kumimoji="1" lang="zh-CN" altLang="en-US" sz="1400" i="0" dirty="0">
              <a:latin typeface="微软雅黑" pitchFamily="34" charset="-122"/>
              <a:ea typeface="微软雅黑" pitchFamily="34" charset="-122"/>
            </a:endParaRPr>
          </a:p>
        </p:txBody>
      </p:sp>
      <p:sp>
        <p:nvSpPr>
          <p:cNvPr id="7" name="AutoShape 62"/>
          <p:cNvSpPr>
            <a:spLocks noChangeArrowheads="1"/>
          </p:cNvSpPr>
          <p:nvPr>
            <p:custDataLst>
              <p:tags r:id="rId9"/>
            </p:custDataLst>
          </p:nvPr>
        </p:nvSpPr>
        <p:spPr bwMode="auto">
          <a:xfrm>
            <a:off x="5167313" y="2219325"/>
            <a:ext cx="3441700" cy="2058988"/>
          </a:xfrm>
          <a:prstGeom prst="foldedCorner">
            <a:avLst>
              <a:gd name="adj" fmla="val 12500"/>
            </a:avLst>
          </a:prstGeom>
          <a:solidFill>
            <a:schemeClr val="bg1"/>
          </a:solidFill>
          <a:ln w="12700">
            <a:solidFill>
              <a:schemeClr val="tx1"/>
            </a:solidFill>
            <a:round/>
            <a:headEnd/>
            <a:tailEnd/>
          </a:ln>
          <a:effectLst/>
        </p:spPr>
        <p:txBody>
          <a:bodyPr wrap="none" anchor="ctr"/>
          <a:lstStyle/>
          <a:p>
            <a:pPr eaLnBrk="0" hangingPunct="0"/>
            <a:endParaRPr lang="zh-CN" altLang="en-US" sz="1400" i="0">
              <a:latin typeface="微软雅黑" pitchFamily="34" charset="-122"/>
              <a:ea typeface="微软雅黑" pitchFamily="34" charset="-122"/>
            </a:endParaRPr>
          </a:p>
        </p:txBody>
      </p:sp>
      <p:sp>
        <p:nvSpPr>
          <p:cNvPr id="8" name="Rectangle 63"/>
          <p:cNvSpPr>
            <a:spLocks noChangeArrowheads="1"/>
          </p:cNvSpPr>
          <p:nvPr>
            <p:custDataLst>
              <p:tags r:id="rId10"/>
            </p:custDataLst>
          </p:nvPr>
        </p:nvSpPr>
        <p:spPr bwMode="auto">
          <a:xfrm>
            <a:off x="5303278" y="2251372"/>
            <a:ext cx="3224705" cy="301771"/>
          </a:xfrm>
          <a:prstGeom prst="rect">
            <a:avLst/>
          </a:prstGeom>
          <a:solidFill>
            <a:srgbClr val="FFFF66"/>
          </a:solidFill>
          <a:ln w="9525">
            <a:solidFill>
              <a:schemeClr val="tx1"/>
            </a:solidFill>
            <a:miter lim="800000"/>
            <a:headEnd/>
            <a:tailEnd/>
          </a:ln>
          <a:effectLst/>
        </p:spPr>
        <p:txBody>
          <a:bodyPr anchor="ctr"/>
          <a:lstStyle/>
          <a:p>
            <a:r>
              <a:rPr kumimoji="1" lang="zh-CN" altLang="en-US" sz="1400" i="0" dirty="0" smtClean="0">
                <a:latin typeface="微软雅黑" pitchFamily="34" charset="-122"/>
                <a:ea typeface="微软雅黑" pitchFamily="34" charset="-122"/>
              </a:rPr>
              <a:t>预算</a:t>
            </a:r>
            <a:r>
              <a:rPr kumimoji="1" lang="zh-CN" altLang="en-US" sz="1400" i="0" dirty="0">
                <a:latin typeface="微软雅黑" pitchFamily="34" charset="-122"/>
                <a:ea typeface="微软雅黑" pitchFamily="34" charset="-122"/>
              </a:rPr>
              <a:t>对比</a:t>
            </a:r>
          </a:p>
        </p:txBody>
      </p:sp>
      <p:pic>
        <p:nvPicPr>
          <p:cNvPr id="9" name="Picture 7" descr="3D_13"/>
          <p:cNvPicPr>
            <a:picLocks noChangeAspect="1" noChangeArrowheads="1"/>
          </p:cNvPicPr>
          <p:nvPr>
            <p:custDataLst>
              <p:tags r:id="rId11"/>
            </p:custDataLst>
          </p:nvPr>
        </p:nvPicPr>
        <p:blipFill>
          <a:blip r:embed="rId30" cstate="print"/>
          <a:srcRect/>
          <a:stretch>
            <a:fillRect/>
          </a:stretch>
        </p:blipFill>
        <p:spPr bwMode="auto">
          <a:xfrm>
            <a:off x="352425" y="4733925"/>
            <a:ext cx="3197225" cy="1330325"/>
          </a:xfrm>
          <a:prstGeom prst="rect">
            <a:avLst/>
          </a:prstGeom>
          <a:noFill/>
          <a:ln w="9525">
            <a:noFill/>
            <a:miter lim="800000"/>
            <a:headEnd/>
            <a:tailEnd/>
          </a:ln>
        </p:spPr>
      </p:pic>
      <p:graphicFrame>
        <p:nvGraphicFramePr>
          <p:cNvPr id="10" name="Object 65"/>
          <p:cNvGraphicFramePr>
            <a:graphicFrameLocks noChangeAspect="1"/>
          </p:cNvGraphicFramePr>
          <p:nvPr>
            <p:custDataLst>
              <p:tags r:id="rId12"/>
            </p:custDataLst>
            <p:extLst>
              <p:ext uri="{D42A27DB-BD31-4B8C-83A1-F6EECF244321}">
                <p14:modId xmlns:p14="http://schemas.microsoft.com/office/powerpoint/2010/main" val="4067105969"/>
              </p:ext>
            </p:extLst>
          </p:nvPr>
        </p:nvGraphicFramePr>
        <p:xfrm>
          <a:off x="5965825" y="3241675"/>
          <a:ext cx="1930400" cy="1658938"/>
        </p:xfrm>
        <a:graphic>
          <a:graphicData uri="http://schemas.openxmlformats.org/presentationml/2006/ole">
            <mc:AlternateContent xmlns:mc="http://schemas.openxmlformats.org/markup-compatibility/2006">
              <mc:Choice xmlns:v="urn:schemas-microsoft-com:vml" Requires="v">
                <p:oleObj spid="_x0000_s185082" name="Chart" r:id="rId31" imgW="2124159" imgH="1876357" progId="MSGraph.Chart.8">
                  <p:embed followColorScheme="full"/>
                </p:oleObj>
              </mc:Choice>
              <mc:Fallback>
                <p:oleObj name="Chart" r:id="rId31" imgW="2124159" imgH="1876357" progId="MSGraph.Chart.8">
                  <p:embed followColorScheme="full"/>
                  <p:pic>
                    <p:nvPicPr>
                      <p:cNvPr id="0" name="Picture 2802"/>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5965825" y="3241675"/>
                        <a:ext cx="1930400" cy="165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1" name="Group 67"/>
          <p:cNvGrpSpPr>
            <a:grpSpLocks/>
          </p:cNvGrpSpPr>
          <p:nvPr>
            <p:custDataLst>
              <p:tags r:id="rId13"/>
            </p:custDataLst>
          </p:nvPr>
        </p:nvGrpSpPr>
        <p:grpSpPr bwMode="auto">
          <a:xfrm>
            <a:off x="1736725" y="2209800"/>
            <a:ext cx="3441700" cy="2058988"/>
            <a:chOff x="221" y="482"/>
            <a:chExt cx="2506" cy="1542"/>
          </a:xfrm>
        </p:grpSpPr>
        <p:sp>
          <p:nvSpPr>
            <p:cNvPr id="12" name="AutoShape 68"/>
            <p:cNvSpPr>
              <a:spLocks noChangeArrowheads="1"/>
            </p:cNvSpPr>
            <p:nvPr/>
          </p:nvSpPr>
          <p:spPr bwMode="auto">
            <a:xfrm>
              <a:off x="221" y="482"/>
              <a:ext cx="2506" cy="1542"/>
            </a:xfrm>
            <a:prstGeom prst="foldedCorner">
              <a:avLst>
                <a:gd name="adj" fmla="val 12500"/>
              </a:avLst>
            </a:prstGeom>
            <a:solidFill>
              <a:schemeClr val="bg1"/>
            </a:solidFill>
            <a:ln w="12700">
              <a:solidFill>
                <a:schemeClr val="tx1"/>
              </a:solidFill>
              <a:round/>
              <a:headEnd/>
              <a:tailEnd/>
            </a:ln>
            <a:effectLst/>
          </p:spPr>
          <p:txBody>
            <a:bodyPr wrap="none" anchor="ctr"/>
            <a:lstStyle/>
            <a:p>
              <a:pPr eaLnBrk="0" hangingPunct="0"/>
              <a:endParaRPr lang="zh-CN" altLang="en-US" sz="1400" i="0">
                <a:latin typeface="微软雅黑" pitchFamily="34" charset="-122"/>
                <a:ea typeface="微软雅黑" pitchFamily="34" charset="-122"/>
              </a:endParaRPr>
            </a:p>
          </p:txBody>
        </p:sp>
        <p:sp>
          <p:nvSpPr>
            <p:cNvPr id="13" name="Rectangle 69"/>
            <p:cNvSpPr>
              <a:spLocks noChangeArrowheads="1"/>
            </p:cNvSpPr>
            <p:nvPr/>
          </p:nvSpPr>
          <p:spPr bwMode="auto">
            <a:xfrm>
              <a:off x="320" y="506"/>
              <a:ext cx="2348" cy="226"/>
            </a:xfrm>
            <a:prstGeom prst="rect">
              <a:avLst/>
            </a:prstGeom>
            <a:solidFill>
              <a:schemeClr val="accent2">
                <a:lumMod val="60000"/>
                <a:lumOff val="40000"/>
              </a:schemeClr>
            </a:solidFill>
            <a:ln w="9525">
              <a:solidFill>
                <a:schemeClr val="tx1"/>
              </a:solidFill>
              <a:miter lim="800000"/>
              <a:headEnd/>
              <a:tailEnd/>
            </a:ln>
            <a:effectLst/>
          </p:spPr>
          <p:txBody>
            <a:bodyPr anchor="ctr"/>
            <a:lstStyle/>
            <a:p>
              <a:r>
                <a:rPr kumimoji="1" lang="zh-CN" altLang="en-US" sz="1400" dirty="0" smtClean="0">
                  <a:latin typeface="微软雅黑" pitchFamily="34" charset="-122"/>
                  <a:ea typeface="微软雅黑" pitchFamily="34" charset="-122"/>
                </a:rPr>
                <a:t>变动性费用</a:t>
              </a:r>
              <a:r>
                <a:rPr kumimoji="1" lang="zh-CN" altLang="en-US" sz="1400" i="0" dirty="0" smtClean="0">
                  <a:latin typeface="微软雅黑" pitchFamily="34" charset="-122"/>
                  <a:ea typeface="微软雅黑" pitchFamily="34" charset="-122"/>
                </a:rPr>
                <a:t>报告</a:t>
              </a:r>
              <a:endParaRPr kumimoji="1" lang="zh-CN" altLang="en-US" sz="1400" i="0" dirty="0">
                <a:latin typeface="微软雅黑" pitchFamily="34" charset="-122"/>
                <a:ea typeface="微软雅黑" pitchFamily="34" charset="-122"/>
              </a:endParaRPr>
            </a:p>
          </p:txBody>
        </p:sp>
      </p:grpSp>
      <p:grpSp>
        <p:nvGrpSpPr>
          <p:cNvPr id="14" name="Group 70"/>
          <p:cNvGrpSpPr>
            <a:grpSpLocks/>
          </p:cNvGrpSpPr>
          <p:nvPr>
            <p:custDataLst>
              <p:tags r:id="rId14"/>
            </p:custDataLst>
          </p:nvPr>
        </p:nvGrpSpPr>
        <p:grpSpPr bwMode="auto">
          <a:xfrm>
            <a:off x="1779588" y="2814638"/>
            <a:ext cx="1460500" cy="1409700"/>
            <a:chOff x="532" y="1368"/>
            <a:chExt cx="3120" cy="2516"/>
          </a:xfrm>
        </p:grpSpPr>
        <p:grpSp>
          <p:nvGrpSpPr>
            <p:cNvPr id="15" name="Group 71"/>
            <p:cNvGrpSpPr>
              <a:grpSpLocks/>
            </p:cNvGrpSpPr>
            <p:nvPr/>
          </p:nvGrpSpPr>
          <p:grpSpPr bwMode="auto">
            <a:xfrm>
              <a:off x="532" y="1368"/>
              <a:ext cx="3120" cy="2516"/>
              <a:chOff x="2888" y="1267"/>
              <a:chExt cx="2440" cy="1901"/>
            </a:xfrm>
          </p:grpSpPr>
          <p:sp>
            <p:nvSpPr>
              <p:cNvPr id="28" name="Freeform 72"/>
              <p:cNvSpPr>
                <a:spLocks/>
              </p:cNvSpPr>
              <p:nvPr/>
            </p:nvSpPr>
            <p:spPr bwMode="auto">
              <a:xfrm>
                <a:off x="2888" y="1267"/>
                <a:ext cx="2380" cy="1784"/>
              </a:xfrm>
              <a:custGeom>
                <a:avLst/>
                <a:gdLst/>
                <a:ahLst/>
                <a:cxnLst>
                  <a:cxn ang="0">
                    <a:pos x="1052" y="1001"/>
                  </a:cxn>
                  <a:cxn ang="0">
                    <a:pos x="843" y="1146"/>
                  </a:cxn>
                  <a:cxn ang="0">
                    <a:pos x="665" y="1236"/>
                  </a:cxn>
                  <a:cxn ang="0">
                    <a:pos x="551" y="1549"/>
                  </a:cxn>
                  <a:cxn ang="0">
                    <a:pos x="169" y="1623"/>
                  </a:cxn>
                  <a:cxn ang="0">
                    <a:pos x="24" y="1842"/>
                  </a:cxn>
                  <a:cxn ang="0">
                    <a:pos x="54" y="2061"/>
                  </a:cxn>
                  <a:cxn ang="0">
                    <a:pos x="313" y="2188"/>
                  </a:cxn>
                  <a:cxn ang="0">
                    <a:pos x="493" y="2325"/>
                  </a:cxn>
                  <a:cxn ang="0">
                    <a:pos x="342" y="2517"/>
                  </a:cxn>
                  <a:cxn ang="0">
                    <a:pos x="665" y="2669"/>
                  </a:cxn>
                  <a:cxn ang="0">
                    <a:pos x="910" y="2842"/>
                  </a:cxn>
                  <a:cxn ang="0">
                    <a:pos x="1253" y="2983"/>
                  </a:cxn>
                  <a:cxn ang="0">
                    <a:pos x="1600" y="2966"/>
                  </a:cxn>
                  <a:cxn ang="0">
                    <a:pos x="1804" y="2964"/>
                  </a:cxn>
                  <a:cxn ang="0">
                    <a:pos x="2106" y="2816"/>
                  </a:cxn>
                  <a:cxn ang="0">
                    <a:pos x="2406" y="3052"/>
                  </a:cxn>
                  <a:cxn ang="0">
                    <a:pos x="2305" y="3336"/>
                  </a:cxn>
                  <a:cxn ang="0">
                    <a:pos x="2473" y="3503"/>
                  </a:cxn>
                  <a:cxn ang="0">
                    <a:pos x="2706" y="3558"/>
                  </a:cxn>
                  <a:cxn ang="0">
                    <a:pos x="2989" y="3385"/>
                  </a:cxn>
                  <a:cxn ang="0">
                    <a:pos x="3199" y="3393"/>
                  </a:cxn>
                  <a:cxn ang="0">
                    <a:pos x="3531" y="3445"/>
                  </a:cxn>
                  <a:cxn ang="0">
                    <a:pos x="3678" y="3424"/>
                  </a:cxn>
                  <a:cxn ang="0">
                    <a:pos x="3918" y="3348"/>
                  </a:cxn>
                  <a:cxn ang="0">
                    <a:pos x="4084" y="3250"/>
                  </a:cxn>
                  <a:cxn ang="0">
                    <a:pos x="4317" y="3052"/>
                  </a:cxn>
                  <a:cxn ang="0">
                    <a:pos x="4501" y="2831"/>
                  </a:cxn>
                  <a:cxn ang="0">
                    <a:pos x="4535" y="2632"/>
                  </a:cxn>
                  <a:cxn ang="0">
                    <a:pos x="4604" y="2434"/>
                  </a:cxn>
                  <a:cxn ang="0">
                    <a:pos x="4395" y="2342"/>
                  </a:cxn>
                  <a:cxn ang="0">
                    <a:pos x="4464" y="2150"/>
                  </a:cxn>
                  <a:cxn ang="0">
                    <a:pos x="4203" y="1940"/>
                  </a:cxn>
                  <a:cxn ang="0">
                    <a:pos x="4265" y="1731"/>
                  </a:cxn>
                  <a:cxn ang="0">
                    <a:pos x="4207" y="1603"/>
                  </a:cxn>
                  <a:cxn ang="0">
                    <a:pos x="4008" y="1638"/>
                  </a:cxn>
                  <a:cxn ang="0">
                    <a:pos x="3985" y="1480"/>
                  </a:cxn>
                  <a:cxn ang="0">
                    <a:pos x="4168" y="1233"/>
                  </a:cxn>
                  <a:cxn ang="0">
                    <a:pos x="4209" y="1422"/>
                  </a:cxn>
                  <a:cxn ang="0">
                    <a:pos x="4468" y="1200"/>
                  </a:cxn>
                  <a:cxn ang="0">
                    <a:pos x="4609" y="1052"/>
                  </a:cxn>
                  <a:cxn ang="0">
                    <a:pos x="4719" y="846"/>
                  </a:cxn>
                  <a:cxn ang="0">
                    <a:pos x="4725" y="581"/>
                  </a:cxn>
                  <a:cxn ang="0">
                    <a:pos x="4665" y="323"/>
                  </a:cxn>
                  <a:cxn ang="0">
                    <a:pos x="4507" y="334"/>
                  </a:cxn>
                  <a:cxn ang="0">
                    <a:pos x="4246" y="257"/>
                  </a:cxn>
                  <a:cxn ang="0">
                    <a:pos x="3961" y="103"/>
                  </a:cxn>
                  <a:cxn ang="0">
                    <a:pos x="3631" y="23"/>
                  </a:cxn>
                  <a:cxn ang="0">
                    <a:pos x="3570" y="260"/>
                  </a:cxn>
                  <a:cxn ang="0">
                    <a:pos x="3508" y="537"/>
                  </a:cxn>
                  <a:cxn ang="0">
                    <a:pos x="3492" y="665"/>
                  </a:cxn>
                  <a:cxn ang="0">
                    <a:pos x="3738" y="728"/>
                  </a:cxn>
                  <a:cxn ang="0">
                    <a:pos x="3428" y="945"/>
                  </a:cxn>
                  <a:cxn ang="0">
                    <a:pos x="3237" y="1098"/>
                  </a:cxn>
                  <a:cxn ang="0">
                    <a:pos x="3022" y="1360"/>
                  </a:cxn>
                  <a:cxn ang="0">
                    <a:pos x="2657" y="1499"/>
                  </a:cxn>
                  <a:cxn ang="0">
                    <a:pos x="2216" y="1479"/>
                  </a:cxn>
                  <a:cxn ang="0">
                    <a:pos x="1903" y="1371"/>
                  </a:cxn>
                  <a:cxn ang="0">
                    <a:pos x="1534" y="1219"/>
                  </a:cxn>
                  <a:cxn ang="0">
                    <a:pos x="1365" y="928"/>
                  </a:cxn>
                </a:cxnLst>
                <a:rect l="0" t="0" r="r" b="b"/>
                <a:pathLst>
                  <a:path w="4758" h="3568">
                    <a:moveTo>
                      <a:pt x="1281" y="846"/>
                    </a:moveTo>
                    <a:lnTo>
                      <a:pt x="1199" y="863"/>
                    </a:lnTo>
                    <a:lnTo>
                      <a:pt x="1164" y="871"/>
                    </a:lnTo>
                    <a:lnTo>
                      <a:pt x="1147" y="897"/>
                    </a:lnTo>
                    <a:lnTo>
                      <a:pt x="1112" y="894"/>
                    </a:lnTo>
                    <a:lnTo>
                      <a:pt x="1087" y="919"/>
                    </a:lnTo>
                    <a:lnTo>
                      <a:pt x="1093" y="945"/>
                    </a:lnTo>
                    <a:lnTo>
                      <a:pt x="1082" y="970"/>
                    </a:lnTo>
                    <a:lnTo>
                      <a:pt x="1089" y="1001"/>
                    </a:lnTo>
                    <a:lnTo>
                      <a:pt x="1052" y="1001"/>
                    </a:lnTo>
                    <a:lnTo>
                      <a:pt x="1028" y="995"/>
                    </a:lnTo>
                    <a:lnTo>
                      <a:pt x="987" y="995"/>
                    </a:lnTo>
                    <a:lnTo>
                      <a:pt x="951" y="999"/>
                    </a:lnTo>
                    <a:lnTo>
                      <a:pt x="920" y="999"/>
                    </a:lnTo>
                    <a:lnTo>
                      <a:pt x="886" y="1012"/>
                    </a:lnTo>
                    <a:lnTo>
                      <a:pt x="873" y="1039"/>
                    </a:lnTo>
                    <a:lnTo>
                      <a:pt x="864" y="1060"/>
                    </a:lnTo>
                    <a:lnTo>
                      <a:pt x="864" y="1092"/>
                    </a:lnTo>
                    <a:lnTo>
                      <a:pt x="834" y="1120"/>
                    </a:lnTo>
                    <a:lnTo>
                      <a:pt x="843" y="1146"/>
                    </a:lnTo>
                    <a:lnTo>
                      <a:pt x="840" y="1180"/>
                    </a:lnTo>
                    <a:lnTo>
                      <a:pt x="797" y="1197"/>
                    </a:lnTo>
                    <a:lnTo>
                      <a:pt x="767" y="1174"/>
                    </a:lnTo>
                    <a:lnTo>
                      <a:pt x="743" y="1191"/>
                    </a:lnTo>
                    <a:lnTo>
                      <a:pt x="717" y="1186"/>
                    </a:lnTo>
                    <a:lnTo>
                      <a:pt x="680" y="1188"/>
                    </a:lnTo>
                    <a:lnTo>
                      <a:pt x="620" y="1205"/>
                    </a:lnTo>
                    <a:lnTo>
                      <a:pt x="612" y="1213"/>
                    </a:lnTo>
                    <a:lnTo>
                      <a:pt x="633" y="1238"/>
                    </a:lnTo>
                    <a:lnTo>
                      <a:pt x="665" y="1236"/>
                    </a:lnTo>
                    <a:lnTo>
                      <a:pt x="659" y="1290"/>
                    </a:lnTo>
                    <a:lnTo>
                      <a:pt x="655" y="1327"/>
                    </a:lnTo>
                    <a:lnTo>
                      <a:pt x="642" y="1374"/>
                    </a:lnTo>
                    <a:lnTo>
                      <a:pt x="655" y="1411"/>
                    </a:lnTo>
                    <a:lnTo>
                      <a:pt x="627" y="1423"/>
                    </a:lnTo>
                    <a:lnTo>
                      <a:pt x="618" y="1460"/>
                    </a:lnTo>
                    <a:lnTo>
                      <a:pt x="616" y="1485"/>
                    </a:lnTo>
                    <a:lnTo>
                      <a:pt x="581" y="1494"/>
                    </a:lnTo>
                    <a:lnTo>
                      <a:pt x="596" y="1527"/>
                    </a:lnTo>
                    <a:lnTo>
                      <a:pt x="551" y="1549"/>
                    </a:lnTo>
                    <a:lnTo>
                      <a:pt x="480" y="1545"/>
                    </a:lnTo>
                    <a:lnTo>
                      <a:pt x="443" y="1558"/>
                    </a:lnTo>
                    <a:lnTo>
                      <a:pt x="400" y="1590"/>
                    </a:lnTo>
                    <a:lnTo>
                      <a:pt x="367" y="1595"/>
                    </a:lnTo>
                    <a:lnTo>
                      <a:pt x="333" y="1589"/>
                    </a:lnTo>
                    <a:lnTo>
                      <a:pt x="257" y="1601"/>
                    </a:lnTo>
                    <a:lnTo>
                      <a:pt x="262" y="1634"/>
                    </a:lnTo>
                    <a:lnTo>
                      <a:pt x="255" y="1668"/>
                    </a:lnTo>
                    <a:lnTo>
                      <a:pt x="223" y="1683"/>
                    </a:lnTo>
                    <a:lnTo>
                      <a:pt x="169" y="1623"/>
                    </a:lnTo>
                    <a:lnTo>
                      <a:pt x="149" y="1623"/>
                    </a:lnTo>
                    <a:lnTo>
                      <a:pt x="95" y="1646"/>
                    </a:lnTo>
                    <a:lnTo>
                      <a:pt x="65" y="1660"/>
                    </a:lnTo>
                    <a:lnTo>
                      <a:pt x="35" y="1661"/>
                    </a:lnTo>
                    <a:lnTo>
                      <a:pt x="17" y="1689"/>
                    </a:lnTo>
                    <a:lnTo>
                      <a:pt x="9" y="1717"/>
                    </a:lnTo>
                    <a:lnTo>
                      <a:pt x="20" y="1750"/>
                    </a:lnTo>
                    <a:lnTo>
                      <a:pt x="0" y="1774"/>
                    </a:lnTo>
                    <a:lnTo>
                      <a:pt x="3" y="1801"/>
                    </a:lnTo>
                    <a:lnTo>
                      <a:pt x="24" y="1842"/>
                    </a:lnTo>
                    <a:lnTo>
                      <a:pt x="41" y="1813"/>
                    </a:lnTo>
                    <a:lnTo>
                      <a:pt x="82" y="1842"/>
                    </a:lnTo>
                    <a:lnTo>
                      <a:pt x="85" y="1870"/>
                    </a:lnTo>
                    <a:lnTo>
                      <a:pt x="100" y="1897"/>
                    </a:lnTo>
                    <a:lnTo>
                      <a:pt x="85" y="1945"/>
                    </a:lnTo>
                    <a:lnTo>
                      <a:pt x="33" y="1972"/>
                    </a:lnTo>
                    <a:lnTo>
                      <a:pt x="3" y="1993"/>
                    </a:lnTo>
                    <a:lnTo>
                      <a:pt x="17" y="2017"/>
                    </a:lnTo>
                    <a:lnTo>
                      <a:pt x="20" y="2054"/>
                    </a:lnTo>
                    <a:lnTo>
                      <a:pt x="54" y="2061"/>
                    </a:lnTo>
                    <a:lnTo>
                      <a:pt x="87" y="2041"/>
                    </a:lnTo>
                    <a:lnTo>
                      <a:pt x="115" y="2044"/>
                    </a:lnTo>
                    <a:lnTo>
                      <a:pt x="136" y="2081"/>
                    </a:lnTo>
                    <a:lnTo>
                      <a:pt x="166" y="2093"/>
                    </a:lnTo>
                    <a:lnTo>
                      <a:pt x="180" y="2121"/>
                    </a:lnTo>
                    <a:lnTo>
                      <a:pt x="225" y="2138"/>
                    </a:lnTo>
                    <a:lnTo>
                      <a:pt x="227" y="2163"/>
                    </a:lnTo>
                    <a:lnTo>
                      <a:pt x="208" y="2198"/>
                    </a:lnTo>
                    <a:lnTo>
                      <a:pt x="249" y="2211"/>
                    </a:lnTo>
                    <a:lnTo>
                      <a:pt x="313" y="2188"/>
                    </a:lnTo>
                    <a:lnTo>
                      <a:pt x="339" y="2183"/>
                    </a:lnTo>
                    <a:lnTo>
                      <a:pt x="370" y="2138"/>
                    </a:lnTo>
                    <a:lnTo>
                      <a:pt x="395" y="2169"/>
                    </a:lnTo>
                    <a:lnTo>
                      <a:pt x="419" y="2188"/>
                    </a:lnTo>
                    <a:lnTo>
                      <a:pt x="443" y="2160"/>
                    </a:lnTo>
                    <a:lnTo>
                      <a:pt x="475" y="2178"/>
                    </a:lnTo>
                    <a:lnTo>
                      <a:pt x="516" y="2195"/>
                    </a:lnTo>
                    <a:lnTo>
                      <a:pt x="517" y="2245"/>
                    </a:lnTo>
                    <a:lnTo>
                      <a:pt x="508" y="2299"/>
                    </a:lnTo>
                    <a:lnTo>
                      <a:pt x="493" y="2325"/>
                    </a:lnTo>
                    <a:lnTo>
                      <a:pt x="409" y="2325"/>
                    </a:lnTo>
                    <a:lnTo>
                      <a:pt x="432" y="2407"/>
                    </a:lnTo>
                    <a:lnTo>
                      <a:pt x="428" y="2434"/>
                    </a:lnTo>
                    <a:lnTo>
                      <a:pt x="406" y="2463"/>
                    </a:lnTo>
                    <a:lnTo>
                      <a:pt x="378" y="2458"/>
                    </a:lnTo>
                    <a:lnTo>
                      <a:pt x="355" y="2430"/>
                    </a:lnTo>
                    <a:lnTo>
                      <a:pt x="311" y="2432"/>
                    </a:lnTo>
                    <a:lnTo>
                      <a:pt x="303" y="2458"/>
                    </a:lnTo>
                    <a:lnTo>
                      <a:pt x="313" y="2489"/>
                    </a:lnTo>
                    <a:lnTo>
                      <a:pt x="342" y="2517"/>
                    </a:lnTo>
                    <a:lnTo>
                      <a:pt x="339" y="2565"/>
                    </a:lnTo>
                    <a:lnTo>
                      <a:pt x="355" y="2601"/>
                    </a:lnTo>
                    <a:lnTo>
                      <a:pt x="396" y="2601"/>
                    </a:lnTo>
                    <a:lnTo>
                      <a:pt x="432" y="2601"/>
                    </a:lnTo>
                    <a:lnTo>
                      <a:pt x="456" y="2619"/>
                    </a:lnTo>
                    <a:lnTo>
                      <a:pt x="486" y="2639"/>
                    </a:lnTo>
                    <a:lnTo>
                      <a:pt x="517" y="2670"/>
                    </a:lnTo>
                    <a:lnTo>
                      <a:pt x="573" y="2681"/>
                    </a:lnTo>
                    <a:lnTo>
                      <a:pt x="616" y="2681"/>
                    </a:lnTo>
                    <a:lnTo>
                      <a:pt x="665" y="2669"/>
                    </a:lnTo>
                    <a:lnTo>
                      <a:pt x="680" y="2669"/>
                    </a:lnTo>
                    <a:lnTo>
                      <a:pt x="706" y="2683"/>
                    </a:lnTo>
                    <a:lnTo>
                      <a:pt x="734" y="2717"/>
                    </a:lnTo>
                    <a:lnTo>
                      <a:pt x="775" y="2749"/>
                    </a:lnTo>
                    <a:lnTo>
                      <a:pt x="812" y="2758"/>
                    </a:lnTo>
                    <a:lnTo>
                      <a:pt x="842" y="2772"/>
                    </a:lnTo>
                    <a:lnTo>
                      <a:pt x="864" y="2786"/>
                    </a:lnTo>
                    <a:lnTo>
                      <a:pt x="888" y="2809"/>
                    </a:lnTo>
                    <a:lnTo>
                      <a:pt x="896" y="2817"/>
                    </a:lnTo>
                    <a:lnTo>
                      <a:pt x="910" y="2842"/>
                    </a:lnTo>
                    <a:lnTo>
                      <a:pt x="955" y="2862"/>
                    </a:lnTo>
                    <a:lnTo>
                      <a:pt x="979" y="2890"/>
                    </a:lnTo>
                    <a:lnTo>
                      <a:pt x="1005" y="2912"/>
                    </a:lnTo>
                    <a:lnTo>
                      <a:pt x="1033" y="2944"/>
                    </a:lnTo>
                    <a:lnTo>
                      <a:pt x="1065" y="2944"/>
                    </a:lnTo>
                    <a:lnTo>
                      <a:pt x="1095" y="2935"/>
                    </a:lnTo>
                    <a:lnTo>
                      <a:pt x="1110" y="2933"/>
                    </a:lnTo>
                    <a:lnTo>
                      <a:pt x="1126" y="2939"/>
                    </a:lnTo>
                    <a:lnTo>
                      <a:pt x="1207" y="2970"/>
                    </a:lnTo>
                    <a:lnTo>
                      <a:pt x="1253" y="2983"/>
                    </a:lnTo>
                    <a:lnTo>
                      <a:pt x="1290" y="2960"/>
                    </a:lnTo>
                    <a:lnTo>
                      <a:pt x="1326" y="2952"/>
                    </a:lnTo>
                    <a:lnTo>
                      <a:pt x="1352" y="2919"/>
                    </a:lnTo>
                    <a:lnTo>
                      <a:pt x="1387" y="2919"/>
                    </a:lnTo>
                    <a:lnTo>
                      <a:pt x="1408" y="2915"/>
                    </a:lnTo>
                    <a:lnTo>
                      <a:pt x="1430" y="2915"/>
                    </a:lnTo>
                    <a:lnTo>
                      <a:pt x="1495" y="2932"/>
                    </a:lnTo>
                    <a:lnTo>
                      <a:pt x="1529" y="2932"/>
                    </a:lnTo>
                    <a:lnTo>
                      <a:pt x="1568" y="2941"/>
                    </a:lnTo>
                    <a:lnTo>
                      <a:pt x="1600" y="2966"/>
                    </a:lnTo>
                    <a:lnTo>
                      <a:pt x="1605" y="2991"/>
                    </a:lnTo>
                    <a:lnTo>
                      <a:pt x="1585" y="3031"/>
                    </a:lnTo>
                    <a:lnTo>
                      <a:pt x="1598" y="3055"/>
                    </a:lnTo>
                    <a:lnTo>
                      <a:pt x="1642" y="3049"/>
                    </a:lnTo>
                    <a:lnTo>
                      <a:pt x="1672" y="3014"/>
                    </a:lnTo>
                    <a:lnTo>
                      <a:pt x="1689" y="2981"/>
                    </a:lnTo>
                    <a:lnTo>
                      <a:pt x="1734" y="2966"/>
                    </a:lnTo>
                    <a:lnTo>
                      <a:pt x="1765" y="2986"/>
                    </a:lnTo>
                    <a:lnTo>
                      <a:pt x="1797" y="2986"/>
                    </a:lnTo>
                    <a:lnTo>
                      <a:pt x="1804" y="2964"/>
                    </a:lnTo>
                    <a:lnTo>
                      <a:pt x="1769" y="2958"/>
                    </a:lnTo>
                    <a:lnTo>
                      <a:pt x="1789" y="2918"/>
                    </a:lnTo>
                    <a:lnTo>
                      <a:pt x="1830" y="2895"/>
                    </a:lnTo>
                    <a:lnTo>
                      <a:pt x="1860" y="2854"/>
                    </a:lnTo>
                    <a:lnTo>
                      <a:pt x="1903" y="2834"/>
                    </a:lnTo>
                    <a:lnTo>
                      <a:pt x="1953" y="2831"/>
                    </a:lnTo>
                    <a:lnTo>
                      <a:pt x="1974" y="2836"/>
                    </a:lnTo>
                    <a:lnTo>
                      <a:pt x="2026" y="2830"/>
                    </a:lnTo>
                    <a:lnTo>
                      <a:pt x="2080" y="2819"/>
                    </a:lnTo>
                    <a:lnTo>
                      <a:pt x="2106" y="2816"/>
                    </a:lnTo>
                    <a:lnTo>
                      <a:pt x="2136" y="2839"/>
                    </a:lnTo>
                    <a:lnTo>
                      <a:pt x="2175" y="2907"/>
                    </a:lnTo>
                    <a:lnTo>
                      <a:pt x="2203" y="2867"/>
                    </a:lnTo>
                    <a:lnTo>
                      <a:pt x="2281" y="2867"/>
                    </a:lnTo>
                    <a:lnTo>
                      <a:pt x="2320" y="2862"/>
                    </a:lnTo>
                    <a:lnTo>
                      <a:pt x="2328" y="2884"/>
                    </a:lnTo>
                    <a:lnTo>
                      <a:pt x="2354" y="2921"/>
                    </a:lnTo>
                    <a:lnTo>
                      <a:pt x="2365" y="2941"/>
                    </a:lnTo>
                    <a:lnTo>
                      <a:pt x="2389" y="3009"/>
                    </a:lnTo>
                    <a:lnTo>
                      <a:pt x="2406" y="3052"/>
                    </a:lnTo>
                    <a:lnTo>
                      <a:pt x="2372" y="3122"/>
                    </a:lnTo>
                    <a:lnTo>
                      <a:pt x="2350" y="3182"/>
                    </a:lnTo>
                    <a:lnTo>
                      <a:pt x="2324" y="3241"/>
                    </a:lnTo>
                    <a:lnTo>
                      <a:pt x="2296" y="3269"/>
                    </a:lnTo>
                    <a:lnTo>
                      <a:pt x="2276" y="3303"/>
                    </a:lnTo>
                    <a:lnTo>
                      <a:pt x="2249" y="3336"/>
                    </a:lnTo>
                    <a:lnTo>
                      <a:pt x="2238" y="3374"/>
                    </a:lnTo>
                    <a:lnTo>
                      <a:pt x="2249" y="3410"/>
                    </a:lnTo>
                    <a:lnTo>
                      <a:pt x="2290" y="3393"/>
                    </a:lnTo>
                    <a:lnTo>
                      <a:pt x="2305" y="3336"/>
                    </a:lnTo>
                    <a:lnTo>
                      <a:pt x="2343" y="3334"/>
                    </a:lnTo>
                    <a:lnTo>
                      <a:pt x="2378" y="3356"/>
                    </a:lnTo>
                    <a:lnTo>
                      <a:pt x="2389" y="3329"/>
                    </a:lnTo>
                    <a:lnTo>
                      <a:pt x="2419" y="3317"/>
                    </a:lnTo>
                    <a:lnTo>
                      <a:pt x="2436" y="3346"/>
                    </a:lnTo>
                    <a:lnTo>
                      <a:pt x="2451" y="3411"/>
                    </a:lnTo>
                    <a:lnTo>
                      <a:pt x="2482" y="3416"/>
                    </a:lnTo>
                    <a:lnTo>
                      <a:pt x="2505" y="3448"/>
                    </a:lnTo>
                    <a:lnTo>
                      <a:pt x="2512" y="3470"/>
                    </a:lnTo>
                    <a:lnTo>
                      <a:pt x="2473" y="3503"/>
                    </a:lnTo>
                    <a:lnTo>
                      <a:pt x="2436" y="3518"/>
                    </a:lnTo>
                    <a:lnTo>
                      <a:pt x="2475" y="3532"/>
                    </a:lnTo>
                    <a:lnTo>
                      <a:pt x="2497" y="3527"/>
                    </a:lnTo>
                    <a:lnTo>
                      <a:pt x="2531" y="3529"/>
                    </a:lnTo>
                    <a:lnTo>
                      <a:pt x="2559" y="3568"/>
                    </a:lnTo>
                    <a:lnTo>
                      <a:pt x="2598" y="3546"/>
                    </a:lnTo>
                    <a:lnTo>
                      <a:pt x="2646" y="3534"/>
                    </a:lnTo>
                    <a:lnTo>
                      <a:pt x="2657" y="3538"/>
                    </a:lnTo>
                    <a:lnTo>
                      <a:pt x="2674" y="3568"/>
                    </a:lnTo>
                    <a:lnTo>
                      <a:pt x="2706" y="3558"/>
                    </a:lnTo>
                    <a:lnTo>
                      <a:pt x="2719" y="3469"/>
                    </a:lnTo>
                    <a:lnTo>
                      <a:pt x="2728" y="3444"/>
                    </a:lnTo>
                    <a:lnTo>
                      <a:pt x="2736" y="3433"/>
                    </a:lnTo>
                    <a:lnTo>
                      <a:pt x="2786" y="3433"/>
                    </a:lnTo>
                    <a:lnTo>
                      <a:pt x="2829" y="3418"/>
                    </a:lnTo>
                    <a:lnTo>
                      <a:pt x="2870" y="3405"/>
                    </a:lnTo>
                    <a:lnTo>
                      <a:pt x="2898" y="3405"/>
                    </a:lnTo>
                    <a:lnTo>
                      <a:pt x="2942" y="3391"/>
                    </a:lnTo>
                    <a:lnTo>
                      <a:pt x="2978" y="3385"/>
                    </a:lnTo>
                    <a:lnTo>
                      <a:pt x="2989" y="3385"/>
                    </a:lnTo>
                    <a:lnTo>
                      <a:pt x="3037" y="3416"/>
                    </a:lnTo>
                    <a:lnTo>
                      <a:pt x="3035" y="3379"/>
                    </a:lnTo>
                    <a:lnTo>
                      <a:pt x="3067" y="3371"/>
                    </a:lnTo>
                    <a:lnTo>
                      <a:pt x="3097" y="3343"/>
                    </a:lnTo>
                    <a:lnTo>
                      <a:pt x="3089" y="3317"/>
                    </a:lnTo>
                    <a:lnTo>
                      <a:pt x="3130" y="3305"/>
                    </a:lnTo>
                    <a:lnTo>
                      <a:pt x="3168" y="3311"/>
                    </a:lnTo>
                    <a:lnTo>
                      <a:pt x="3192" y="3336"/>
                    </a:lnTo>
                    <a:lnTo>
                      <a:pt x="3184" y="3365"/>
                    </a:lnTo>
                    <a:lnTo>
                      <a:pt x="3199" y="3393"/>
                    </a:lnTo>
                    <a:lnTo>
                      <a:pt x="3235" y="3416"/>
                    </a:lnTo>
                    <a:lnTo>
                      <a:pt x="3274" y="3431"/>
                    </a:lnTo>
                    <a:lnTo>
                      <a:pt x="3307" y="3455"/>
                    </a:lnTo>
                    <a:lnTo>
                      <a:pt x="3369" y="3496"/>
                    </a:lnTo>
                    <a:lnTo>
                      <a:pt x="3391" y="3503"/>
                    </a:lnTo>
                    <a:lnTo>
                      <a:pt x="3412" y="3470"/>
                    </a:lnTo>
                    <a:lnTo>
                      <a:pt x="3443" y="3467"/>
                    </a:lnTo>
                    <a:lnTo>
                      <a:pt x="3467" y="3416"/>
                    </a:lnTo>
                    <a:lnTo>
                      <a:pt x="3499" y="3416"/>
                    </a:lnTo>
                    <a:lnTo>
                      <a:pt x="3531" y="3445"/>
                    </a:lnTo>
                    <a:lnTo>
                      <a:pt x="3574" y="3421"/>
                    </a:lnTo>
                    <a:lnTo>
                      <a:pt x="3607" y="3410"/>
                    </a:lnTo>
                    <a:lnTo>
                      <a:pt x="3616" y="3439"/>
                    </a:lnTo>
                    <a:lnTo>
                      <a:pt x="3609" y="3461"/>
                    </a:lnTo>
                    <a:lnTo>
                      <a:pt x="3618" y="3501"/>
                    </a:lnTo>
                    <a:lnTo>
                      <a:pt x="3646" y="3520"/>
                    </a:lnTo>
                    <a:lnTo>
                      <a:pt x="3641" y="3490"/>
                    </a:lnTo>
                    <a:lnTo>
                      <a:pt x="3656" y="3462"/>
                    </a:lnTo>
                    <a:lnTo>
                      <a:pt x="3646" y="3439"/>
                    </a:lnTo>
                    <a:lnTo>
                      <a:pt x="3678" y="3424"/>
                    </a:lnTo>
                    <a:lnTo>
                      <a:pt x="3678" y="3455"/>
                    </a:lnTo>
                    <a:lnTo>
                      <a:pt x="3708" y="3448"/>
                    </a:lnTo>
                    <a:lnTo>
                      <a:pt x="3732" y="3436"/>
                    </a:lnTo>
                    <a:lnTo>
                      <a:pt x="3726" y="3410"/>
                    </a:lnTo>
                    <a:lnTo>
                      <a:pt x="3738" y="3380"/>
                    </a:lnTo>
                    <a:lnTo>
                      <a:pt x="3771" y="3376"/>
                    </a:lnTo>
                    <a:lnTo>
                      <a:pt x="3823" y="3362"/>
                    </a:lnTo>
                    <a:lnTo>
                      <a:pt x="3862" y="3362"/>
                    </a:lnTo>
                    <a:lnTo>
                      <a:pt x="3888" y="3346"/>
                    </a:lnTo>
                    <a:lnTo>
                      <a:pt x="3918" y="3348"/>
                    </a:lnTo>
                    <a:lnTo>
                      <a:pt x="3937" y="3323"/>
                    </a:lnTo>
                    <a:lnTo>
                      <a:pt x="3926" y="3283"/>
                    </a:lnTo>
                    <a:lnTo>
                      <a:pt x="3954" y="3271"/>
                    </a:lnTo>
                    <a:lnTo>
                      <a:pt x="3957" y="3235"/>
                    </a:lnTo>
                    <a:lnTo>
                      <a:pt x="3985" y="3226"/>
                    </a:lnTo>
                    <a:lnTo>
                      <a:pt x="4002" y="3252"/>
                    </a:lnTo>
                    <a:lnTo>
                      <a:pt x="4022" y="3274"/>
                    </a:lnTo>
                    <a:lnTo>
                      <a:pt x="4032" y="3305"/>
                    </a:lnTo>
                    <a:lnTo>
                      <a:pt x="4049" y="3274"/>
                    </a:lnTo>
                    <a:lnTo>
                      <a:pt x="4084" y="3250"/>
                    </a:lnTo>
                    <a:lnTo>
                      <a:pt x="4134" y="3233"/>
                    </a:lnTo>
                    <a:lnTo>
                      <a:pt x="4175" y="3218"/>
                    </a:lnTo>
                    <a:lnTo>
                      <a:pt x="4203" y="3201"/>
                    </a:lnTo>
                    <a:lnTo>
                      <a:pt x="4222" y="3206"/>
                    </a:lnTo>
                    <a:lnTo>
                      <a:pt x="4240" y="3212"/>
                    </a:lnTo>
                    <a:lnTo>
                      <a:pt x="4265" y="3170"/>
                    </a:lnTo>
                    <a:lnTo>
                      <a:pt x="4253" y="3107"/>
                    </a:lnTo>
                    <a:lnTo>
                      <a:pt x="4283" y="3111"/>
                    </a:lnTo>
                    <a:lnTo>
                      <a:pt x="4307" y="3080"/>
                    </a:lnTo>
                    <a:lnTo>
                      <a:pt x="4317" y="3052"/>
                    </a:lnTo>
                    <a:lnTo>
                      <a:pt x="4354" y="3062"/>
                    </a:lnTo>
                    <a:lnTo>
                      <a:pt x="4373" y="3037"/>
                    </a:lnTo>
                    <a:lnTo>
                      <a:pt x="4378" y="2964"/>
                    </a:lnTo>
                    <a:lnTo>
                      <a:pt x="4391" y="2941"/>
                    </a:lnTo>
                    <a:lnTo>
                      <a:pt x="4423" y="2958"/>
                    </a:lnTo>
                    <a:lnTo>
                      <a:pt x="4477" y="2933"/>
                    </a:lnTo>
                    <a:lnTo>
                      <a:pt x="4441" y="2927"/>
                    </a:lnTo>
                    <a:lnTo>
                      <a:pt x="4468" y="2881"/>
                    </a:lnTo>
                    <a:lnTo>
                      <a:pt x="4484" y="2864"/>
                    </a:lnTo>
                    <a:lnTo>
                      <a:pt x="4501" y="2831"/>
                    </a:lnTo>
                    <a:lnTo>
                      <a:pt x="4484" y="2811"/>
                    </a:lnTo>
                    <a:lnTo>
                      <a:pt x="4503" y="2780"/>
                    </a:lnTo>
                    <a:lnTo>
                      <a:pt x="4501" y="2752"/>
                    </a:lnTo>
                    <a:lnTo>
                      <a:pt x="4477" y="2754"/>
                    </a:lnTo>
                    <a:lnTo>
                      <a:pt x="4464" y="2723"/>
                    </a:lnTo>
                    <a:lnTo>
                      <a:pt x="4488" y="2692"/>
                    </a:lnTo>
                    <a:lnTo>
                      <a:pt x="4507" y="2717"/>
                    </a:lnTo>
                    <a:lnTo>
                      <a:pt x="4514" y="2664"/>
                    </a:lnTo>
                    <a:lnTo>
                      <a:pt x="4525" y="2636"/>
                    </a:lnTo>
                    <a:lnTo>
                      <a:pt x="4535" y="2632"/>
                    </a:lnTo>
                    <a:lnTo>
                      <a:pt x="4561" y="2625"/>
                    </a:lnTo>
                    <a:lnTo>
                      <a:pt x="4557" y="2598"/>
                    </a:lnTo>
                    <a:lnTo>
                      <a:pt x="4527" y="2594"/>
                    </a:lnTo>
                    <a:lnTo>
                      <a:pt x="4533" y="2573"/>
                    </a:lnTo>
                    <a:lnTo>
                      <a:pt x="4533" y="2556"/>
                    </a:lnTo>
                    <a:lnTo>
                      <a:pt x="4538" y="2536"/>
                    </a:lnTo>
                    <a:lnTo>
                      <a:pt x="4570" y="2508"/>
                    </a:lnTo>
                    <a:lnTo>
                      <a:pt x="4602" y="2491"/>
                    </a:lnTo>
                    <a:lnTo>
                      <a:pt x="4618" y="2469"/>
                    </a:lnTo>
                    <a:lnTo>
                      <a:pt x="4604" y="2434"/>
                    </a:lnTo>
                    <a:lnTo>
                      <a:pt x="4585" y="2409"/>
                    </a:lnTo>
                    <a:lnTo>
                      <a:pt x="4609" y="2381"/>
                    </a:lnTo>
                    <a:lnTo>
                      <a:pt x="4583" y="2381"/>
                    </a:lnTo>
                    <a:lnTo>
                      <a:pt x="4585" y="2358"/>
                    </a:lnTo>
                    <a:lnTo>
                      <a:pt x="4555" y="2348"/>
                    </a:lnTo>
                    <a:lnTo>
                      <a:pt x="4523" y="2336"/>
                    </a:lnTo>
                    <a:lnTo>
                      <a:pt x="4492" y="2364"/>
                    </a:lnTo>
                    <a:lnTo>
                      <a:pt x="4468" y="2356"/>
                    </a:lnTo>
                    <a:lnTo>
                      <a:pt x="4434" y="2358"/>
                    </a:lnTo>
                    <a:lnTo>
                      <a:pt x="4395" y="2342"/>
                    </a:lnTo>
                    <a:lnTo>
                      <a:pt x="4419" y="2316"/>
                    </a:lnTo>
                    <a:lnTo>
                      <a:pt x="4456" y="2322"/>
                    </a:lnTo>
                    <a:lnTo>
                      <a:pt x="4486" y="2293"/>
                    </a:lnTo>
                    <a:lnTo>
                      <a:pt x="4516" y="2285"/>
                    </a:lnTo>
                    <a:lnTo>
                      <a:pt x="4518" y="2262"/>
                    </a:lnTo>
                    <a:lnTo>
                      <a:pt x="4531" y="2232"/>
                    </a:lnTo>
                    <a:lnTo>
                      <a:pt x="4531" y="2208"/>
                    </a:lnTo>
                    <a:lnTo>
                      <a:pt x="4496" y="2189"/>
                    </a:lnTo>
                    <a:lnTo>
                      <a:pt x="4468" y="2177"/>
                    </a:lnTo>
                    <a:lnTo>
                      <a:pt x="4464" y="2150"/>
                    </a:lnTo>
                    <a:lnTo>
                      <a:pt x="4419" y="2106"/>
                    </a:lnTo>
                    <a:lnTo>
                      <a:pt x="4376" y="2070"/>
                    </a:lnTo>
                    <a:lnTo>
                      <a:pt x="4345" y="2061"/>
                    </a:lnTo>
                    <a:lnTo>
                      <a:pt x="4309" y="2034"/>
                    </a:lnTo>
                    <a:lnTo>
                      <a:pt x="4294" y="2011"/>
                    </a:lnTo>
                    <a:lnTo>
                      <a:pt x="4265" y="1993"/>
                    </a:lnTo>
                    <a:lnTo>
                      <a:pt x="4233" y="1999"/>
                    </a:lnTo>
                    <a:lnTo>
                      <a:pt x="4229" y="1971"/>
                    </a:lnTo>
                    <a:lnTo>
                      <a:pt x="4237" y="1940"/>
                    </a:lnTo>
                    <a:lnTo>
                      <a:pt x="4203" y="1940"/>
                    </a:lnTo>
                    <a:lnTo>
                      <a:pt x="4170" y="1920"/>
                    </a:lnTo>
                    <a:lnTo>
                      <a:pt x="4147" y="1894"/>
                    </a:lnTo>
                    <a:lnTo>
                      <a:pt x="4147" y="1850"/>
                    </a:lnTo>
                    <a:lnTo>
                      <a:pt x="4175" y="1819"/>
                    </a:lnTo>
                    <a:lnTo>
                      <a:pt x="4209" y="1832"/>
                    </a:lnTo>
                    <a:lnTo>
                      <a:pt x="4211" y="1791"/>
                    </a:lnTo>
                    <a:lnTo>
                      <a:pt x="4201" y="1762"/>
                    </a:lnTo>
                    <a:lnTo>
                      <a:pt x="4207" y="1736"/>
                    </a:lnTo>
                    <a:lnTo>
                      <a:pt x="4233" y="1754"/>
                    </a:lnTo>
                    <a:lnTo>
                      <a:pt x="4265" y="1731"/>
                    </a:lnTo>
                    <a:lnTo>
                      <a:pt x="4246" y="1705"/>
                    </a:lnTo>
                    <a:lnTo>
                      <a:pt x="4265" y="1672"/>
                    </a:lnTo>
                    <a:lnTo>
                      <a:pt x="4276" y="1635"/>
                    </a:lnTo>
                    <a:lnTo>
                      <a:pt x="4307" y="1638"/>
                    </a:lnTo>
                    <a:lnTo>
                      <a:pt x="4337" y="1590"/>
                    </a:lnTo>
                    <a:lnTo>
                      <a:pt x="4317" y="1593"/>
                    </a:lnTo>
                    <a:lnTo>
                      <a:pt x="4296" y="1596"/>
                    </a:lnTo>
                    <a:lnTo>
                      <a:pt x="4268" y="1607"/>
                    </a:lnTo>
                    <a:lnTo>
                      <a:pt x="4231" y="1609"/>
                    </a:lnTo>
                    <a:lnTo>
                      <a:pt x="4207" y="1603"/>
                    </a:lnTo>
                    <a:lnTo>
                      <a:pt x="4164" y="1590"/>
                    </a:lnTo>
                    <a:lnTo>
                      <a:pt x="4142" y="1612"/>
                    </a:lnTo>
                    <a:lnTo>
                      <a:pt x="4140" y="1641"/>
                    </a:lnTo>
                    <a:lnTo>
                      <a:pt x="4106" y="1657"/>
                    </a:lnTo>
                    <a:lnTo>
                      <a:pt x="4121" y="1697"/>
                    </a:lnTo>
                    <a:lnTo>
                      <a:pt x="4084" y="1695"/>
                    </a:lnTo>
                    <a:lnTo>
                      <a:pt x="4052" y="1697"/>
                    </a:lnTo>
                    <a:lnTo>
                      <a:pt x="4024" y="1708"/>
                    </a:lnTo>
                    <a:lnTo>
                      <a:pt x="4017" y="1666"/>
                    </a:lnTo>
                    <a:lnTo>
                      <a:pt x="4008" y="1638"/>
                    </a:lnTo>
                    <a:lnTo>
                      <a:pt x="3978" y="1646"/>
                    </a:lnTo>
                    <a:lnTo>
                      <a:pt x="3885" y="1607"/>
                    </a:lnTo>
                    <a:lnTo>
                      <a:pt x="3870" y="1569"/>
                    </a:lnTo>
                    <a:lnTo>
                      <a:pt x="3879" y="1539"/>
                    </a:lnTo>
                    <a:lnTo>
                      <a:pt x="3911" y="1539"/>
                    </a:lnTo>
                    <a:lnTo>
                      <a:pt x="3918" y="1511"/>
                    </a:lnTo>
                    <a:lnTo>
                      <a:pt x="3948" y="1518"/>
                    </a:lnTo>
                    <a:lnTo>
                      <a:pt x="3948" y="1545"/>
                    </a:lnTo>
                    <a:lnTo>
                      <a:pt x="3980" y="1519"/>
                    </a:lnTo>
                    <a:lnTo>
                      <a:pt x="3985" y="1480"/>
                    </a:lnTo>
                    <a:lnTo>
                      <a:pt x="3980" y="1448"/>
                    </a:lnTo>
                    <a:lnTo>
                      <a:pt x="3995" y="1409"/>
                    </a:lnTo>
                    <a:lnTo>
                      <a:pt x="4024" y="1397"/>
                    </a:lnTo>
                    <a:lnTo>
                      <a:pt x="4060" y="1409"/>
                    </a:lnTo>
                    <a:lnTo>
                      <a:pt x="4069" y="1380"/>
                    </a:lnTo>
                    <a:lnTo>
                      <a:pt x="4091" y="1341"/>
                    </a:lnTo>
                    <a:lnTo>
                      <a:pt x="4114" y="1299"/>
                    </a:lnTo>
                    <a:lnTo>
                      <a:pt x="4095" y="1268"/>
                    </a:lnTo>
                    <a:lnTo>
                      <a:pt x="4132" y="1231"/>
                    </a:lnTo>
                    <a:lnTo>
                      <a:pt x="4168" y="1233"/>
                    </a:lnTo>
                    <a:lnTo>
                      <a:pt x="4192" y="1242"/>
                    </a:lnTo>
                    <a:lnTo>
                      <a:pt x="4194" y="1262"/>
                    </a:lnTo>
                    <a:lnTo>
                      <a:pt x="4194" y="1278"/>
                    </a:lnTo>
                    <a:lnTo>
                      <a:pt x="4184" y="1301"/>
                    </a:lnTo>
                    <a:lnTo>
                      <a:pt x="4225" y="1312"/>
                    </a:lnTo>
                    <a:lnTo>
                      <a:pt x="4203" y="1335"/>
                    </a:lnTo>
                    <a:lnTo>
                      <a:pt x="4177" y="1335"/>
                    </a:lnTo>
                    <a:lnTo>
                      <a:pt x="4184" y="1374"/>
                    </a:lnTo>
                    <a:lnTo>
                      <a:pt x="4181" y="1411"/>
                    </a:lnTo>
                    <a:lnTo>
                      <a:pt x="4209" y="1422"/>
                    </a:lnTo>
                    <a:lnTo>
                      <a:pt x="4216" y="1419"/>
                    </a:lnTo>
                    <a:lnTo>
                      <a:pt x="4291" y="1437"/>
                    </a:lnTo>
                    <a:lnTo>
                      <a:pt x="4296" y="1402"/>
                    </a:lnTo>
                    <a:lnTo>
                      <a:pt x="4322" y="1364"/>
                    </a:lnTo>
                    <a:lnTo>
                      <a:pt x="4363" y="1335"/>
                    </a:lnTo>
                    <a:lnTo>
                      <a:pt x="4406" y="1295"/>
                    </a:lnTo>
                    <a:lnTo>
                      <a:pt x="4395" y="1264"/>
                    </a:lnTo>
                    <a:lnTo>
                      <a:pt x="4412" y="1236"/>
                    </a:lnTo>
                    <a:lnTo>
                      <a:pt x="4441" y="1231"/>
                    </a:lnTo>
                    <a:lnTo>
                      <a:pt x="4468" y="1200"/>
                    </a:lnTo>
                    <a:lnTo>
                      <a:pt x="4464" y="1162"/>
                    </a:lnTo>
                    <a:lnTo>
                      <a:pt x="4468" y="1131"/>
                    </a:lnTo>
                    <a:lnTo>
                      <a:pt x="4471" y="1103"/>
                    </a:lnTo>
                    <a:lnTo>
                      <a:pt x="4486" y="1078"/>
                    </a:lnTo>
                    <a:lnTo>
                      <a:pt x="4507" y="1058"/>
                    </a:lnTo>
                    <a:lnTo>
                      <a:pt x="4525" y="1056"/>
                    </a:lnTo>
                    <a:lnTo>
                      <a:pt x="4542" y="1056"/>
                    </a:lnTo>
                    <a:lnTo>
                      <a:pt x="4564" y="1058"/>
                    </a:lnTo>
                    <a:lnTo>
                      <a:pt x="4583" y="1064"/>
                    </a:lnTo>
                    <a:lnTo>
                      <a:pt x="4609" y="1052"/>
                    </a:lnTo>
                    <a:lnTo>
                      <a:pt x="4592" y="1029"/>
                    </a:lnTo>
                    <a:lnTo>
                      <a:pt x="4583" y="999"/>
                    </a:lnTo>
                    <a:lnTo>
                      <a:pt x="4589" y="968"/>
                    </a:lnTo>
                    <a:lnTo>
                      <a:pt x="4624" y="964"/>
                    </a:lnTo>
                    <a:lnTo>
                      <a:pt x="4631" y="930"/>
                    </a:lnTo>
                    <a:lnTo>
                      <a:pt x="4631" y="891"/>
                    </a:lnTo>
                    <a:lnTo>
                      <a:pt x="4676" y="885"/>
                    </a:lnTo>
                    <a:lnTo>
                      <a:pt x="4654" y="829"/>
                    </a:lnTo>
                    <a:lnTo>
                      <a:pt x="4691" y="820"/>
                    </a:lnTo>
                    <a:lnTo>
                      <a:pt x="4719" y="846"/>
                    </a:lnTo>
                    <a:lnTo>
                      <a:pt x="4725" y="789"/>
                    </a:lnTo>
                    <a:lnTo>
                      <a:pt x="4741" y="761"/>
                    </a:lnTo>
                    <a:lnTo>
                      <a:pt x="4741" y="718"/>
                    </a:lnTo>
                    <a:lnTo>
                      <a:pt x="4715" y="711"/>
                    </a:lnTo>
                    <a:lnTo>
                      <a:pt x="4699" y="668"/>
                    </a:lnTo>
                    <a:lnTo>
                      <a:pt x="4691" y="637"/>
                    </a:lnTo>
                    <a:lnTo>
                      <a:pt x="4671" y="609"/>
                    </a:lnTo>
                    <a:lnTo>
                      <a:pt x="4658" y="569"/>
                    </a:lnTo>
                    <a:lnTo>
                      <a:pt x="4699" y="546"/>
                    </a:lnTo>
                    <a:lnTo>
                      <a:pt x="4725" y="581"/>
                    </a:lnTo>
                    <a:lnTo>
                      <a:pt x="4745" y="603"/>
                    </a:lnTo>
                    <a:lnTo>
                      <a:pt x="4756" y="578"/>
                    </a:lnTo>
                    <a:lnTo>
                      <a:pt x="4741" y="520"/>
                    </a:lnTo>
                    <a:lnTo>
                      <a:pt x="4758" y="489"/>
                    </a:lnTo>
                    <a:lnTo>
                      <a:pt x="4756" y="461"/>
                    </a:lnTo>
                    <a:lnTo>
                      <a:pt x="4739" y="413"/>
                    </a:lnTo>
                    <a:lnTo>
                      <a:pt x="4730" y="368"/>
                    </a:lnTo>
                    <a:lnTo>
                      <a:pt x="4719" y="334"/>
                    </a:lnTo>
                    <a:lnTo>
                      <a:pt x="4693" y="315"/>
                    </a:lnTo>
                    <a:lnTo>
                      <a:pt x="4665" y="323"/>
                    </a:lnTo>
                    <a:lnTo>
                      <a:pt x="4656" y="289"/>
                    </a:lnTo>
                    <a:lnTo>
                      <a:pt x="4685" y="281"/>
                    </a:lnTo>
                    <a:lnTo>
                      <a:pt x="4693" y="244"/>
                    </a:lnTo>
                    <a:lnTo>
                      <a:pt x="4641" y="199"/>
                    </a:lnTo>
                    <a:lnTo>
                      <a:pt x="4602" y="209"/>
                    </a:lnTo>
                    <a:lnTo>
                      <a:pt x="4555" y="243"/>
                    </a:lnTo>
                    <a:lnTo>
                      <a:pt x="4553" y="270"/>
                    </a:lnTo>
                    <a:lnTo>
                      <a:pt x="4535" y="291"/>
                    </a:lnTo>
                    <a:lnTo>
                      <a:pt x="4540" y="334"/>
                    </a:lnTo>
                    <a:lnTo>
                      <a:pt x="4507" y="334"/>
                    </a:lnTo>
                    <a:lnTo>
                      <a:pt x="4477" y="348"/>
                    </a:lnTo>
                    <a:lnTo>
                      <a:pt x="4441" y="359"/>
                    </a:lnTo>
                    <a:lnTo>
                      <a:pt x="4412" y="353"/>
                    </a:lnTo>
                    <a:lnTo>
                      <a:pt x="4412" y="309"/>
                    </a:lnTo>
                    <a:lnTo>
                      <a:pt x="4384" y="314"/>
                    </a:lnTo>
                    <a:lnTo>
                      <a:pt x="4354" y="311"/>
                    </a:lnTo>
                    <a:lnTo>
                      <a:pt x="4317" y="297"/>
                    </a:lnTo>
                    <a:lnTo>
                      <a:pt x="4291" y="272"/>
                    </a:lnTo>
                    <a:lnTo>
                      <a:pt x="4270" y="243"/>
                    </a:lnTo>
                    <a:lnTo>
                      <a:pt x="4246" y="257"/>
                    </a:lnTo>
                    <a:lnTo>
                      <a:pt x="4201" y="258"/>
                    </a:lnTo>
                    <a:lnTo>
                      <a:pt x="4164" y="252"/>
                    </a:lnTo>
                    <a:lnTo>
                      <a:pt x="4127" y="250"/>
                    </a:lnTo>
                    <a:lnTo>
                      <a:pt x="4099" y="247"/>
                    </a:lnTo>
                    <a:lnTo>
                      <a:pt x="4069" y="230"/>
                    </a:lnTo>
                    <a:lnTo>
                      <a:pt x="4034" y="218"/>
                    </a:lnTo>
                    <a:lnTo>
                      <a:pt x="4024" y="170"/>
                    </a:lnTo>
                    <a:lnTo>
                      <a:pt x="3998" y="148"/>
                    </a:lnTo>
                    <a:lnTo>
                      <a:pt x="3983" y="119"/>
                    </a:lnTo>
                    <a:lnTo>
                      <a:pt x="3961" y="103"/>
                    </a:lnTo>
                    <a:lnTo>
                      <a:pt x="3924" y="72"/>
                    </a:lnTo>
                    <a:lnTo>
                      <a:pt x="3888" y="68"/>
                    </a:lnTo>
                    <a:lnTo>
                      <a:pt x="3868" y="40"/>
                    </a:lnTo>
                    <a:lnTo>
                      <a:pt x="3834" y="14"/>
                    </a:lnTo>
                    <a:lnTo>
                      <a:pt x="3829" y="3"/>
                    </a:lnTo>
                    <a:lnTo>
                      <a:pt x="3792" y="9"/>
                    </a:lnTo>
                    <a:lnTo>
                      <a:pt x="3747" y="0"/>
                    </a:lnTo>
                    <a:lnTo>
                      <a:pt x="3708" y="17"/>
                    </a:lnTo>
                    <a:lnTo>
                      <a:pt x="3657" y="15"/>
                    </a:lnTo>
                    <a:lnTo>
                      <a:pt x="3631" y="23"/>
                    </a:lnTo>
                    <a:lnTo>
                      <a:pt x="3594" y="23"/>
                    </a:lnTo>
                    <a:lnTo>
                      <a:pt x="3527" y="45"/>
                    </a:lnTo>
                    <a:lnTo>
                      <a:pt x="3492" y="85"/>
                    </a:lnTo>
                    <a:lnTo>
                      <a:pt x="3458" y="170"/>
                    </a:lnTo>
                    <a:lnTo>
                      <a:pt x="3490" y="185"/>
                    </a:lnTo>
                    <a:lnTo>
                      <a:pt x="3523" y="145"/>
                    </a:lnTo>
                    <a:lnTo>
                      <a:pt x="3546" y="182"/>
                    </a:lnTo>
                    <a:lnTo>
                      <a:pt x="3574" y="227"/>
                    </a:lnTo>
                    <a:lnTo>
                      <a:pt x="3600" y="252"/>
                    </a:lnTo>
                    <a:lnTo>
                      <a:pt x="3570" y="260"/>
                    </a:lnTo>
                    <a:lnTo>
                      <a:pt x="3555" y="291"/>
                    </a:lnTo>
                    <a:lnTo>
                      <a:pt x="3583" y="332"/>
                    </a:lnTo>
                    <a:lnTo>
                      <a:pt x="3538" y="343"/>
                    </a:lnTo>
                    <a:lnTo>
                      <a:pt x="3531" y="371"/>
                    </a:lnTo>
                    <a:lnTo>
                      <a:pt x="3531" y="397"/>
                    </a:lnTo>
                    <a:lnTo>
                      <a:pt x="3562" y="431"/>
                    </a:lnTo>
                    <a:lnTo>
                      <a:pt x="3555" y="456"/>
                    </a:lnTo>
                    <a:lnTo>
                      <a:pt x="3531" y="479"/>
                    </a:lnTo>
                    <a:lnTo>
                      <a:pt x="3520" y="487"/>
                    </a:lnTo>
                    <a:lnTo>
                      <a:pt x="3508" y="537"/>
                    </a:lnTo>
                    <a:lnTo>
                      <a:pt x="3477" y="551"/>
                    </a:lnTo>
                    <a:lnTo>
                      <a:pt x="3445" y="530"/>
                    </a:lnTo>
                    <a:lnTo>
                      <a:pt x="3438" y="503"/>
                    </a:lnTo>
                    <a:lnTo>
                      <a:pt x="3415" y="526"/>
                    </a:lnTo>
                    <a:lnTo>
                      <a:pt x="3400" y="611"/>
                    </a:lnTo>
                    <a:lnTo>
                      <a:pt x="3397" y="665"/>
                    </a:lnTo>
                    <a:lnTo>
                      <a:pt x="3400" y="698"/>
                    </a:lnTo>
                    <a:lnTo>
                      <a:pt x="3430" y="713"/>
                    </a:lnTo>
                    <a:lnTo>
                      <a:pt x="3460" y="711"/>
                    </a:lnTo>
                    <a:lnTo>
                      <a:pt x="3492" y="665"/>
                    </a:lnTo>
                    <a:lnTo>
                      <a:pt x="3499" y="650"/>
                    </a:lnTo>
                    <a:lnTo>
                      <a:pt x="3520" y="691"/>
                    </a:lnTo>
                    <a:lnTo>
                      <a:pt x="3553" y="685"/>
                    </a:lnTo>
                    <a:lnTo>
                      <a:pt x="3577" y="642"/>
                    </a:lnTo>
                    <a:lnTo>
                      <a:pt x="3607" y="637"/>
                    </a:lnTo>
                    <a:lnTo>
                      <a:pt x="3626" y="640"/>
                    </a:lnTo>
                    <a:lnTo>
                      <a:pt x="3654" y="665"/>
                    </a:lnTo>
                    <a:lnTo>
                      <a:pt x="3669" y="693"/>
                    </a:lnTo>
                    <a:lnTo>
                      <a:pt x="3702" y="698"/>
                    </a:lnTo>
                    <a:lnTo>
                      <a:pt x="3738" y="728"/>
                    </a:lnTo>
                    <a:lnTo>
                      <a:pt x="3685" y="755"/>
                    </a:lnTo>
                    <a:lnTo>
                      <a:pt x="3657" y="756"/>
                    </a:lnTo>
                    <a:lnTo>
                      <a:pt x="3592" y="764"/>
                    </a:lnTo>
                    <a:lnTo>
                      <a:pt x="3553" y="781"/>
                    </a:lnTo>
                    <a:lnTo>
                      <a:pt x="3516" y="795"/>
                    </a:lnTo>
                    <a:lnTo>
                      <a:pt x="3516" y="826"/>
                    </a:lnTo>
                    <a:lnTo>
                      <a:pt x="3494" y="857"/>
                    </a:lnTo>
                    <a:lnTo>
                      <a:pt x="3458" y="892"/>
                    </a:lnTo>
                    <a:lnTo>
                      <a:pt x="3438" y="925"/>
                    </a:lnTo>
                    <a:lnTo>
                      <a:pt x="3428" y="945"/>
                    </a:lnTo>
                    <a:lnTo>
                      <a:pt x="3432" y="968"/>
                    </a:lnTo>
                    <a:lnTo>
                      <a:pt x="3406" y="982"/>
                    </a:lnTo>
                    <a:lnTo>
                      <a:pt x="3378" y="990"/>
                    </a:lnTo>
                    <a:lnTo>
                      <a:pt x="3352" y="1021"/>
                    </a:lnTo>
                    <a:lnTo>
                      <a:pt x="3352" y="1050"/>
                    </a:lnTo>
                    <a:lnTo>
                      <a:pt x="3317" y="1053"/>
                    </a:lnTo>
                    <a:lnTo>
                      <a:pt x="3292" y="1052"/>
                    </a:lnTo>
                    <a:lnTo>
                      <a:pt x="3251" y="1044"/>
                    </a:lnTo>
                    <a:lnTo>
                      <a:pt x="3237" y="1077"/>
                    </a:lnTo>
                    <a:lnTo>
                      <a:pt x="3237" y="1098"/>
                    </a:lnTo>
                    <a:lnTo>
                      <a:pt x="3220" y="1128"/>
                    </a:lnTo>
                    <a:lnTo>
                      <a:pt x="3214" y="1180"/>
                    </a:lnTo>
                    <a:lnTo>
                      <a:pt x="3209" y="1219"/>
                    </a:lnTo>
                    <a:lnTo>
                      <a:pt x="3207" y="1244"/>
                    </a:lnTo>
                    <a:lnTo>
                      <a:pt x="3173" y="1276"/>
                    </a:lnTo>
                    <a:lnTo>
                      <a:pt x="3166" y="1301"/>
                    </a:lnTo>
                    <a:lnTo>
                      <a:pt x="3158" y="1321"/>
                    </a:lnTo>
                    <a:lnTo>
                      <a:pt x="3132" y="1347"/>
                    </a:lnTo>
                    <a:lnTo>
                      <a:pt x="3061" y="1347"/>
                    </a:lnTo>
                    <a:lnTo>
                      <a:pt x="3022" y="1360"/>
                    </a:lnTo>
                    <a:lnTo>
                      <a:pt x="2985" y="1360"/>
                    </a:lnTo>
                    <a:lnTo>
                      <a:pt x="2953" y="1366"/>
                    </a:lnTo>
                    <a:lnTo>
                      <a:pt x="2924" y="1378"/>
                    </a:lnTo>
                    <a:lnTo>
                      <a:pt x="2881" y="1419"/>
                    </a:lnTo>
                    <a:lnTo>
                      <a:pt x="2851" y="1414"/>
                    </a:lnTo>
                    <a:lnTo>
                      <a:pt x="2814" y="1437"/>
                    </a:lnTo>
                    <a:lnTo>
                      <a:pt x="2760" y="1460"/>
                    </a:lnTo>
                    <a:lnTo>
                      <a:pt x="2737" y="1487"/>
                    </a:lnTo>
                    <a:lnTo>
                      <a:pt x="2691" y="1488"/>
                    </a:lnTo>
                    <a:lnTo>
                      <a:pt x="2657" y="1499"/>
                    </a:lnTo>
                    <a:lnTo>
                      <a:pt x="2529" y="1501"/>
                    </a:lnTo>
                    <a:lnTo>
                      <a:pt x="2508" y="1473"/>
                    </a:lnTo>
                    <a:lnTo>
                      <a:pt x="2475" y="1449"/>
                    </a:lnTo>
                    <a:lnTo>
                      <a:pt x="2439" y="1454"/>
                    </a:lnTo>
                    <a:lnTo>
                      <a:pt x="2385" y="1454"/>
                    </a:lnTo>
                    <a:lnTo>
                      <a:pt x="2358" y="1454"/>
                    </a:lnTo>
                    <a:lnTo>
                      <a:pt x="2322" y="1462"/>
                    </a:lnTo>
                    <a:lnTo>
                      <a:pt x="2290" y="1465"/>
                    </a:lnTo>
                    <a:lnTo>
                      <a:pt x="2261" y="1479"/>
                    </a:lnTo>
                    <a:lnTo>
                      <a:pt x="2216" y="1479"/>
                    </a:lnTo>
                    <a:lnTo>
                      <a:pt x="2184" y="1482"/>
                    </a:lnTo>
                    <a:lnTo>
                      <a:pt x="2160" y="1470"/>
                    </a:lnTo>
                    <a:lnTo>
                      <a:pt x="2119" y="1470"/>
                    </a:lnTo>
                    <a:lnTo>
                      <a:pt x="2089" y="1466"/>
                    </a:lnTo>
                    <a:lnTo>
                      <a:pt x="2052" y="1466"/>
                    </a:lnTo>
                    <a:lnTo>
                      <a:pt x="2015" y="1487"/>
                    </a:lnTo>
                    <a:lnTo>
                      <a:pt x="1974" y="1453"/>
                    </a:lnTo>
                    <a:lnTo>
                      <a:pt x="1931" y="1431"/>
                    </a:lnTo>
                    <a:lnTo>
                      <a:pt x="1924" y="1391"/>
                    </a:lnTo>
                    <a:lnTo>
                      <a:pt x="1903" y="1371"/>
                    </a:lnTo>
                    <a:lnTo>
                      <a:pt x="1896" y="1341"/>
                    </a:lnTo>
                    <a:lnTo>
                      <a:pt x="1860" y="1333"/>
                    </a:lnTo>
                    <a:lnTo>
                      <a:pt x="1857" y="1301"/>
                    </a:lnTo>
                    <a:lnTo>
                      <a:pt x="1808" y="1276"/>
                    </a:lnTo>
                    <a:lnTo>
                      <a:pt x="1722" y="1248"/>
                    </a:lnTo>
                    <a:lnTo>
                      <a:pt x="1704" y="1248"/>
                    </a:lnTo>
                    <a:lnTo>
                      <a:pt x="1668" y="1256"/>
                    </a:lnTo>
                    <a:lnTo>
                      <a:pt x="1627" y="1251"/>
                    </a:lnTo>
                    <a:lnTo>
                      <a:pt x="1573" y="1219"/>
                    </a:lnTo>
                    <a:lnTo>
                      <a:pt x="1534" y="1219"/>
                    </a:lnTo>
                    <a:lnTo>
                      <a:pt x="1527" y="1193"/>
                    </a:lnTo>
                    <a:lnTo>
                      <a:pt x="1497" y="1156"/>
                    </a:lnTo>
                    <a:lnTo>
                      <a:pt x="1514" y="1114"/>
                    </a:lnTo>
                    <a:lnTo>
                      <a:pt x="1514" y="1047"/>
                    </a:lnTo>
                    <a:lnTo>
                      <a:pt x="1497" y="1021"/>
                    </a:lnTo>
                    <a:lnTo>
                      <a:pt x="1467" y="1002"/>
                    </a:lnTo>
                    <a:lnTo>
                      <a:pt x="1465" y="981"/>
                    </a:lnTo>
                    <a:lnTo>
                      <a:pt x="1430" y="970"/>
                    </a:lnTo>
                    <a:lnTo>
                      <a:pt x="1397" y="954"/>
                    </a:lnTo>
                    <a:lnTo>
                      <a:pt x="1365" y="928"/>
                    </a:lnTo>
                    <a:lnTo>
                      <a:pt x="1315" y="866"/>
                    </a:lnTo>
                    <a:lnTo>
                      <a:pt x="1281" y="846"/>
                    </a:lnTo>
                    <a:close/>
                  </a:path>
                </a:pathLst>
              </a:custGeom>
              <a:solidFill>
                <a:srgbClr val="E1D563"/>
              </a:solidFill>
              <a:ln w="12700" cap="flat" cmpd="sng">
                <a:solidFill>
                  <a:srgbClr val="000000"/>
                </a:solidFill>
                <a:prstDash val="solid"/>
                <a:round/>
                <a:headEnd type="none" w="med" len="med"/>
                <a:tailEnd type="none" w="med" len="med"/>
              </a:ln>
              <a:effectLst/>
            </p:spPr>
            <p:txBody>
              <a:bodyPr lIns="91165" tIns="45582" rIns="91165" bIns="45582" anchor="ctr"/>
              <a:lstStyle/>
              <a:p>
                <a:endParaRPr lang="zh-CN" altLang="en-US" sz="1400">
                  <a:latin typeface="微软雅黑" pitchFamily="34" charset="-122"/>
                  <a:ea typeface="微软雅黑" pitchFamily="34" charset="-122"/>
                </a:endParaRPr>
              </a:p>
            </p:txBody>
          </p:sp>
          <p:sp>
            <p:nvSpPr>
              <p:cNvPr id="29" name="Freeform 73"/>
              <p:cNvSpPr>
                <a:spLocks/>
              </p:cNvSpPr>
              <p:nvPr/>
            </p:nvSpPr>
            <p:spPr bwMode="auto">
              <a:xfrm>
                <a:off x="5185" y="2736"/>
                <a:ext cx="143" cy="144"/>
              </a:xfrm>
              <a:custGeom>
                <a:avLst/>
                <a:gdLst/>
                <a:ahLst/>
                <a:cxnLst>
                  <a:cxn ang="0">
                    <a:pos x="1069" y="1"/>
                  </a:cxn>
                  <a:cxn ang="0">
                    <a:pos x="972" y="13"/>
                  </a:cxn>
                  <a:cxn ang="0">
                    <a:pos x="924" y="56"/>
                  </a:cxn>
                  <a:cxn ang="0">
                    <a:pos x="748" y="99"/>
                  </a:cxn>
                  <a:cxn ang="0">
                    <a:pos x="724" y="146"/>
                  </a:cxn>
                  <a:cxn ang="0">
                    <a:pos x="655" y="240"/>
                  </a:cxn>
                  <a:cxn ang="0">
                    <a:pos x="597" y="340"/>
                  </a:cxn>
                  <a:cxn ang="0">
                    <a:pos x="604" y="478"/>
                  </a:cxn>
                  <a:cxn ang="0">
                    <a:pos x="527" y="635"/>
                  </a:cxn>
                  <a:cxn ang="0">
                    <a:pos x="340" y="921"/>
                  </a:cxn>
                  <a:cxn ang="0">
                    <a:pos x="214" y="1127"/>
                  </a:cxn>
                  <a:cxn ang="0">
                    <a:pos x="94" y="1341"/>
                  </a:cxn>
                  <a:cxn ang="0">
                    <a:pos x="23" y="1469"/>
                  </a:cxn>
                  <a:cxn ang="0">
                    <a:pos x="2" y="1530"/>
                  </a:cxn>
                  <a:cxn ang="0">
                    <a:pos x="0" y="1731"/>
                  </a:cxn>
                  <a:cxn ang="0">
                    <a:pos x="46" y="1870"/>
                  </a:cxn>
                  <a:cxn ang="0">
                    <a:pos x="113" y="1928"/>
                  </a:cxn>
                  <a:cxn ang="0">
                    <a:pos x="262" y="2122"/>
                  </a:cxn>
                  <a:cxn ang="0">
                    <a:pos x="410" y="2245"/>
                  </a:cxn>
                  <a:cxn ang="0">
                    <a:pos x="520" y="2285"/>
                  </a:cxn>
                  <a:cxn ang="0">
                    <a:pos x="576" y="2212"/>
                  </a:cxn>
                  <a:cxn ang="0">
                    <a:pos x="562" y="2117"/>
                  </a:cxn>
                  <a:cxn ang="0">
                    <a:pos x="571" y="2086"/>
                  </a:cxn>
                  <a:cxn ang="0">
                    <a:pos x="619" y="2025"/>
                  </a:cxn>
                  <a:cxn ang="0">
                    <a:pos x="708" y="1967"/>
                  </a:cxn>
                  <a:cxn ang="0">
                    <a:pos x="1017" y="1503"/>
                  </a:cxn>
                  <a:cxn ang="0">
                    <a:pos x="1142" y="1289"/>
                  </a:cxn>
                  <a:cxn ang="0">
                    <a:pos x="1166" y="1142"/>
                  </a:cxn>
                  <a:cxn ang="0">
                    <a:pos x="1158" y="995"/>
                  </a:cxn>
                  <a:cxn ang="0">
                    <a:pos x="1136" y="802"/>
                  </a:cxn>
                  <a:cxn ang="0">
                    <a:pos x="1135" y="694"/>
                  </a:cxn>
                  <a:cxn ang="0">
                    <a:pos x="1169" y="541"/>
                  </a:cxn>
                  <a:cxn ang="0">
                    <a:pos x="1195" y="515"/>
                  </a:cxn>
                  <a:cxn ang="0">
                    <a:pos x="1260" y="410"/>
                  </a:cxn>
                  <a:cxn ang="0">
                    <a:pos x="1330" y="310"/>
                  </a:cxn>
                  <a:cxn ang="0">
                    <a:pos x="1299" y="184"/>
                  </a:cxn>
                  <a:cxn ang="0">
                    <a:pos x="1241" y="72"/>
                  </a:cxn>
                  <a:cxn ang="0">
                    <a:pos x="1145" y="0"/>
                  </a:cxn>
                  <a:cxn ang="0">
                    <a:pos x="1069" y="1"/>
                  </a:cxn>
                </a:cxnLst>
                <a:rect l="0" t="0" r="r" b="b"/>
                <a:pathLst>
                  <a:path w="1330" h="2285">
                    <a:moveTo>
                      <a:pt x="1069" y="1"/>
                    </a:moveTo>
                    <a:lnTo>
                      <a:pt x="972" y="13"/>
                    </a:lnTo>
                    <a:lnTo>
                      <a:pt x="924" y="56"/>
                    </a:lnTo>
                    <a:lnTo>
                      <a:pt x="748" y="99"/>
                    </a:lnTo>
                    <a:lnTo>
                      <a:pt x="724" y="146"/>
                    </a:lnTo>
                    <a:lnTo>
                      <a:pt x="655" y="240"/>
                    </a:lnTo>
                    <a:lnTo>
                      <a:pt x="597" y="340"/>
                    </a:lnTo>
                    <a:lnTo>
                      <a:pt x="604" y="478"/>
                    </a:lnTo>
                    <a:lnTo>
                      <a:pt x="527" y="635"/>
                    </a:lnTo>
                    <a:lnTo>
                      <a:pt x="340" y="921"/>
                    </a:lnTo>
                    <a:lnTo>
                      <a:pt x="214" y="1127"/>
                    </a:lnTo>
                    <a:lnTo>
                      <a:pt x="94" y="1341"/>
                    </a:lnTo>
                    <a:lnTo>
                      <a:pt x="23" y="1469"/>
                    </a:lnTo>
                    <a:lnTo>
                      <a:pt x="2" y="1530"/>
                    </a:lnTo>
                    <a:lnTo>
                      <a:pt x="0" y="1731"/>
                    </a:lnTo>
                    <a:lnTo>
                      <a:pt x="46" y="1870"/>
                    </a:lnTo>
                    <a:lnTo>
                      <a:pt x="113" y="1928"/>
                    </a:lnTo>
                    <a:lnTo>
                      <a:pt x="262" y="2122"/>
                    </a:lnTo>
                    <a:lnTo>
                      <a:pt x="410" y="2245"/>
                    </a:lnTo>
                    <a:lnTo>
                      <a:pt x="520" y="2285"/>
                    </a:lnTo>
                    <a:lnTo>
                      <a:pt x="576" y="2212"/>
                    </a:lnTo>
                    <a:lnTo>
                      <a:pt x="562" y="2117"/>
                    </a:lnTo>
                    <a:lnTo>
                      <a:pt x="571" y="2086"/>
                    </a:lnTo>
                    <a:lnTo>
                      <a:pt x="619" y="2025"/>
                    </a:lnTo>
                    <a:lnTo>
                      <a:pt x="708" y="1967"/>
                    </a:lnTo>
                    <a:lnTo>
                      <a:pt x="1017" y="1503"/>
                    </a:lnTo>
                    <a:lnTo>
                      <a:pt x="1142" y="1289"/>
                    </a:lnTo>
                    <a:lnTo>
                      <a:pt x="1166" y="1142"/>
                    </a:lnTo>
                    <a:lnTo>
                      <a:pt x="1158" y="995"/>
                    </a:lnTo>
                    <a:lnTo>
                      <a:pt x="1136" y="802"/>
                    </a:lnTo>
                    <a:lnTo>
                      <a:pt x="1135" y="694"/>
                    </a:lnTo>
                    <a:lnTo>
                      <a:pt x="1169" y="541"/>
                    </a:lnTo>
                    <a:lnTo>
                      <a:pt x="1195" y="515"/>
                    </a:lnTo>
                    <a:lnTo>
                      <a:pt x="1260" y="410"/>
                    </a:lnTo>
                    <a:lnTo>
                      <a:pt x="1330" y="310"/>
                    </a:lnTo>
                    <a:lnTo>
                      <a:pt x="1299" y="184"/>
                    </a:lnTo>
                    <a:lnTo>
                      <a:pt x="1241" y="72"/>
                    </a:lnTo>
                    <a:lnTo>
                      <a:pt x="1145" y="0"/>
                    </a:lnTo>
                    <a:lnTo>
                      <a:pt x="1069" y="1"/>
                    </a:lnTo>
                    <a:close/>
                  </a:path>
                </a:pathLst>
              </a:custGeom>
              <a:solidFill>
                <a:srgbClr val="E1D563"/>
              </a:solidFill>
              <a:ln w="12700" cap="flat" cmpd="sng">
                <a:solidFill>
                  <a:srgbClr val="000000"/>
                </a:solidFill>
                <a:prstDash val="solid"/>
                <a:round/>
                <a:headEnd type="none" w="med" len="med"/>
                <a:tailEnd type="none" w="med" len="med"/>
              </a:ln>
              <a:effectLst/>
            </p:spPr>
            <p:txBody>
              <a:bodyPr lIns="91165" tIns="45582" rIns="91165" bIns="45582" anchor="ctr"/>
              <a:lstStyle/>
              <a:p>
                <a:endParaRPr lang="zh-CN" altLang="en-US" sz="1400">
                  <a:latin typeface="微软雅黑" pitchFamily="34" charset="-122"/>
                  <a:ea typeface="微软雅黑" pitchFamily="34" charset="-122"/>
                </a:endParaRPr>
              </a:p>
            </p:txBody>
          </p:sp>
          <p:sp>
            <p:nvSpPr>
              <p:cNvPr id="30" name="Freeform 74"/>
              <p:cNvSpPr>
                <a:spLocks/>
              </p:cNvSpPr>
              <p:nvPr/>
            </p:nvSpPr>
            <p:spPr bwMode="auto">
              <a:xfrm>
                <a:off x="4796" y="2976"/>
                <a:ext cx="100" cy="192"/>
              </a:xfrm>
              <a:custGeom>
                <a:avLst/>
                <a:gdLst/>
                <a:ahLst/>
                <a:cxnLst>
                  <a:cxn ang="0">
                    <a:pos x="72" y="32"/>
                  </a:cxn>
                  <a:cxn ang="0">
                    <a:pos x="56" y="32"/>
                  </a:cxn>
                  <a:cxn ang="0">
                    <a:pos x="40" y="32"/>
                  </a:cxn>
                  <a:cxn ang="0">
                    <a:pos x="24" y="32"/>
                  </a:cxn>
                  <a:cxn ang="0">
                    <a:pos x="24" y="48"/>
                  </a:cxn>
                  <a:cxn ang="0">
                    <a:pos x="24" y="64"/>
                  </a:cxn>
                  <a:cxn ang="0">
                    <a:pos x="16" y="72"/>
                  </a:cxn>
                  <a:cxn ang="0">
                    <a:pos x="8" y="80"/>
                  </a:cxn>
                  <a:cxn ang="0">
                    <a:pos x="0" y="88"/>
                  </a:cxn>
                  <a:cxn ang="0">
                    <a:pos x="0" y="104"/>
                  </a:cxn>
                  <a:cxn ang="0">
                    <a:pos x="8" y="112"/>
                  </a:cxn>
                  <a:cxn ang="0">
                    <a:pos x="16" y="120"/>
                  </a:cxn>
                  <a:cxn ang="0">
                    <a:pos x="24" y="128"/>
                  </a:cxn>
                  <a:cxn ang="0">
                    <a:pos x="40" y="128"/>
                  </a:cxn>
                  <a:cxn ang="0">
                    <a:pos x="56" y="128"/>
                  </a:cxn>
                  <a:cxn ang="0">
                    <a:pos x="64" y="120"/>
                  </a:cxn>
                  <a:cxn ang="0">
                    <a:pos x="72" y="112"/>
                  </a:cxn>
                  <a:cxn ang="0">
                    <a:pos x="88" y="104"/>
                  </a:cxn>
                  <a:cxn ang="0">
                    <a:pos x="96" y="96"/>
                  </a:cxn>
                  <a:cxn ang="0">
                    <a:pos x="112" y="96"/>
                  </a:cxn>
                  <a:cxn ang="0">
                    <a:pos x="120" y="80"/>
                  </a:cxn>
                  <a:cxn ang="0">
                    <a:pos x="120" y="64"/>
                  </a:cxn>
                  <a:cxn ang="0">
                    <a:pos x="128" y="56"/>
                  </a:cxn>
                  <a:cxn ang="0">
                    <a:pos x="128" y="40"/>
                  </a:cxn>
                  <a:cxn ang="0">
                    <a:pos x="136" y="32"/>
                  </a:cxn>
                  <a:cxn ang="0">
                    <a:pos x="128" y="24"/>
                  </a:cxn>
                  <a:cxn ang="0">
                    <a:pos x="112" y="24"/>
                  </a:cxn>
                  <a:cxn ang="0">
                    <a:pos x="104" y="8"/>
                  </a:cxn>
                  <a:cxn ang="0">
                    <a:pos x="96" y="0"/>
                  </a:cxn>
                  <a:cxn ang="0">
                    <a:pos x="88" y="8"/>
                  </a:cxn>
                  <a:cxn ang="0">
                    <a:pos x="80" y="16"/>
                  </a:cxn>
                  <a:cxn ang="0">
                    <a:pos x="80" y="32"/>
                  </a:cxn>
                </a:cxnLst>
                <a:rect l="0" t="0" r="r" b="b"/>
                <a:pathLst>
                  <a:path w="136" h="128">
                    <a:moveTo>
                      <a:pt x="72" y="24"/>
                    </a:moveTo>
                    <a:lnTo>
                      <a:pt x="72" y="32"/>
                    </a:lnTo>
                    <a:lnTo>
                      <a:pt x="64" y="32"/>
                    </a:lnTo>
                    <a:lnTo>
                      <a:pt x="56" y="32"/>
                    </a:lnTo>
                    <a:lnTo>
                      <a:pt x="48" y="32"/>
                    </a:lnTo>
                    <a:lnTo>
                      <a:pt x="40" y="32"/>
                    </a:lnTo>
                    <a:lnTo>
                      <a:pt x="32" y="32"/>
                    </a:lnTo>
                    <a:lnTo>
                      <a:pt x="24" y="32"/>
                    </a:lnTo>
                    <a:lnTo>
                      <a:pt x="24" y="40"/>
                    </a:lnTo>
                    <a:lnTo>
                      <a:pt x="24" y="48"/>
                    </a:lnTo>
                    <a:lnTo>
                      <a:pt x="24" y="56"/>
                    </a:lnTo>
                    <a:lnTo>
                      <a:pt x="24" y="64"/>
                    </a:lnTo>
                    <a:lnTo>
                      <a:pt x="24" y="72"/>
                    </a:lnTo>
                    <a:lnTo>
                      <a:pt x="16" y="72"/>
                    </a:lnTo>
                    <a:lnTo>
                      <a:pt x="16" y="80"/>
                    </a:lnTo>
                    <a:lnTo>
                      <a:pt x="8" y="80"/>
                    </a:lnTo>
                    <a:lnTo>
                      <a:pt x="0" y="80"/>
                    </a:lnTo>
                    <a:lnTo>
                      <a:pt x="0" y="88"/>
                    </a:lnTo>
                    <a:lnTo>
                      <a:pt x="0" y="96"/>
                    </a:lnTo>
                    <a:lnTo>
                      <a:pt x="0" y="104"/>
                    </a:lnTo>
                    <a:lnTo>
                      <a:pt x="8" y="104"/>
                    </a:lnTo>
                    <a:lnTo>
                      <a:pt x="8" y="112"/>
                    </a:lnTo>
                    <a:lnTo>
                      <a:pt x="16" y="112"/>
                    </a:lnTo>
                    <a:lnTo>
                      <a:pt x="16" y="120"/>
                    </a:lnTo>
                    <a:lnTo>
                      <a:pt x="24" y="120"/>
                    </a:lnTo>
                    <a:lnTo>
                      <a:pt x="24" y="128"/>
                    </a:lnTo>
                    <a:lnTo>
                      <a:pt x="32" y="128"/>
                    </a:lnTo>
                    <a:lnTo>
                      <a:pt x="40" y="128"/>
                    </a:lnTo>
                    <a:lnTo>
                      <a:pt x="48" y="128"/>
                    </a:lnTo>
                    <a:lnTo>
                      <a:pt x="56" y="128"/>
                    </a:lnTo>
                    <a:lnTo>
                      <a:pt x="64" y="128"/>
                    </a:lnTo>
                    <a:lnTo>
                      <a:pt x="64" y="120"/>
                    </a:lnTo>
                    <a:lnTo>
                      <a:pt x="72" y="120"/>
                    </a:lnTo>
                    <a:lnTo>
                      <a:pt x="72" y="112"/>
                    </a:lnTo>
                    <a:lnTo>
                      <a:pt x="80" y="104"/>
                    </a:lnTo>
                    <a:lnTo>
                      <a:pt x="88" y="104"/>
                    </a:lnTo>
                    <a:lnTo>
                      <a:pt x="88" y="96"/>
                    </a:lnTo>
                    <a:lnTo>
                      <a:pt x="96" y="96"/>
                    </a:lnTo>
                    <a:lnTo>
                      <a:pt x="104" y="96"/>
                    </a:lnTo>
                    <a:lnTo>
                      <a:pt x="112" y="96"/>
                    </a:lnTo>
                    <a:lnTo>
                      <a:pt x="112" y="88"/>
                    </a:lnTo>
                    <a:lnTo>
                      <a:pt x="120" y="80"/>
                    </a:lnTo>
                    <a:lnTo>
                      <a:pt x="120" y="72"/>
                    </a:lnTo>
                    <a:lnTo>
                      <a:pt x="120" y="64"/>
                    </a:lnTo>
                    <a:lnTo>
                      <a:pt x="128" y="64"/>
                    </a:lnTo>
                    <a:lnTo>
                      <a:pt x="128" y="56"/>
                    </a:lnTo>
                    <a:lnTo>
                      <a:pt x="128" y="48"/>
                    </a:lnTo>
                    <a:lnTo>
                      <a:pt x="128" y="40"/>
                    </a:lnTo>
                    <a:lnTo>
                      <a:pt x="136" y="40"/>
                    </a:lnTo>
                    <a:lnTo>
                      <a:pt x="136" y="32"/>
                    </a:lnTo>
                    <a:lnTo>
                      <a:pt x="128" y="32"/>
                    </a:lnTo>
                    <a:lnTo>
                      <a:pt x="128" y="24"/>
                    </a:lnTo>
                    <a:lnTo>
                      <a:pt x="120" y="24"/>
                    </a:lnTo>
                    <a:lnTo>
                      <a:pt x="112" y="24"/>
                    </a:lnTo>
                    <a:lnTo>
                      <a:pt x="112" y="16"/>
                    </a:lnTo>
                    <a:lnTo>
                      <a:pt x="104" y="8"/>
                    </a:lnTo>
                    <a:lnTo>
                      <a:pt x="104" y="0"/>
                    </a:lnTo>
                    <a:lnTo>
                      <a:pt x="96" y="0"/>
                    </a:lnTo>
                    <a:lnTo>
                      <a:pt x="88" y="0"/>
                    </a:lnTo>
                    <a:lnTo>
                      <a:pt x="88" y="8"/>
                    </a:lnTo>
                    <a:lnTo>
                      <a:pt x="80" y="8"/>
                    </a:lnTo>
                    <a:lnTo>
                      <a:pt x="80" y="16"/>
                    </a:lnTo>
                    <a:lnTo>
                      <a:pt x="80" y="24"/>
                    </a:lnTo>
                    <a:lnTo>
                      <a:pt x="80" y="32"/>
                    </a:lnTo>
                  </a:path>
                </a:pathLst>
              </a:custGeom>
              <a:solidFill>
                <a:srgbClr val="E1D563"/>
              </a:solidFill>
              <a:ln w="12700" cap="flat" cmpd="sng">
                <a:solidFill>
                  <a:srgbClr val="000000"/>
                </a:solidFill>
                <a:prstDash val="solid"/>
                <a:round/>
                <a:headEnd type="none" w="med" len="med"/>
                <a:tailEnd type="none" w="med" len="med"/>
              </a:ln>
              <a:effectLst/>
            </p:spPr>
            <p:txBody>
              <a:bodyPr lIns="91165" tIns="45582" rIns="91165" bIns="45582" anchor="ctr"/>
              <a:lstStyle/>
              <a:p>
                <a:endParaRPr lang="zh-CN" altLang="en-US" sz="1400">
                  <a:latin typeface="微软雅黑" pitchFamily="34" charset="-122"/>
                  <a:ea typeface="微软雅黑" pitchFamily="34" charset="-122"/>
                </a:endParaRPr>
              </a:p>
            </p:txBody>
          </p:sp>
        </p:grpSp>
        <p:sp>
          <p:nvSpPr>
            <p:cNvPr id="16" name="AutoShape 75"/>
            <p:cNvSpPr>
              <a:spLocks noChangeArrowheads="1"/>
            </p:cNvSpPr>
            <p:nvPr/>
          </p:nvSpPr>
          <p:spPr bwMode="auto">
            <a:xfrm>
              <a:off x="1146" y="2436"/>
              <a:ext cx="123"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17" name="AutoShape 76"/>
            <p:cNvSpPr>
              <a:spLocks noChangeArrowheads="1"/>
            </p:cNvSpPr>
            <p:nvPr/>
          </p:nvSpPr>
          <p:spPr bwMode="auto">
            <a:xfrm>
              <a:off x="3171" y="1928"/>
              <a:ext cx="124"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18" name="AutoShape 77"/>
            <p:cNvSpPr>
              <a:spLocks noChangeArrowheads="1"/>
            </p:cNvSpPr>
            <p:nvPr/>
          </p:nvSpPr>
          <p:spPr bwMode="auto">
            <a:xfrm>
              <a:off x="2573" y="2105"/>
              <a:ext cx="121"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19" name="AutoShape 78"/>
            <p:cNvSpPr>
              <a:spLocks noChangeArrowheads="1"/>
            </p:cNvSpPr>
            <p:nvPr/>
          </p:nvSpPr>
          <p:spPr bwMode="auto">
            <a:xfrm>
              <a:off x="1698" y="2563"/>
              <a:ext cx="123"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20" name="AutoShape 79"/>
            <p:cNvSpPr>
              <a:spLocks noChangeArrowheads="1"/>
            </p:cNvSpPr>
            <p:nvPr/>
          </p:nvSpPr>
          <p:spPr bwMode="auto">
            <a:xfrm>
              <a:off x="3322" y="3144"/>
              <a:ext cx="122"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21" name="AutoShape 80"/>
            <p:cNvSpPr>
              <a:spLocks noChangeArrowheads="1"/>
            </p:cNvSpPr>
            <p:nvPr/>
          </p:nvSpPr>
          <p:spPr bwMode="auto">
            <a:xfrm>
              <a:off x="2374" y="2500"/>
              <a:ext cx="122"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22" name="AutoShape 81"/>
            <p:cNvSpPr>
              <a:spLocks noChangeArrowheads="1"/>
            </p:cNvSpPr>
            <p:nvPr/>
          </p:nvSpPr>
          <p:spPr bwMode="auto">
            <a:xfrm>
              <a:off x="2694" y="2873"/>
              <a:ext cx="123"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23" name="AutoShape 82"/>
            <p:cNvSpPr>
              <a:spLocks noChangeArrowheads="1"/>
            </p:cNvSpPr>
            <p:nvPr/>
          </p:nvSpPr>
          <p:spPr bwMode="auto">
            <a:xfrm>
              <a:off x="2612" y="3192"/>
              <a:ext cx="122"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24" name="AutoShape 83"/>
            <p:cNvSpPr>
              <a:spLocks noChangeArrowheads="1"/>
            </p:cNvSpPr>
            <p:nvPr/>
          </p:nvSpPr>
          <p:spPr bwMode="auto">
            <a:xfrm>
              <a:off x="3041" y="2472"/>
              <a:ext cx="121"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25" name="AutoShape 84"/>
            <p:cNvSpPr>
              <a:spLocks noChangeArrowheads="1"/>
            </p:cNvSpPr>
            <p:nvPr/>
          </p:nvSpPr>
          <p:spPr bwMode="auto">
            <a:xfrm>
              <a:off x="2758" y="2373"/>
              <a:ext cx="124"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26" name="AutoShape 85"/>
            <p:cNvSpPr>
              <a:spLocks noChangeArrowheads="1"/>
            </p:cNvSpPr>
            <p:nvPr/>
          </p:nvSpPr>
          <p:spPr bwMode="auto">
            <a:xfrm>
              <a:off x="2125" y="2921"/>
              <a:ext cx="123"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sp>
          <p:nvSpPr>
            <p:cNvPr id="27" name="AutoShape 86"/>
            <p:cNvSpPr>
              <a:spLocks noChangeArrowheads="1"/>
            </p:cNvSpPr>
            <p:nvPr/>
          </p:nvSpPr>
          <p:spPr bwMode="auto">
            <a:xfrm>
              <a:off x="3028" y="2904"/>
              <a:ext cx="122" cy="127"/>
            </a:xfrm>
            <a:prstGeom prst="triangle">
              <a:avLst>
                <a:gd name="adj" fmla="val 50000"/>
              </a:avLst>
            </a:prstGeom>
            <a:solidFill>
              <a:srgbClr val="FF3399"/>
            </a:solidFill>
            <a:ln w="12700">
              <a:noFill/>
              <a:miter lim="800000"/>
              <a:headEnd/>
              <a:tailEnd/>
            </a:ln>
            <a:effectLst/>
          </p:spPr>
          <p:txBody>
            <a:bodyPr wrap="none" anchor="ctr"/>
            <a:lstStyle/>
            <a:p>
              <a:endParaRPr lang="zh-CN" altLang="en-US" sz="1400">
                <a:latin typeface="微软雅黑" pitchFamily="34" charset="-122"/>
                <a:ea typeface="微软雅黑" pitchFamily="34" charset="-122"/>
              </a:endParaRPr>
            </a:p>
          </p:txBody>
        </p:sp>
      </p:grpSp>
      <p:grpSp>
        <p:nvGrpSpPr>
          <p:cNvPr id="31" name="Group 88"/>
          <p:cNvGrpSpPr>
            <a:grpSpLocks/>
          </p:cNvGrpSpPr>
          <p:nvPr>
            <p:custDataLst>
              <p:tags r:id="rId15"/>
            </p:custDataLst>
          </p:nvPr>
        </p:nvGrpSpPr>
        <p:grpSpPr bwMode="auto">
          <a:xfrm>
            <a:off x="2070100" y="2632075"/>
            <a:ext cx="3441700" cy="2058988"/>
            <a:chOff x="221" y="482"/>
            <a:chExt cx="2506" cy="1542"/>
          </a:xfrm>
        </p:grpSpPr>
        <p:sp>
          <p:nvSpPr>
            <p:cNvPr id="32" name="AutoShape 89"/>
            <p:cNvSpPr>
              <a:spLocks noChangeArrowheads="1"/>
            </p:cNvSpPr>
            <p:nvPr/>
          </p:nvSpPr>
          <p:spPr bwMode="auto">
            <a:xfrm>
              <a:off x="221" y="482"/>
              <a:ext cx="2506" cy="1542"/>
            </a:xfrm>
            <a:prstGeom prst="foldedCorner">
              <a:avLst>
                <a:gd name="adj" fmla="val 12500"/>
              </a:avLst>
            </a:prstGeom>
            <a:solidFill>
              <a:schemeClr val="bg1"/>
            </a:solidFill>
            <a:ln w="12700">
              <a:solidFill>
                <a:schemeClr val="tx1"/>
              </a:solidFill>
              <a:round/>
              <a:headEnd/>
              <a:tailEnd/>
            </a:ln>
            <a:effectLst/>
          </p:spPr>
          <p:txBody>
            <a:bodyPr wrap="none" anchor="ctr"/>
            <a:lstStyle/>
            <a:p>
              <a:pPr eaLnBrk="0" hangingPunct="0"/>
              <a:endParaRPr lang="zh-CN" altLang="en-US" sz="1400" i="0">
                <a:latin typeface="微软雅黑" pitchFamily="34" charset="-122"/>
                <a:ea typeface="微软雅黑" pitchFamily="34" charset="-122"/>
              </a:endParaRPr>
            </a:p>
          </p:txBody>
        </p:sp>
        <p:sp>
          <p:nvSpPr>
            <p:cNvPr id="33" name="Rectangle 90"/>
            <p:cNvSpPr>
              <a:spLocks noChangeArrowheads="1"/>
            </p:cNvSpPr>
            <p:nvPr/>
          </p:nvSpPr>
          <p:spPr bwMode="auto">
            <a:xfrm>
              <a:off x="320" y="506"/>
              <a:ext cx="2348" cy="226"/>
            </a:xfrm>
            <a:prstGeom prst="rect">
              <a:avLst/>
            </a:prstGeom>
            <a:solidFill>
              <a:schemeClr val="accent2">
                <a:lumMod val="60000"/>
                <a:lumOff val="40000"/>
              </a:schemeClr>
            </a:solidFill>
            <a:ln w="9525">
              <a:solidFill>
                <a:schemeClr val="tx1"/>
              </a:solidFill>
              <a:miter lim="800000"/>
              <a:headEnd/>
              <a:tailEnd/>
            </a:ln>
            <a:effectLst/>
          </p:spPr>
          <p:txBody>
            <a:bodyPr anchor="ctr"/>
            <a:lstStyle/>
            <a:p>
              <a:r>
                <a:rPr kumimoji="1" lang="zh-CN" altLang="en-US" sz="1400" i="0" dirty="0">
                  <a:latin typeface="微软雅黑" pitchFamily="34" charset="-122"/>
                  <a:ea typeface="微软雅黑" pitchFamily="34" charset="-122"/>
                </a:rPr>
                <a:t>预算对比报告</a:t>
              </a:r>
            </a:p>
          </p:txBody>
        </p:sp>
      </p:grpSp>
      <p:graphicFrame>
        <p:nvGraphicFramePr>
          <p:cNvPr id="34" name="Object 4"/>
          <p:cNvGraphicFramePr>
            <a:graphicFrameLocks noChangeAspect="1"/>
          </p:cNvGraphicFramePr>
          <p:nvPr>
            <p:custDataLst>
              <p:tags r:id="rId16"/>
            </p:custDataLst>
            <p:extLst>
              <p:ext uri="{D42A27DB-BD31-4B8C-83A1-F6EECF244321}">
                <p14:modId xmlns:p14="http://schemas.microsoft.com/office/powerpoint/2010/main" val="3203979233"/>
              </p:ext>
            </p:extLst>
          </p:nvPr>
        </p:nvGraphicFramePr>
        <p:xfrm>
          <a:off x="2152650" y="3216275"/>
          <a:ext cx="1593850" cy="1500188"/>
        </p:xfrm>
        <a:graphic>
          <a:graphicData uri="http://schemas.openxmlformats.org/presentationml/2006/ole">
            <mc:AlternateContent xmlns:mc="http://schemas.openxmlformats.org/markup-compatibility/2006">
              <mc:Choice xmlns:v="urn:schemas-microsoft-com:vml" Requires="v">
                <p:oleObj spid="_x0000_s185083" name="图表" r:id="rId33" imgW="6315024" imgH="3781357" progId="MSGraph.Chart.8">
                  <p:embed followColorScheme="full"/>
                </p:oleObj>
              </mc:Choice>
              <mc:Fallback>
                <p:oleObj name="图表" r:id="rId33" imgW="6315024" imgH="3781357" progId="MSGraph.Chart.8">
                  <p:embed followColorScheme="full"/>
                  <p:pic>
                    <p:nvPicPr>
                      <p:cNvPr id="0" name="Picture 2803"/>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2152650" y="3216275"/>
                        <a:ext cx="1593850" cy="1500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AutoShape 93"/>
          <p:cNvSpPr>
            <a:spLocks noChangeArrowheads="1"/>
          </p:cNvSpPr>
          <p:nvPr>
            <p:custDataLst>
              <p:tags r:id="rId17"/>
            </p:custDataLst>
          </p:nvPr>
        </p:nvSpPr>
        <p:spPr bwMode="auto">
          <a:xfrm>
            <a:off x="4749800" y="2552700"/>
            <a:ext cx="3441700" cy="2058988"/>
          </a:xfrm>
          <a:prstGeom prst="foldedCorner">
            <a:avLst>
              <a:gd name="adj" fmla="val 12500"/>
            </a:avLst>
          </a:prstGeom>
          <a:solidFill>
            <a:schemeClr val="bg1"/>
          </a:solidFill>
          <a:ln w="12700">
            <a:solidFill>
              <a:schemeClr val="tx1"/>
            </a:solidFill>
            <a:round/>
            <a:headEnd/>
            <a:tailEnd/>
          </a:ln>
          <a:effectLst/>
        </p:spPr>
        <p:txBody>
          <a:bodyPr wrap="none" anchor="ctr"/>
          <a:lstStyle/>
          <a:p>
            <a:pPr eaLnBrk="0" hangingPunct="0"/>
            <a:endParaRPr lang="zh-CN" altLang="en-US" sz="1400" i="0">
              <a:latin typeface="微软雅黑" pitchFamily="34" charset="-122"/>
              <a:ea typeface="微软雅黑" pitchFamily="34" charset="-122"/>
            </a:endParaRPr>
          </a:p>
        </p:txBody>
      </p:sp>
      <p:sp>
        <p:nvSpPr>
          <p:cNvPr id="36" name="Rectangle 94"/>
          <p:cNvSpPr>
            <a:spLocks noChangeArrowheads="1"/>
          </p:cNvSpPr>
          <p:nvPr>
            <p:custDataLst>
              <p:tags r:id="rId18"/>
            </p:custDataLst>
          </p:nvPr>
        </p:nvSpPr>
        <p:spPr bwMode="auto">
          <a:xfrm>
            <a:off x="4885765" y="2584747"/>
            <a:ext cx="3224705" cy="301771"/>
          </a:xfrm>
          <a:prstGeom prst="rect">
            <a:avLst/>
          </a:prstGeom>
          <a:solidFill>
            <a:srgbClr val="FFFF66"/>
          </a:solidFill>
          <a:ln w="9525">
            <a:solidFill>
              <a:schemeClr val="tx1"/>
            </a:solidFill>
            <a:miter lim="800000"/>
            <a:headEnd/>
            <a:tailEnd/>
          </a:ln>
          <a:effectLst/>
        </p:spPr>
        <p:txBody>
          <a:bodyPr anchor="ctr"/>
          <a:lstStyle/>
          <a:p>
            <a:r>
              <a:rPr kumimoji="1" lang="zh-CN" altLang="en-US" sz="1400" i="0" dirty="0">
                <a:latin typeface="微软雅黑" pitchFamily="34" charset="-122"/>
                <a:ea typeface="微软雅黑" pitchFamily="34" charset="-122"/>
              </a:rPr>
              <a:t>四版</a:t>
            </a:r>
            <a:r>
              <a:rPr kumimoji="1" lang="zh-CN" altLang="en-US" sz="1400" i="0" dirty="0" smtClean="0">
                <a:latin typeface="微软雅黑" pitchFamily="34" charset="-122"/>
                <a:ea typeface="微软雅黑" pitchFamily="34" charset="-122"/>
              </a:rPr>
              <a:t>利润率</a:t>
            </a:r>
            <a:endParaRPr kumimoji="1" lang="zh-CN" altLang="en-US" sz="1400" i="0" dirty="0">
              <a:latin typeface="微软雅黑" pitchFamily="34" charset="-122"/>
              <a:ea typeface="微软雅黑" pitchFamily="34" charset="-122"/>
            </a:endParaRPr>
          </a:p>
        </p:txBody>
      </p:sp>
      <p:sp>
        <p:nvSpPr>
          <p:cNvPr id="37" name="AutoShape 96"/>
          <p:cNvSpPr>
            <a:spLocks noChangeArrowheads="1"/>
          </p:cNvSpPr>
          <p:nvPr>
            <p:custDataLst>
              <p:tags r:id="rId19"/>
            </p:custDataLst>
          </p:nvPr>
        </p:nvSpPr>
        <p:spPr bwMode="auto">
          <a:xfrm>
            <a:off x="4325938" y="2914650"/>
            <a:ext cx="3441700" cy="2058988"/>
          </a:xfrm>
          <a:prstGeom prst="foldedCorner">
            <a:avLst>
              <a:gd name="adj" fmla="val 12500"/>
            </a:avLst>
          </a:prstGeom>
          <a:solidFill>
            <a:schemeClr val="bg1"/>
          </a:solidFill>
          <a:ln w="12700">
            <a:solidFill>
              <a:schemeClr val="tx1"/>
            </a:solidFill>
            <a:round/>
            <a:headEnd/>
            <a:tailEnd/>
          </a:ln>
          <a:effectLst/>
        </p:spPr>
        <p:txBody>
          <a:bodyPr wrap="none" anchor="ctr"/>
          <a:lstStyle/>
          <a:p>
            <a:pPr eaLnBrk="0" hangingPunct="0"/>
            <a:endParaRPr lang="zh-CN" altLang="en-US" sz="1400" i="0">
              <a:latin typeface="微软雅黑" pitchFamily="34" charset="-122"/>
              <a:ea typeface="微软雅黑" pitchFamily="34" charset="-122"/>
            </a:endParaRPr>
          </a:p>
        </p:txBody>
      </p:sp>
      <p:sp>
        <p:nvSpPr>
          <p:cNvPr id="38" name="Rectangle 97"/>
          <p:cNvSpPr>
            <a:spLocks noChangeArrowheads="1"/>
          </p:cNvSpPr>
          <p:nvPr>
            <p:custDataLst>
              <p:tags r:id="rId20"/>
            </p:custDataLst>
          </p:nvPr>
        </p:nvSpPr>
        <p:spPr bwMode="auto">
          <a:xfrm>
            <a:off x="4461903" y="2946697"/>
            <a:ext cx="3224705" cy="301771"/>
          </a:xfrm>
          <a:prstGeom prst="rect">
            <a:avLst/>
          </a:prstGeom>
          <a:solidFill>
            <a:srgbClr val="FFFF66"/>
          </a:solidFill>
          <a:ln w="9525">
            <a:solidFill>
              <a:schemeClr val="tx1"/>
            </a:solidFill>
            <a:miter lim="800000"/>
            <a:headEnd/>
            <a:tailEnd/>
          </a:ln>
          <a:effectLst/>
        </p:spPr>
        <p:txBody>
          <a:bodyPr anchor="ctr"/>
          <a:lstStyle/>
          <a:p>
            <a:r>
              <a:rPr kumimoji="1" lang="zh-CN" altLang="en-US" sz="1400" i="0" dirty="0">
                <a:latin typeface="微软雅黑" pitchFamily="34" charset="-122"/>
                <a:ea typeface="微软雅黑" pitchFamily="34" charset="-122"/>
              </a:rPr>
              <a:t>费用报告</a:t>
            </a:r>
          </a:p>
        </p:txBody>
      </p:sp>
      <p:grpSp>
        <p:nvGrpSpPr>
          <p:cNvPr id="39" name="Group 99"/>
          <p:cNvGrpSpPr>
            <a:grpSpLocks/>
          </p:cNvGrpSpPr>
          <p:nvPr>
            <p:custDataLst>
              <p:tags r:id="rId21"/>
            </p:custDataLst>
          </p:nvPr>
        </p:nvGrpSpPr>
        <p:grpSpPr bwMode="auto">
          <a:xfrm>
            <a:off x="3790950" y="3306763"/>
            <a:ext cx="3441700" cy="2058987"/>
            <a:chOff x="221" y="482"/>
            <a:chExt cx="2506" cy="1542"/>
          </a:xfrm>
        </p:grpSpPr>
        <p:sp>
          <p:nvSpPr>
            <p:cNvPr id="40" name="AutoShape 100"/>
            <p:cNvSpPr>
              <a:spLocks noChangeArrowheads="1"/>
            </p:cNvSpPr>
            <p:nvPr/>
          </p:nvSpPr>
          <p:spPr bwMode="auto">
            <a:xfrm>
              <a:off x="221" y="482"/>
              <a:ext cx="2506" cy="1542"/>
            </a:xfrm>
            <a:prstGeom prst="foldedCorner">
              <a:avLst>
                <a:gd name="adj" fmla="val 12500"/>
              </a:avLst>
            </a:prstGeom>
            <a:solidFill>
              <a:schemeClr val="bg1"/>
            </a:solidFill>
            <a:ln w="12700">
              <a:solidFill>
                <a:schemeClr val="tx1"/>
              </a:solidFill>
              <a:round/>
              <a:headEnd/>
              <a:tailEnd/>
            </a:ln>
            <a:effectLst/>
          </p:spPr>
          <p:txBody>
            <a:bodyPr wrap="none" anchor="ctr"/>
            <a:lstStyle/>
            <a:p>
              <a:pPr eaLnBrk="0" hangingPunct="0"/>
              <a:endParaRPr lang="zh-CN" altLang="en-US" sz="1400" i="0">
                <a:latin typeface="微软雅黑" pitchFamily="34" charset="-122"/>
                <a:ea typeface="微软雅黑" pitchFamily="34" charset="-122"/>
              </a:endParaRPr>
            </a:p>
          </p:txBody>
        </p:sp>
        <p:sp>
          <p:nvSpPr>
            <p:cNvPr id="41" name="Rectangle 101"/>
            <p:cNvSpPr>
              <a:spLocks noChangeArrowheads="1"/>
            </p:cNvSpPr>
            <p:nvPr/>
          </p:nvSpPr>
          <p:spPr bwMode="auto">
            <a:xfrm>
              <a:off x="320" y="506"/>
              <a:ext cx="2348" cy="226"/>
            </a:xfrm>
            <a:prstGeom prst="rect">
              <a:avLst/>
            </a:prstGeom>
            <a:solidFill>
              <a:srgbClr val="FFFF66"/>
            </a:solidFill>
            <a:ln w="9525">
              <a:solidFill>
                <a:schemeClr val="tx1"/>
              </a:solidFill>
              <a:miter lim="800000"/>
              <a:headEnd/>
              <a:tailEnd/>
            </a:ln>
            <a:effectLst/>
          </p:spPr>
          <p:txBody>
            <a:bodyPr anchor="ctr"/>
            <a:lstStyle/>
            <a:p>
              <a:r>
                <a:rPr kumimoji="1" lang="zh-CN" altLang="en-US" sz="1400" dirty="0" smtClean="0">
                  <a:latin typeface="微软雅黑" pitchFamily="34" charset="-122"/>
                  <a:ea typeface="微软雅黑" pitchFamily="34" charset="-122"/>
                </a:rPr>
                <a:t>测算报告</a:t>
              </a:r>
              <a:endParaRPr kumimoji="1" lang="zh-CN" altLang="en-US" sz="1400" dirty="0">
                <a:latin typeface="微软雅黑" pitchFamily="34" charset="-122"/>
                <a:ea typeface="微软雅黑" pitchFamily="34" charset="-122"/>
              </a:endParaRPr>
            </a:p>
          </p:txBody>
        </p:sp>
      </p:grpSp>
      <p:graphicFrame>
        <p:nvGraphicFramePr>
          <p:cNvPr id="42" name="Object 102"/>
          <p:cNvGraphicFramePr>
            <a:graphicFrameLocks noChangeAspect="1"/>
          </p:cNvGraphicFramePr>
          <p:nvPr>
            <p:custDataLst>
              <p:tags r:id="rId22"/>
            </p:custDataLst>
            <p:extLst>
              <p:ext uri="{D42A27DB-BD31-4B8C-83A1-F6EECF244321}">
                <p14:modId xmlns:p14="http://schemas.microsoft.com/office/powerpoint/2010/main" val="2858230033"/>
              </p:ext>
            </p:extLst>
          </p:nvPr>
        </p:nvGraphicFramePr>
        <p:xfrm>
          <a:off x="4122738" y="3803650"/>
          <a:ext cx="2822575" cy="1371600"/>
        </p:xfrm>
        <a:graphic>
          <a:graphicData uri="http://schemas.openxmlformats.org/presentationml/2006/ole">
            <mc:AlternateContent xmlns:mc="http://schemas.openxmlformats.org/markup-compatibility/2006">
              <mc:Choice xmlns:v="urn:schemas-microsoft-com:vml" Requires="v">
                <p:oleObj spid="_x0000_s185084" name="Chart" r:id="rId35" imgW="6248400" imgH="2886143" progId="MSGraph.Chart.8">
                  <p:embed followColorScheme="full"/>
                </p:oleObj>
              </mc:Choice>
              <mc:Fallback>
                <p:oleObj name="Chart" r:id="rId35" imgW="6248400" imgH="2886143" progId="MSGraph.Chart.8">
                  <p:embed followColorScheme="full"/>
                  <p:pic>
                    <p:nvPicPr>
                      <p:cNvPr id="0" name="Picture 2804"/>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4122738" y="3803650"/>
                        <a:ext cx="2822575" cy="1371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43" name="直接连接符 42"/>
          <p:cNvCxnSpPr/>
          <p:nvPr>
            <p:custDataLst>
              <p:tags r:id="rId23"/>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itle 1"/>
          <p:cNvSpPr txBox="1">
            <a:spLocks/>
          </p:cNvSpPr>
          <p:nvPr>
            <p:custDataLst>
              <p:tags r:id="rId24"/>
            </p:custDataLst>
          </p:nvPr>
        </p:nvSpPr>
        <p:spPr bwMode="auto">
          <a:xfrm>
            <a:off x="1619672" y="0"/>
            <a:ext cx="4690864" cy="4413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914400" rtl="0" eaLnBrk="1" latinLnBrk="0" hangingPunct="1">
              <a:spcBef>
                <a:spcPct val="0"/>
              </a:spcBef>
              <a:buNone/>
              <a:defRPr sz="1800" b="1" kern="1200">
                <a:solidFill>
                  <a:schemeClr val="bg1"/>
                </a:solidFill>
                <a:latin typeface="微软雅黑" pitchFamily="34" charset="-122"/>
                <a:ea typeface="微软雅黑" pitchFamily="34" charset="-122"/>
                <a:cs typeface="+mj-cs"/>
              </a:defRPr>
            </a:lvl1pPr>
          </a:lstStyle>
          <a:p>
            <a:r>
              <a:rPr lang="zh-CN" altLang="en-US" dirty="0"/>
              <a:t>全面</a:t>
            </a:r>
            <a:r>
              <a:rPr lang="zh-CN" altLang="en-US" dirty="0" smtClean="0"/>
              <a:t>预算体系和框架</a:t>
            </a:r>
            <a:r>
              <a:rPr lang="en-US" altLang="zh-CN" dirty="0" smtClean="0"/>
              <a:t>——</a:t>
            </a:r>
            <a:r>
              <a:rPr lang="zh-CN" altLang="en-US" dirty="0" smtClean="0"/>
              <a:t>预算监控</a:t>
            </a:r>
            <a:endParaRPr lang="en-US" altLang="zh-CN" dirty="0"/>
          </a:p>
        </p:txBody>
      </p:sp>
    </p:spTree>
    <p:extLst>
      <p:ext uri="{BB962C8B-B14F-4D97-AF65-F5344CB8AC3E}">
        <p14:creationId xmlns:p14="http://schemas.microsoft.com/office/powerpoint/2010/main" val="28856898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2"/>
            </p:custDataLst>
            <p:extLst>
              <p:ext uri="{D42A27DB-BD31-4B8C-83A1-F6EECF244321}">
                <p14:modId xmlns:p14="http://schemas.microsoft.com/office/powerpoint/2010/main" val="311046761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1172" name="think-cell Slide" r:id="rId10" imgW="360" imgH="360" progId="">
                  <p:embed/>
                </p:oleObj>
              </mc:Choice>
              <mc:Fallback>
                <p:oleObj name="think-cell Slide" r:id="rId10" imgW="360" imgH="360" progId="">
                  <p:embed/>
                  <p:pic>
                    <p:nvPicPr>
                      <p:cNvPr id="0" name="Picture 40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2"/>
          <p:cNvSpPr txBox="1">
            <a:spLocks/>
          </p:cNvSpPr>
          <p:nvPr>
            <p:custDataLst>
              <p:tags r:id="rId3"/>
            </p:custDataLst>
          </p:nvPr>
        </p:nvSpPr>
        <p:spPr>
          <a:xfrm>
            <a:off x="179388" y="501650"/>
            <a:ext cx="8640762" cy="4064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000" b="1" dirty="0" smtClean="0">
                <a:latin typeface="微软雅黑" pitchFamily="34" charset="-122"/>
                <a:ea typeface="微软雅黑" pitchFamily="34" charset="-122"/>
              </a:rPr>
              <a:t>目录</a:t>
            </a:r>
          </a:p>
        </p:txBody>
      </p:sp>
      <p:pic>
        <p:nvPicPr>
          <p:cNvPr id="6" name="Picture 4" descr="j0309628"/>
          <p:cNvPicPr>
            <a:picLocks noChangeAspect="1" noChangeArrowheads="1"/>
          </p:cNvPicPr>
          <p:nvPr>
            <p:custDataLst>
              <p:tags r:id="rId4"/>
            </p:custDataLst>
          </p:nvPr>
        </p:nvPicPr>
        <p:blipFill>
          <a:blip r:embed="rId12" cstate="print"/>
          <a:srcRect/>
          <a:stretch>
            <a:fillRect/>
          </a:stretch>
        </p:blipFill>
        <p:spPr bwMode="auto">
          <a:xfrm>
            <a:off x="971550" y="1824038"/>
            <a:ext cx="1862138" cy="2003425"/>
          </a:xfrm>
          <a:prstGeom prst="rect">
            <a:avLst/>
          </a:prstGeom>
          <a:noFill/>
          <a:ln w="9525">
            <a:noFill/>
            <a:miter lim="800000"/>
            <a:headEnd/>
            <a:tailEnd/>
          </a:ln>
        </p:spPr>
      </p:pic>
      <p:cxnSp>
        <p:nvCxnSpPr>
          <p:cNvPr id="9" name="直接连接符 8"/>
          <p:cNvCxnSpPr/>
          <p:nvPr>
            <p:custDataLst>
              <p:tags r:id="rId5"/>
            </p:custDataLst>
          </p:nvPr>
        </p:nvCxnSpPr>
        <p:spPr>
          <a:xfrm>
            <a:off x="179388" y="1052736"/>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AutoShape 3"/>
          <p:cNvSpPr>
            <a:spLocks noChangeArrowheads="1"/>
          </p:cNvSpPr>
          <p:nvPr>
            <p:custDataLst>
              <p:tags r:id="rId6"/>
            </p:custDataLst>
          </p:nvPr>
        </p:nvSpPr>
        <p:spPr bwMode="auto">
          <a:xfrm>
            <a:off x="3667422" y="2564904"/>
            <a:ext cx="4967288" cy="360040"/>
          </a:xfrm>
          <a:prstGeom prst="flowChartAlternateProcess">
            <a:avLst/>
          </a:prstGeom>
          <a:solidFill>
            <a:srgbClr val="78B0B4"/>
          </a:solidFill>
          <a:ln w="9525">
            <a:noFill/>
            <a:miter lim="800000"/>
            <a:headEnd/>
            <a:tailEnd/>
          </a:ln>
        </p:spPr>
        <p:txBody>
          <a:bodyPr wrap="none" anchor="ctr"/>
          <a:lstStyle/>
          <a:p>
            <a:endParaRPr lang="zh-CN" altLang="en-US"/>
          </a:p>
        </p:txBody>
      </p:sp>
      <p:sp>
        <p:nvSpPr>
          <p:cNvPr id="11" name="Rectangle 5"/>
          <p:cNvSpPr>
            <a:spLocks noChangeArrowheads="1"/>
          </p:cNvSpPr>
          <p:nvPr>
            <p:custDataLst>
              <p:tags r:id="rId7"/>
            </p:custDataLst>
          </p:nvPr>
        </p:nvSpPr>
        <p:spPr bwMode="auto">
          <a:xfrm>
            <a:off x="3275856" y="1419507"/>
            <a:ext cx="5327650" cy="2640723"/>
          </a:xfrm>
          <a:prstGeom prst="rect">
            <a:avLst/>
          </a:prstGeom>
          <a:noFill/>
          <a:ln w="9525">
            <a:noFill/>
            <a:miter lim="800000"/>
            <a:headEnd/>
            <a:tailEnd/>
          </a:ln>
        </p:spPr>
        <p:txBody>
          <a:bodyPr wrap="square">
            <a:spAutoFit/>
          </a:bodyPr>
          <a:lstStyle/>
          <a:p>
            <a:pPr>
              <a:lnSpc>
                <a:spcPct val="180000"/>
              </a:lnSpc>
              <a:buClr>
                <a:srgbClr val="C00000"/>
              </a:buClr>
              <a:buFont typeface="Wingdings" pitchFamily="2" charset="2"/>
              <a:buChar char="§"/>
            </a:pPr>
            <a:r>
              <a:rPr lang="zh-CN" altLang="en-US" sz="2200" dirty="0" smtClean="0">
                <a:latin typeface="微软雅黑" pitchFamily="34" charset="-122"/>
                <a:ea typeface="微软雅黑" pitchFamily="34" charset="-122"/>
              </a:rPr>
              <a:t>洞察及企业现状诊断</a:t>
            </a:r>
            <a:endParaRPr lang="en-US" altLang="zh-CN" sz="1400" dirty="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zh-CN" altLang="en-US" sz="1600" dirty="0" smtClean="0">
                <a:latin typeface="微软雅黑" pitchFamily="34" charset="-122"/>
                <a:ea typeface="微软雅黑" pitchFamily="34" charset="-122"/>
              </a:rPr>
              <a:t>全面预算体系和框架</a:t>
            </a:r>
            <a:endParaRPr lang="en-US" altLang="zh-CN" sz="1600" dirty="0" smtClean="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zh-CN" altLang="en-US" sz="1600" dirty="0" smtClean="0">
                <a:latin typeface="微软雅黑" pitchFamily="34" charset="-122"/>
                <a:ea typeface="微软雅黑" pitchFamily="34" charset="-122"/>
              </a:rPr>
              <a:t>全面预算编制</a:t>
            </a:r>
            <a:endParaRPr lang="en-US" altLang="zh-CN" sz="1600" dirty="0" smtClean="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en-US" altLang="zh-CN" sz="1600" dirty="0" smtClean="0">
                <a:latin typeface="微软雅黑" pitchFamily="34" charset="-122"/>
                <a:ea typeface="微软雅黑" pitchFamily="34" charset="-122"/>
              </a:rPr>
              <a:t>KPI</a:t>
            </a:r>
            <a:r>
              <a:rPr lang="zh-CN" altLang="en-US" sz="1600" dirty="0" smtClean="0">
                <a:latin typeface="微软雅黑" pitchFamily="34" charset="-122"/>
                <a:ea typeface="微软雅黑" pitchFamily="34" charset="-122"/>
              </a:rPr>
              <a:t>体系构建</a:t>
            </a:r>
            <a:endParaRPr lang="en-US" altLang="zh-CN" sz="1600" dirty="0">
              <a:latin typeface="微软雅黑" pitchFamily="34" charset="-122"/>
              <a:ea typeface="微软雅黑" pitchFamily="34" charset="-122"/>
            </a:endParaRPr>
          </a:p>
          <a:p>
            <a:pPr>
              <a:lnSpc>
                <a:spcPct val="180000"/>
              </a:lnSpc>
              <a:buClr>
                <a:srgbClr val="C00000"/>
              </a:buClr>
              <a:buFont typeface="Wingdings" pitchFamily="2" charset="2"/>
              <a:buChar char="§"/>
            </a:pPr>
            <a:r>
              <a:rPr lang="zh-CN" altLang="en-US" sz="2200" dirty="0">
                <a:latin typeface="微软雅黑" pitchFamily="34" charset="-122"/>
                <a:ea typeface="微软雅黑" pitchFamily="34" charset="-122"/>
              </a:rPr>
              <a:t>企业整体平台框架蓝图 </a:t>
            </a:r>
            <a:endParaRPr lang="en-US" altLang="zh-CN" sz="1400" dirty="0">
              <a:latin typeface="微软雅黑" pitchFamily="34" charset="-122"/>
              <a:ea typeface="微软雅黑" pitchFamily="34" charset="-122"/>
            </a:endParaRP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380980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54280766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6106" name="think-cell Slide" r:id="rId16" imgW="360" imgH="360" progId="">
                  <p:embed/>
                </p:oleObj>
              </mc:Choice>
              <mc:Fallback>
                <p:oleObj name="think-cell Slide" r:id="rId16" imgW="360" imgH="360" progId="">
                  <p:embed/>
                  <p:pic>
                    <p:nvPicPr>
                      <p:cNvPr id="0" name="Picture 45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 name="Picture 90" descr="black_bg"/>
          <p:cNvPicPr>
            <a:picLocks noChangeAspect="1" noChangeArrowheads="1"/>
          </p:cNvPicPr>
          <p:nvPr>
            <p:custDataLst>
              <p:tags r:id="rId3"/>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a:off x="0" y="438621"/>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4"/>
          <p:cNvSpPr>
            <a:spLocks/>
          </p:cNvSpPr>
          <p:nvPr>
            <p:custDataLst>
              <p:tags r:id="rId4"/>
            </p:custDataLst>
          </p:nvPr>
        </p:nvSpPr>
        <p:spPr bwMode="auto">
          <a:xfrm>
            <a:off x="1420490" y="2914134"/>
            <a:ext cx="6791325" cy="1450970"/>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p:spPr>
        <p:txBody>
          <a:bodyPr lIns="45720" rIns="45720"/>
          <a:lstStyle/>
          <a:p>
            <a:endParaRPr lang="zh-CN" altLang="en-US"/>
          </a:p>
        </p:txBody>
      </p:sp>
      <p:sp>
        <p:nvSpPr>
          <p:cNvPr id="10" name="Title 1"/>
          <p:cNvSpPr>
            <a:spLocks noGrp="1"/>
          </p:cNvSpPr>
          <p:nvPr>
            <p:ph type="title"/>
            <p:custDataLst>
              <p:tags r:id="rId5"/>
            </p:custDataLst>
          </p:nvPr>
        </p:nvSpPr>
        <p:spPr/>
        <p:txBody>
          <a:bodyPr/>
          <a:lstStyle/>
          <a:p>
            <a:r>
              <a:rPr lang="zh-CN" altLang="en-US" dirty="0" smtClean="0"/>
              <a:t>全面预算编制</a:t>
            </a:r>
            <a:endParaRPr lang="en-US" altLang="zh-CN" dirty="0"/>
          </a:p>
        </p:txBody>
      </p:sp>
      <p:sp>
        <p:nvSpPr>
          <p:cNvPr id="2" name="Rectangle 2"/>
          <p:cNvSpPr>
            <a:spLocks noGrp="1"/>
          </p:cNvSpPr>
          <p:nvPr>
            <p:ph type="title" idx="4294967295"/>
            <p:custDataLst>
              <p:tags r:id="rId6"/>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损益表，资产负债表，现金流量表</a:t>
            </a:r>
            <a:endParaRPr lang="en-US" sz="2000" dirty="0" smtClean="0">
              <a:latin typeface="微软雅黑" pitchFamily="34" charset="-122"/>
              <a:ea typeface="微软雅黑" pitchFamily="34" charset="-122"/>
            </a:endParaRPr>
          </a:p>
        </p:txBody>
      </p:sp>
      <p:cxnSp>
        <p:nvCxnSpPr>
          <p:cNvPr id="11" name="直接连接符 10"/>
          <p:cNvCxnSpPr/>
          <p:nvPr>
            <p:custDataLst>
              <p:tags r:id="rId7"/>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reeform 5"/>
          <p:cNvSpPr>
            <a:spLocks/>
          </p:cNvSpPr>
          <p:nvPr>
            <p:custDataLst>
              <p:tags r:id="rId8"/>
            </p:custDataLst>
          </p:nvPr>
        </p:nvSpPr>
        <p:spPr bwMode="auto">
          <a:xfrm>
            <a:off x="1889125" y="1089025"/>
            <a:ext cx="6643688" cy="1008063"/>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noFill/>
          <a:ln w="6350" cap="flat" cmpd="sng">
            <a:noFill/>
            <a:prstDash val="solid"/>
            <a:round/>
            <a:headEnd type="none" w="med" len="med"/>
            <a:tailEnd type="none" w="med" len="med"/>
          </a:ln>
        </p:spPr>
        <p:txBody>
          <a:bodyPr wrap="none" lIns="45720" rIns="45720"/>
          <a:lstStyle/>
          <a:p>
            <a:endParaRPr lang="zh-CN" altLang="en-US"/>
          </a:p>
        </p:txBody>
      </p:sp>
      <p:sp>
        <p:nvSpPr>
          <p:cNvPr id="7" name="Rectangle 6"/>
          <p:cNvSpPr>
            <a:spLocks noChangeArrowheads="1"/>
          </p:cNvSpPr>
          <p:nvPr>
            <p:custDataLst>
              <p:tags r:id="rId9"/>
            </p:custDataLst>
          </p:nvPr>
        </p:nvSpPr>
        <p:spPr bwMode="auto">
          <a:xfrm>
            <a:off x="1619672" y="2917310"/>
            <a:ext cx="6516687" cy="2232024"/>
          </a:xfrm>
          <a:prstGeom prst="rect">
            <a:avLst/>
          </a:prstGeom>
          <a:noFill/>
          <a:ln w="6350" algn="ctr">
            <a:noFill/>
            <a:miter lim="800000"/>
            <a:headEnd/>
            <a:tailEnd/>
          </a:ln>
        </p:spPr>
        <p:txBody>
          <a:bodyPr wrap="none" lIns="45720" rIns="45720"/>
          <a:lstStyle/>
          <a:p>
            <a:pPr lvl="0" eaLnBrk="0" hangingPunct="0">
              <a:buFont typeface="Arial" pitchFamily="34" charset="0"/>
              <a:buChar char="•"/>
            </a:pPr>
            <a:r>
              <a:rPr lang="zh-CN" altLang="fr-CA" sz="1200" dirty="0" smtClean="0">
                <a:latin typeface="微软雅黑" pitchFamily="34" charset="-122"/>
                <a:ea typeface="微软雅黑" pitchFamily="34" charset="-122"/>
                <a:cs typeface="Times New Roman" pitchFamily="18" charset="0"/>
              </a:rPr>
              <a:t> 现金：现金流量表中期末现金余额</a:t>
            </a:r>
            <a:endParaRPr lang="zh-CN" altLang="fr-CA" sz="1200" dirty="0" smtClean="0">
              <a:latin typeface="微软雅黑" pitchFamily="34" charset="-122"/>
              <a:ea typeface="微软雅黑" pitchFamily="34" charset="-122"/>
              <a:cs typeface="宋体" pitchFamily="2" charset="-122"/>
            </a:endParaRPr>
          </a:p>
          <a:p>
            <a:pPr lvl="0" eaLnBrk="0" hangingPunct="0">
              <a:buFontTx/>
              <a:buChar char="•"/>
            </a:pPr>
            <a:r>
              <a:rPr lang="zh-CN" altLang="fr-CA" sz="1200" dirty="0" smtClean="0">
                <a:latin typeface="微软雅黑" pitchFamily="34" charset="-122"/>
                <a:ea typeface="微软雅黑" pitchFamily="34" charset="-122"/>
                <a:cs typeface="Times New Roman" pitchFamily="18" charset="0"/>
              </a:rPr>
              <a:t> 应收账款：根据销售收入和应收账款周转天数计算而得；</a:t>
            </a:r>
            <a:endParaRPr lang="zh-CN" altLang="fr-CA" sz="1200" dirty="0" smtClean="0">
              <a:latin typeface="微软雅黑" pitchFamily="34" charset="-122"/>
              <a:ea typeface="微软雅黑" pitchFamily="34" charset="-122"/>
              <a:cs typeface="宋体" pitchFamily="2" charset="-122"/>
            </a:endParaRPr>
          </a:p>
          <a:p>
            <a:pPr lvl="0" eaLnBrk="0" hangingPunct="0">
              <a:buFontTx/>
              <a:buChar char="•"/>
            </a:pPr>
            <a:r>
              <a:rPr lang="zh-CN" altLang="fr-CA" sz="1200" dirty="0" smtClean="0">
                <a:latin typeface="微软雅黑" pitchFamily="34" charset="-122"/>
                <a:ea typeface="微软雅黑" pitchFamily="34" charset="-122"/>
                <a:cs typeface="Times New Roman" pitchFamily="18" charset="0"/>
              </a:rPr>
              <a:t> 库存：根据库存和存货周转天数的结果计算</a:t>
            </a:r>
            <a:endParaRPr lang="zh-CN" altLang="fr-CA" sz="1200" dirty="0" smtClean="0">
              <a:latin typeface="微软雅黑" pitchFamily="34" charset="-122"/>
              <a:ea typeface="微软雅黑" pitchFamily="34" charset="-122"/>
              <a:cs typeface="宋体" pitchFamily="2" charset="-122"/>
            </a:endParaRPr>
          </a:p>
          <a:p>
            <a:pPr lvl="0" eaLnBrk="0" hangingPunct="0">
              <a:buFontTx/>
              <a:buChar char="•"/>
            </a:pPr>
            <a:r>
              <a:rPr lang="zh-CN" altLang="fr-CA" sz="1200" dirty="0" smtClean="0">
                <a:latin typeface="微软雅黑" pitchFamily="34" charset="-122"/>
                <a:ea typeface="微软雅黑" pitchFamily="34" charset="-122"/>
                <a:cs typeface="Times New Roman" pitchFamily="18" charset="0"/>
              </a:rPr>
              <a:t> 应付账款：根据采购成本和应付账款周转天数计算而得；</a:t>
            </a:r>
            <a:endParaRPr lang="zh-CN" altLang="fr-CA" sz="1200" dirty="0" smtClean="0">
              <a:latin typeface="微软雅黑" pitchFamily="34" charset="-122"/>
              <a:ea typeface="微软雅黑" pitchFamily="34" charset="-122"/>
              <a:cs typeface="宋体" pitchFamily="2" charset="-122"/>
            </a:endParaRPr>
          </a:p>
          <a:p>
            <a:pPr lvl="0" eaLnBrk="0" hangingPunct="0">
              <a:buFontTx/>
              <a:buChar char="•"/>
            </a:pPr>
            <a:r>
              <a:rPr lang="zh-CN" altLang="fr-CA" sz="1200" dirty="0" smtClean="0">
                <a:latin typeface="微软雅黑" pitchFamily="34" charset="-122"/>
                <a:ea typeface="微软雅黑" pitchFamily="34" charset="-122"/>
                <a:cs typeface="Times New Roman" pitchFamily="18" charset="0"/>
              </a:rPr>
              <a:t> 固定资产累计原值：根据资产模块的原值累计而得；</a:t>
            </a:r>
            <a:endParaRPr lang="zh-CN" altLang="fr-CA" sz="1200" dirty="0" smtClean="0">
              <a:latin typeface="微软雅黑" pitchFamily="34" charset="-122"/>
              <a:ea typeface="微软雅黑" pitchFamily="34" charset="-122"/>
              <a:cs typeface="宋体" pitchFamily="2" charset="-122"/>
            </a:endParaRPr>
          </a:p>
          <a:p>
            <a:pPr lvl="0" eaLnBrk="0" hangingPunct="0">
              <a:buFontTx/>
              <a:buChar char="•"/>
            </a:pPr>
            <a:r>
              <a:rPr lang="zh-CN" altLang="fr-CA" sz="1200" dirty="0" smtClean="0">
                <a:latin typeface="微软雅黑" pitchFamily="34" charset="-122"/>
                <a:ea typeface="微软雅黑" pitchFamily="34" charset="-122"/>
                <a:cs typeface="Times New Roman" pitchFamily="18" charset="0"/>
              </a:rPr>
              <a:t> 固定资产累计折旧：根据资产模块的折旧累计而得；</a:t>
            </a:r>
            <a:endParaRPr lang="zh-CN" altLang="fr-CA" sz="1200" dirty="0" smtClean="0">
              <a:latin typeface="微软雅黑" pitchFamily="34" charset="-122"/>
              <a:ea typeface="微软雅黑" pitchFamily="34" charset="-122"/>
              <a:cs typeface="宋体" pitchFamily="2" charset="-122"/>
            </a:endParaRPr>
          </a:p>
          <a:p>
            <a:pPr lvl="0" eaLnBrk="0" hangingPunct="0">
              <a:buFontTx/>
              <a:buChar char="•"/>
            </a:pPr>
            <a:r>
              <a:rPr lang="zh-CN" altLang="fr-CA" sz="1200" dirty="0" smtClean="0">
                <a:latin typeface="微软雅黑" pitchFamily="34" charset="-122"/>
                <a:ea typeface="微软雅黑" pitchFamily="34" charset="-122"/>
                <a:cs typeface="Times New Roman" pitchFamily="18" charset="0"/>
              </a:rPr>
              <a:t> 未分配利润：根据损益表利润情况计算</a:t>
            </a:r>
            <a:endParaRPr lang="zh-CN" altLang="fr-CA" sz="1200" dirty="0" smtClean="0">
              <a:latin typeface="微软雅黑" pitchFamily="34" charset="-122"/>
              <a:ea typeface="微软雅黑" pitchFamily="34" charset="-122"/>
              <a:cs typeface="宋体" pitchFamily="2" charset="-122"/>
            </a:endParaRPr>
          </a:p>
          <a:p>
            <a:pPr marL="101600" indent="-101600">
              <a:lnSpc>
                <a:spcPct val="120000"/>
              </a:lnSpc>
              <a:buSzPct val="50000"/>
              <a:buFont typeface="Wingdings" pitchFamily="2" charset="2"/>
              <a:buChar char="n"/>
            </a:pPr>
            <a:endParaRPr lang="en-GB" altLang="zh-CN" sz="1200" dirty="0">
              <a:latin typeface="微软雅黑" pitchFamily="34" charset="-122"/>
              <a:ea typeface="微软雅黑" pitchFamily="34" charset="-122"/>
            </a:endParaRPr>
          </a:p>
        </p:txBody>
      </p:sp>
      <p:sp>
        <p:nvSpPr>
          <p:cNvPr id="8" name="AutoShape 19"/>
          <p:cNvSpPr>
            <a:spLocks noChangeArrowheads="1"/>
          </p:cNvSpPr>
          <p:nvPr>
            <p:custDataLst>
              <p:tags r:id="rId10"/>
            </p:custDataLst>
          </p:nvPr>
        </p:nvSpPr>
        <p:spPr bwMode="auto">
          <a:xfrm>
            <a:off x="323528" y="2917310"/>
            <a:ext cx="1238250" cy="1447794"/>
          </a:xfrm>
          <a:prstGeom prst="homePlate">
            <a:avLst>
              <a:gd name="adj" fmla="val 21581"/>
            </a:avLst>
          </a:prstGeom>
          <a:solidFill>
            <a:srgbClr val="A7C4D9"/>
          </a:solidFill>
          <a:ln w="6350">
            <a:solidFill>
              <a:srgbClr val="A50021"/>
            </a:solidFill>
            <a:miter lim="800000"/>
            <a:headEnd/>
            <a:tailEnd/>
          </a:ln>
        </p:spPr>
        <p:txBody>
          <a:bodyPr wrap="none" lIns="45720" rIns="45720"/>
          <a:lstStyle/>
          <a:p>
            <a:pPr eaLnBrk="0" hangingPunct="0"/>
            <a:r>
              <a:rPr lang="en-US" altLang="zh-CN" sz="1200" dirty="0" smtClean="0">
                <a:latin typeface="微软雅黑" pitchFamily="34" charset="-122"/>
                <a:ea typeface="微软雅黑" pitchFamily="34" charset="-122"/>
              </a:rPr>
              <a:t>BS/CF</a:t>
            </a:r>
            <a:endParaRPr lang="zh-CN" altLang="en-GB" sz="1200" i="1" dirty="0">
              <a:latin typeface="微软雅黑" pitchFamily="34" charset="-122"/>
              <a:ea typeface="微软雅黑" pitchFamily="34" charset="-122"/>
            </a:endParaRPr>
          </a:p>
        </p:txBody>
      </p:sp>
      <p:sp>
        <p:nvSpPr>
          <p:cNvPr id="12" name="Freeform 4"/>
          <p:cNvSpPr>
            <a:spLocks/>
          </p:cNvSpPr>
          <p:nvPr>
            <p:custDataLst>
              <p:tags r:id="rId11"/>
            </p:custDataLst>
          </p:nvPr>
        </p:nvSpPr>
        <p:spPr bwMode="auto">
          <a:xfrm>
            <a:off x="1420490" y="1268760"/>
            <a:ext cx="6791325" cy="1450970"/>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p:spPr>
        <p:txBody>
          <a:bodyPr lIns="45720" rIns="45720"/>
          <a:lstStyle/>
          <a:p>
            <a:endParaRPr lang="zh-CN" altLang="en-US"/>
          </a:p>
        </p:txBody>
      </p:sp>
      <p:sp>
        <p:nvSpPr>
          <p:cNvPr id="13" name="Rectangle 6"/>
          <p:cNvSpPr>
            <a:spLocks noChangeArrowheads="1"/>
          </p:cNvSpPr>
          <p:nvPr>
            <p:custDataLst>
              <p:tags r:id="rId12"/>
            </p:custDataLst>
          </p:nvPr>
        </p:nvSpPr>
        <p:spPr bwMode="auto">
          <a:xfrm>
            <a:off x="1619672" y="1271936"/>
            <a:ext cx="6516687" cy="2232024"/>
          </a:xfrm>
          <a:prstGeom prst="rect">
            <a:avLst/>
          </a:prstGeom>
          <a:noFill/>
          <a:ln w="6350" algn="ctr">
            <a:noFill/>
            <a:miter lim="800000"/>
            <a:headEnd/>
            <a:tailEnd/>
          </a:ln>
        </p:spPr>
        <p:txBody>
          <a:bodyPr wrap="none" lIns="45720" rIns="45720"/>
          <a:lstStyle/>
          <a:p>
            <a:pPr marL="101600" indent="-101600">
              <a:lnSpc>
                <a:spcPct val="120000"/>
              </a:lnSpc>
              <a:buSzPct val="50000"/>
              <a:buFont typeface="Wingdings" pitchFamily="2" charset="2"/>
              <a:buChar char="n"/>
            </a:pPr>
            <a:r>
              <a:rPr lang="zh-CN" altLang="en-US" sz="1200" dirty="0" smtClean="0">
                <a:latin typeface="微软雅黑" pitchFamily="34" charset="-122"/>
                <a:ea typeface="微软雅黑" pitchFamily="34" charset="-122"/>
              </a:rPr>
              <a:t>大部分科目通过各业务模块结转到损益表</a:t>
            </a:r>
            <a:endParaRPr lang="en-US" altLang="zh-CN" sz="1200" dirty="0" smtClean="0">
              <a:latin typeface="微软雅黑" pitchFamily="34" charset="-122"/>
              <a:ea typeface="微软雅黑" pitchFamily="34" charset="-122"/>
            </a:endParaRPr>
          </a:p>
          <a:p>
            <a:pPr marL="101600" indent="-101600">
              <a:lnSpc>
                <a:spcPct val="120000"/>
              </a:lnSpc>
              <a:buSzPct val="50000"/>
              <a:buFont typeface="Wingdings" pitchFamily="2" charset="2"/>
              <a:buChar char="n"/>
            </a:pPr>
            <a:r>
              <a:rPr lang="zh-CN" altLang="en-US" sz="1200" dirty="0" smtClean="0">
                <a:latin typeface="微软雅黑" pitchFamily="34" charset="-122"/>
                <a:ea typeface="微软雅黑" pitchFamily="34" charset="-122"/>
              </a:rPr>
              <a:t>集团层面损益表涉及抵消合并</a:t>
            </a:r>
            <a:endParaRPr lang="en-US" altLang="zh-CN" sz="1200" dirty="0" smtClean="0">
              <a:latin typeface="微软雅黑" pitchFamily="34" charset="-122"/>
              <a:ea typeface="微软雅黑" pitchFamily="34" charset="-122"/>
            </a:endParaRPr>
          </a:p>
          <a:p>
            <a:pPr marL="101600" indent="-101600">
              <a:lnSpc>
                <a:spcPct val="120000"/>
              </a:lnSpc>
              <a:buSzPct val="50000"/>
              <a:buFont typeface="Wingdings" pitchFamily="2" charset="2"/>
              <a:buChar char="n"/>
            </a:pPr>
            <a:r>
              <a:rPr lang="zh-CN" altLang="en-US" sz="1200" dirty="0" smtClean="0">
                <a:latin typeface="微软雅黑" pitchFamily="34" charset="-122"/>
                <a:ea typeface="微软雅黑" pitchFamily="34" charset="-122"/>
              </a:rPr>
              <a:t>按照实体及</a:t>
            </a:r>
            <a:r>
              <a:rPr lang="en-US" altLang="zh-CN" sz="1200" dirty="0" smtClean="0">
                <a:latin typeface="微软雅黑" pitchFamily="34" charset="-122"/>
                <a:ea typeface="微软雅黑" pitchFamily="34" charset="-122"/>
              </a:rPr>
              <a:t>BU</a:t>
            </a:r>
            <a:r>
              <a:rPr lang="zh-CN" altLang="en-US" sz="1200" dirty="0" smtClean="0">
                <a:latin typeface="微软雅黑" pitchFamily="34" charset="-122"/>
                <a:ea typeface="微软雅黑" pitchFamily="34" charset="-122"/>
              </a:rPr>
              <a:t>出具损益表</a:t>
            </a:r>
            <a:endParaRPr lang="en-GB" altLang="zh-CN" sz="1200" dirty="0">
              <a:latin typeface="微软雅黑" pitchFamily="34" charset="-122"/>
              <a:ea typeface="微软雅黑" pitchFamily="34" charset="-122"/>
            </a:endParaRPr>
          </a:p>
        </p:txBody>
      </p:sp>
      <p:sp>
        <p:nvSpPr>
          <p:cNvPr id="14" name="AutoShape 19"/>
          <p:cNvSpPr>
            <a:spLocks noChangeArrowheads="1"/>
          </p:cNvSpPr>
          <p:nvPr>
            <p:custDataLst>
              <p:tags r:id="rId13"/>
            </p:custDataLst>
          </p:nvPr>
        </p:nvSpPr>
        <p:spPr bwMode="auto">
          <a:xfrm>
            <a:off x="323528" y="1271936"/>
            <a:ext cx="1238250" cy="1447794"/>
          </a:xfrm>
          <a:prstGeom prst="homePlate">
            <a:avLst>
              <a:gd name="adj" fmla="val 21581"/>
            </a:avLst>
          </a:prstGeom>
          <a:solidFill>
            <a:srgbClr val="A7C4D9"/>
          </a:solidFill>
          <a:ln w="6350">
            <a:solidFill>
              <a:srgbClr val="A50021"/>
            </a:solidFill>
            <a:miter lim="800000"/>
            <a:headEnd/>
            <a:tailEnd/>
          </a:ln>
        </p:spPr>
        <p:txBody>
          <a:bodyPr wrap="none" lIns="45720" rIns="45720"/>
          <a:lstStyle/>
          <a:p>
            <a:pPr eaLnBrk="0" hangingPunct="0"/>
            <a:r>
              <a:rPr lang="en-US" altLang="zh-CN" sz="1200" dirty="0" smtClean="0">
                <a:latin typeface="微软雅黑" pitchFamily="34" charset="-122"/>
                <a:ea typeface="微软雅黑" pitchFamily="34" charset="-122"/>
              </a:rPr>
              <a:t>PL</a:t>
            </a:r>
            <a:endParaRPr lang="zh-CN" altLang="en-GB" sz="1200" dirty="0">
              <a:latin typeface="微软雅黑" pitchFamily="34" charset="-122"/>
              <a:ea typeface="微软雅黑" pitchFamily="34" charset="-122"/>
            </a:endParaRPr>
          </a:p>
        </p:txBody>
      </p:sp>
    </p:spTree>
    <p:extLst>
      <p:ext uri="{BB962C8B-B14F-4D97-AF65-F5344CB8AC3E}">
        <p14:creationId xmlns:p14="http://schemas.microsoft.com/office/powerpoint/2010/main" val="32477652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63837961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0243" name="think-cell Slide" r:id="rId17" imgW="360" imgH="360" progId="">
                  <p:embed/>
                </p:oleObj>
              </mc:Choice>
              <mc:Fallback>
                <p:oleObj name="think-cell Slide" r:id="rId17" imgW="360" imgH="360" progId="">
                  <p:embed/>
                  <p:pic>
                    <p:nvPicPr>
                      <p:cNvPr id="0" name="Picture 25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6" name="Picture 90" descr="black_bg"/>
          <p:cNvPicPr>
            <a:picLocks noChangeAspect="1" noChangeArrowheads="1"/>
          </p:cNvPicPr>
          <p:nvPr>
            <p:custDataLst>
              <p:tags r:id="rId3"/>
            </p:custDataLst>
          </p:nvPr>
        </p:nvPicPr>
        <p:blipFill>
          <a:blip r:embed="rId19" cstate="print">
            <a:extLst>
              <a:ext uri="{28A0092B-C50C-407E-A947-70E740481C1C}">
                <a14:useLocalDpi xmlns:a14="http://schemas.microsoft.com/office/drawing/2010/main" val="0"/>
              </a:ext>
            </a:extLst>
          </a:blip>
          <a:srcRect/>
          <a:stretch>
            <a:fillRect/>
          </a:stretch>
        </p:blipFill>
        <p:spPr bwMode="auto">
          <a:xfrm>
            <a:off x="0" y="438621"/>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custDataLst>
              <p:tags r:id="rId4"/>
            </p:custDataLst>
          </p:nvPr>
        </p:nvSpPr>
        <p:spPr/>
        <p:txBody>
          <a:bodyPr/>
          <a:lstStyle/>
          <a:p>
            <a:r>
              <a:rPr lang="zh-CN" altLang="en-US" dirty="0" smtClean="0"/>
              <a:t>全面预算编制</a:t>
            </a:r>
            <a:endParaRPr lang="en-US" dirty="0"/>
          </a:p>
        </p:txBody>
      </p:sp>
      <p:sp>
        <p:nvSpPr>
          <p:cNvPr id="2" name="Rectangle 2"/>
          <p:cNvSpPr>
            <a:spLocks noGrp="1"/>
          </p:cNvSpPr>
          <p:nvPr>
            <p:ph type="title" idx="4294967295"/>
            <p:custDataLst>
              <p:tags r:id="rId5"/>
            </p:custDataLst>
          </p:nvPr>
        </p:nvSpPr>
        <p:spPr>
          <a:xfrm>
            <a:off x="0" y="501650"/>
            <a:ext cx="8640763" cy="406400"/>
          </a:xfrm>
          <a:prstGeom prst="rect">
            <a:avLst/>
          </a:prstGeom>
        </p:spPr>
        <p:txBody>
          <a:bodyPr/>
          <a:lstStyle/>
          <a:p>
            <a:pPr algn="l"/>
            <a:r>
              <a:rPr lang="zh-CN" altLang="en-US" sz="2000" dirty="0">
                <a:latin typeface="微软雅黑" pitchFamily="34" charset="-122"/>
                <a:ea typeface="微软雅黑" pitchFamily="34" charset="-122"/>
              </a:rPr>
              <a:t>外部</a:t>
            </a:r>
            <a:r>
              <a:rPr lang="zh-CN" altLang="en-US" sz="2000" dirty="0" smtClean="0">
                <a:latin typeface="微软雅黑" pitchFamily="34" charset="-122"/>
                <a:ea typeface="微软雅黑" pitchFamily="34" charset="-122"/>
              </a:rPr>
              <a:t>销售预算</a:t>
            </a:r>
            <a:endParaRPr lang="en-US" sz="2000" dirty="0" smtClean="0">
              <a:latin typeface="微软雅黑" pitchFamily="34" charset="-122"/>
              <a:ea typeface="微软雅黑" pitchFamily="34" charset="-122"/>
            </a:endParaRPr>
          </a:p>
        </p:txBody>
      </p:sp>
      <p:cxnSp>
        <p:nvCxnSpPr>
          <p:cNvPr id="11" name="直接连接符 10"/>
          <p:cNvCxnSpPr/>
          <p:nvPr>
            <p:custDataLst>
              <p:tags r:id="rId6"/>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4"/>
          <p:cNvSpPr>
            <a:spLocks noChangeArrowheads="1"/>
          </p:cNvSpPr>
          <p:nvPr>
            <p:custDataLst>
              <p:tags r:id="rId7"/>
            </p:custDataLst>
          </p:nvPr>
        </p:nvSpPr>
        <p:spPr bwMode="auto">
          <a:xfrm>
            <a:off x="323528" y="1196107"/>
            <a:ext cx="1238250" cy="719138"/>
          </a:xfrm>
          <a:prstGeom prst="homePlate">
            <a:avLst>
              <a:gd name="adj" fmla="val 30300"/>
            </a:avLst>
          </a:prstGeom>
          <a:solidFill>
            <a:srgbClr val="A7C4D9"/>
          </a:solidFill>
          <a:ln w="6350">
            <a:solidFill>
              <a:srgbClr val="A50021"/>
            </a:solidFill>
            <a:miter lim="800000"/>
            <a:headEnd/>
            <a:tailEnd/>
          </a:ln>
        </p:spPr>
        <p:txBody>
          <a:bodyPr wrap="none" lIns="45720" rIns="45720"/>
          <a:lstStyle/>
          <a:p>
            <a:pPr eaLnBrk="0" hangingPunct="0"/>
            <a:r>
              <a:rPr lang="zh-CN" altLang="en-US" sz="1200" dirty="0">
                <a:latin typeface="微软雅黑" pitchFamily="34" charset="-122"/>
                <a:ea typeface="微软雅黑" pitchFamily="34" charset="-122"/>
              </a:rPr>
              <a:t>外部</a:t>
            </a:r>
            <a:r>
              <a:rPr lang="zh-CN" altLang="en-US" sz="1200" dirty="0" smtClean="0">
                <a:latin typeface="微软雅黑" pitchFamily="34" charset="-122"/>
                <a:ea typeface="微软雅黑" pitchFamily="34" charset="-122"/>
              </a:rPr>
              <a:t>销售预算</a:t>
            </a:r>
            <a:endParaRPr lang="en-GB" altLang="zh-CN" sz="1200" dirty="0">
              <a:latin typeface="微软雅黑" pitchFamily="34" charset="-122"/>
              <a:ea typeface="微软雅黑" pitchFamily="34" charset="-122"/>
            </a:endParaRPr>
          </a:p>
        </p:txBody>
      </p:sp>
      <p:sp>
        <p:nvSpPr>
          <p:cNvPr id="7" name="Freeform 5"/>
          <p:cNvSpPr>
            <a:spLocks/>
          </p:cNvSpPr>
          <p:nvPr>
            <p:custDataLst>
              <p:tags r:id="rId8"/>
            </p:custDataLst>
          </p:nvPr>
        </p:nvSpPr>
        <p:spPr bwMode="auto">
          <a:xfrm>
            <a:off x="1403648" y="1196107"/>
            <a:ext cx="6791325" cy="720725"/>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p:spPr>
        <p:txBody>
          <a:bodyPr lIns="45720" rIns="45720"/>
          <a:lstStyle/>
          <a:p>
            <a:endParaRPr lang="zh-CN" altLang="en-US" dirty="0"/>
          </a:p>
        </p:txBody>
      </p:sp>
      <p:sp>
        <p:nvSpPr>
          <p:cNvPr id="8" name="Rectangle 6"/>
          <p:cNvSpPr>
            <a:spLocks noChangeArrowheads="1"/>
          </p:cNvSpPr>
          <p:nvPr>
            <p:custDataLst>
              <p:tags r:id="rId9"/>
            </p:custDataLst>
          </p:nvPr>
        </p:nvSpPr>
        <p:spPr bwMode="auto">
          <a:xfrm>
            <a:off x="1619672" y="1196752"/>
            <a:ext cx="6367462" cy="973138"/>
          </a:xfrm>
          <a:prstGeom prst="rect">
            <a:avLst/>
          </a:prstGeom>
          <a:noFill/>
          <a:ln w="6350">
            <a:noFill/>
            <a:miter lim="800000"/>
            <a:headEnd/>
            <a:tailEnd/>
          </a:ln>
        </p:spPr>
        <p:txBody>
          <a:bodyPr lIns="45720" rIns="45720"/>
          <a:lstStyle/>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根据外部销售单价，销售量计算销售收入</a:t>
            </a:r>
            <a:endParaRPr lang="en-US" altLang="zh-CN" sz="1200" dirty="0" smtClean="0">
              <a:solidFill>
                <a:srgbClr val="000000"/>
              </a:solidFill>
              <a:ea typeface="微软雅黑" pitchFamily="34" charset="-122"/>
            </a:endParaRPr>
          </a:p>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根据外部销售客户进行预算编制</a:t>
            </a:r>
            <a:endParaRPr lang="en-US" altLang="zh-CN" sz="1200" dirty="0" smtClean="0">
              <a:solidFill>
                <a:srgbClr val="000000"/>
              </a:solidFill>
              <a:ea typeface="微软雅黑" pitchFamily="34" charset="-122"/>
            </a:endParaRPr>
          </a:p>
        </p:txBody>
      </p:sp>
      <p:pic>
        <p:nvPicPr>
          <p:cNvPr id="9" name="Picture 2"/>
          <p:cNvPicPr>
            <a:picLocks noChangeAspect="1" noChangeArrowheads="1"/>
          </p:cNvPicPr>
          <p:nvPr>
            <p:custDataLst>
              <p:tags r:id="rId10"/>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259249" y="2492896"/>
            <a:ext cx="8569420" cy="3794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8"/>
          <p:cNvSpPr>
            <a:spLocks noChangeArrowheads="1"/>
          </p:cNvSpPr>
          <p:nvPr>
            <p:custDataLst>
              <p:tags r:id="rId11"/>
            </p:custDataLst>
          </p:nvPr>
        </p:nvSpPr>
        <p:spPr bwMode="auto">
          <a:xfrm rot="1890531">
            <a:off x="8099437" y="3366646"/>
            <a:ext cx="976499" cy="400110"/>
          </a:xfrm>
          <a:prstGeom prst="rect">
            <a:avLst/>
          </a:prstGeom>
          <a:noFill/>
          <a:ln w="25400" algn="ctr">
            <a:solidFill>
              <a:srgbClr val="FF3300"/>
            </a:solidFill>
            <a:miter lim="800000"/>
            <a:headEnd/>
            <a:tailEnd/>
          </a:ln>
        </p:spPr>
        <p:txBody>
          <a:bodyPr wrap="square" anchor="ctr">
            <a:spAutoFit/>
          </a:bodyPr>
          <a:lstStyle/>
          <a:p>
            <a:pPr algn="ctr" eaLnBrk="0" hangingPunct="0"/>
            <a:r>
              <a:rPr lang="zh-CN" altLang="en-US" sz="2000" b="1" i="0" dirty="0">
                <a:solidFill>
                  <a:srgbClr val="FF3300"/>
                </a:solidFill>
              </a:rPr>
              <a:t>示例</a:t>
            </a:r>
          </a:p>
        </p:txBody>
      </p:sp>
      <p:sp>
        <p:nvSpPr>
          <p:cNvPr id="13" name="Rectangle 7"/>
          <p:cNvSpPr/>
          <p:nvPr>
            <p:custDataLst>
              <p:tags r:id="rId12"/>
            </p:custDataLst>
          </p:nvPr>
        </p:nvSpPr>
        <p:spPr>
          <a:xfrm>
            <a:off x="7471347" y="2516334"/>
            <a:ext cx="1357322" cy="357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13"/>
            </p:custDataLst>
          </p:nvPr>
        </p:nvSpPr>
        <p:spPr>
          <a:xfrm>
            <a:off x="259249" y="5085184"/>
            <a:ext cx="1008236" cy="288032"/>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sp>
        <p:nvSpPr>
          <p:cNvPr id="15" name="Rectangle 7"/>
          <p:cNvSpPr/>
          <p:nvPr>
            <p:custDataLst>
              <p:tags r:id="rId14"/>
            </p:custDataLst>
          </p:nvPr>
        </p:nvSpPr>
        <p:spPr>
          <a:xfrm>
            <a:off x="588823" y="2873524"/>
            <a:ext cx="2406729" cy="2674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9542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hidden="1"/>
          <p:cNvGraphicFramePr>
            <a:graphicFrameLocks noChangeAspect="1"/>
          </p:cNvGraphicFramePr>
          <p:nvPr>
            <p:custDataLst>
              <p:tags r:id="rId2"/>
            </p:custDataLst>
            <p:extLst>
              <p:ext uri="{D42A27DB-BD31-4B8C-83A1-F6EECF244321}">
                <p14:modId xmlns:p14="http://schemas.microsoft.com/office/powerpoint/2010/main" val="138734909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1265" name="think-cell Slide" r:id="rId16" imgW="360" imgH="360" progId="">
                  <p:embed/>
                </p:oleObj>
              </mc:Choice>
              <mc:Fallback>
                <p:oleObj name="think-cell Slide" r:id="rId16" imgW="360" imgH="360" progId="">
                  <p:embed/>
                  <p:pic>
                    <p:nvPicPr>
                      <p:cNvPr id="0" name="Picture 25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4" name="Picture 90" descr="black_bg"/>
          <p:cNvPicPr>
            <a:picLocks noChangeAspect="1" noChangeArrowheads="1"/>
          </p:cNvPicPr>
          <p:nvPr>
            <p:custDataLst>
              <p:tags r:id="rId3"/>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a:off x="0" y="438621"/>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custDataLst>
              <p:tags r:id="rId4"/>
            </p:custDataLst>
          </p:nvPr>
        </p:nvSpPr>
        <p:spPr/>
        <p:txBody>
          <a:bodyPr/>
          <a:lstStyle/>
          <a:p>
            <a:r>
              <a:rPr lang="zh-CN" altLang="en-US" dirty="0" smtClean="0"/>
              <a:t>全面预算编制</a:t>
            </a:r>
            <a:endParaRPr lang="en-US" dirty="0"/>
          </a:p>
        </p:txBody>
      </p:sp>
      <p:sp>
        <p:nvSpPr>
          <p:cNvPr id="2" name="Rectangle 2"/>
          <p:cNvSpPr>
            <a:spLocks noGrp="1"/>
          </p:cNvSpPr>
          <p:nvPr>
            <p:ph type="title" idx="4294967295"/>
            <p:custDataLst>
              <p:tags r:id="rId5"/>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内部销售预算</a:t>
            </a:r>
            <a:endParaRPr lang="en-US" sz="2000" dirty="0" smtClean="0">
              <a:latin typeface="微软雅黑" pitchFamily="34" charset="-122"/>
              <a:ea typeface="微软雅黑" pitchFamily="34" charset="-122"/>
            </a:endParaRPr>
          </a:p>
        </p:txBody>
      </p:sp>
      <p:cxnSp>
        <p:nvCxnSpPr>
          <p:cNvPr id="11" name="直接连接符 10"/>
          <p:cNvCxnSpPr/>
          <p:nvPr>
            <p:custDataLst>
              <p:tags r:id="rId6"/>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4"/>
          <p:cNvSpPr>
            <a:spLocks noChangeArrowheads="1"/>
          </p:cNvSpPr>
          <p:nvPr>
            <p:custDataLst>
              <p:tags r:id="rId7"/>
            </p:custDataLst>
          </p:nvPr>
        </p:nvSpPr>
        <p:spPr bwMode="auto">
          <a:xfrm>
            <a:off x="323528" y="1196107"/>
            <a:ext cx="1238250" cy="719138"/>
          </a:xfrm>
          <a:prstGeom prst="homePlate">
            <a:avLst>
              <a:gd name="adj" fmla="val 30300"/>
            </a:avLst>
          </a:prstGeom>
          <a:solidFill>
            <a:srgbClr val="A7C4D9"/>
          </a:solidFill>
          <a:ln w="6350">
            <a:solidFill>
              <a:srgbClr val="A50021"/>
            </a:solidFill>
            <a:miter lim="800000"/>
            <a:headEnd/>
            <a:tailEnd/>
          </a:ln>
        </p:spPr>
        <p:txBody>
          <a:bodyPr wrap="none" lIns="45720" rIns="45720"/>
          <a:lstStyle/>
          <a:p>
            <a:pPr eaLnBrk="0" hangingPunct="0"/>
            <a:r>
              <a:rPr lang="zh-CN" altLang="en-US" sz="1200" dirty="0" smtClean="0">
                <a:latin typeface="微软雅黑" pitchFamily="34" charset="-122"/>
                <a:ea typeface="微软雅黑" pitchFamily="34" charset="-122"/>
              </a:rPr>
              <a:t>内部销售预算</a:t>
            </a:r>
            <a:endParaRPr lang="en-GB" altLang="zh-CN" sz="1200" dirty="0">
              <a:latin typeface="微软雅黑" pitchFamily="34" charset="-122"/>
              <a:ea typeface="微软雅黑" pitchFamily="34" charset="-122"/>
            </a:endParaRPr>
          </a:p>
        </p:txBody>
      </p:sp>
      <p:sp>
        <p:nvSpPr>
          <p:cNvPr id="7" name="Freeform 5"/>
          <p:cNvSpPr>
            <a:spLocks/>
          </p:cNvSpPr>
          <p:nvPr>
            <p:custDataLst>
              <p:tags r:id="rId8"/>
            </p:custDataLst>
          </p:nvPr>
        </p:nvSpPr>
        <p:spPr bwMode="auto">
          <a:xfrm>
            <a:off x="1403648" y="1196107"/>
            <a:ext cx="6791325" cy="720725"/>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p:spPr>
        <p:txBody>
          <a:bodyPr lIns="45720" rIns="45720"/>
          <a:lstStyle/>
          <a:p>
            <a:endParaRPr lang="zh-CN" altLang="en-US" dirty="0"/>
          </a:p>
        </p:txBody>
      </p:sp>
      <p:sp>
        <p:nvSpPr>
          <p:cNvPr id="8" name="Rectangle 6"/>
          <p:cNvSpPr>
            <a:spLocks noChangeArrowheads="1"/>
          </p:cNvSpPr>
          <p:nvPr>
            <p:custDataLst>
              <p:tags r:id="rId9"/>
            </p:custDataLst>
          </p:nvPr>
        </p:nvSpPr>
        <p:spPr bwMode="auto">
          <a:xfrm>
            <a:off x="1619672" y="1196752"/>
            <a:ext cx="6367462" cy="973138"/>
          </a:xfrm>
          <a:prstGeom prst="rect">
            <a:avLst/>
          </a:prstGeom>
          <a:noFill/>
          <a:ln w="6350">
            <a:noFill/>
            <a:miter lim="800000"/>
            <a:headEnd/>
            <a:tailEnd/>
          </a:ln>
        </p:spPr>
        <p:txBody>
          <a:bodyPr lIns="45720" rIns="45720"/>
          <a:lstStyle/>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内部销售单价可以根据外部销售价格结合系数进行计算</a:t>
            </a:r>
            <a:endParaRPr lang="en-US" altLang="zh-CN" sz="1200" dirty="0" smtClean="0">
              <a:solidFill>
                <a:srgbClr val="000000"/>
              </a:solidFill>
              <a:ea typeface="微软雅黑" pitchFamily="34" charset="-122"/>
            </a:endParaRPr>
          </a:p>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根据内部销售客户进行预算编制，例如苏州分公司卖给美国分公司</a:t>
            </a:r>
            <a:endParaRPr lang="en-US" altLang="zh-CN" sz="1200" dirty="0" smtClean="0">
              <a:solidFill>
                <a:srgbClr val="000000"/>
              </a:solidFill>
              <a:ea typeface="微软雅黑" pitchFamily="34" charset="-122"/>
            </a:endParaRPr>
          </a:p>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内部销售预算可以分为内部产业链产品转移，及内部制造实体转移给销售公司</a:t>
            </a:r>
            <a:endParaRPr lang="en-US" altLang="zh-CN" sz="1200" dirty="0" smtClean="0">
              <a:solidFill>
                <a:srgbClr val="000000"/>
              </a:solidFill>
              <a:ea typeface="微软雅黑" pitchFamily="34" charset="-122"/>
            </a:endParaRPr>
          </a:p>
        </p:txBody>
      </p:sp>
      <p:pic>
        <p:nvPicPr>
          <p:cNvPr id="53250" name="Picture 2"/>
          <p:cNvPicPr>
            <a:picLocks noChangeAspect="1" noChangeArrowheads="1"/>
          </p:cNvPicPr>
          <p:nvPr>
            <p:custDataLst>
              <p:tags r:id="rId10"/>
            </p:custDataLst>
          </p:nvPr>
        </p:nvPicPr>
        <p:blipFill>
          <a:blip r:embed="rId19" cstate="print">
            <a:extLst>
              <a:ext uri="{28A0092B-C50C-407E-A947-70E740481C1C}">
                <a14:useLocalDpi xmlns:a14="http://schemas.microsoft.com/office/drawing/2010/main" val="0"/>
              </a:ext>
            </a:extLst>
          </a:blip>
          <a:srcRect/>
          <a:stretch>
            <a:fillRect/>
          </a:stretch>
        </p:blipFill>
        <p:spPr bwMode="auto">
          <a:xfrm>
            <a:off x="216025" y="2420888"/>
            <a:ext cx="8676455" cy="3689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8"/>
          <p:cNvSpPr>
            <a:spLocks noChangeArrowheads="1"/>
          </p:cNvSpPr>
          <p:nvPr>
            <p:custDataLst>
              <p:tags r:id="rId11"/>
            </p:custDataLst>
          </p:nvPr>
        </p:nvSpPr>
        <p:spPr bwMode="auto">
          <a:xfrm rot="1890531">
            <a:off x="8099436" y="2940913"/>
            <a:ext cx="976499" cy="400110"/>
          </a:xfrm>
          <a:prstGeom prst="rect">
            <a:avLst/>
          </a:prstGeom>
          <a:noFill/>
          <a:ln w="25400" algn="ctr">
            <a:solidFill>
              <a:srgbClr val="FF3300"/>
            </a:solidFill>
            <a:miter lim="800000"/>
            <a:headEnd/>
            <a:tailEnd/>
          </a:ln>
        </p:spPr>
        <p:txBody>
          <a:bodyPr wrap="square" anchor="ctr">
            <a:spAutoFit/>
          </a:bodyPr>
          <a:lstStyle/>
          <a:p>
            <a:pPr algn="ctr" eaLnBrk="0" hangingPunct="0"/>
            <a:r>
              <a:rPr lang="zh-CN" altLang="en-US" sz="2000" b="1" i="0" dirty="0">
                <a:solidFill>
                  <a:srgbClr val="FF3300"/>
                </a:solidFill>
              </a:rPr>
              <a:t>示例</a:t>
            </a:r>
          </a:p>
        </p:txBody>
      </p:sp>
      <p:sp>
        <p:nvSpPr>
          <p:cNvPr id="3" name="矩形 2"/>
          <p:cNvSpPr/>
          <p:nvPr>
            <p:custDataLst>
              <p:tags r:id="rId12"/>
            </p:custDataLst>
          </p:nvPr>
        </p:nvSpPr>
        <p:spPr>
          <a:xfrm>
            <a:off x="1014661" y="3573016"/>
            <a:ext cx="7733803" cy="23042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7"/>
          <p:cNvSpPr/>
          <p:nvPr>
            <p:custDataLst>
              <p:tags r:id="rId13"/>
            </p:custDataLst>
          </p:nvPr>
        </p:nvSpPr>
        <p:spPr>
          <a:xfrm>
            <a:off x="539552" y="2997870"/>
            <a:ext cx="4878629" cy="2674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403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14"/>
          <p:cNvSpPr/>
          <p:nvPr/>
        </p:nvSpPr>
        <p:spPr>
          <a:xfrm>
            <a:off x="2428860" y="3550765"/>
            <a:ext cx="2571768" cy="2500330"/>
          </a:xfrm>
          <a:prstGeom prst="rect">
            <a:avLst/>
          </a:prstGeom>
          <a:solidFill>
            <a:schemeClr val="accent6">
              <a:lumMod val="20000"/>
              <a:lumOff val="80000"/>
              <a:alpha val="53000"/>
            </a:schemeClr>
          </a:solidFill>
          <a:ln w="19050"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111"/>
          <p:cNvSpPr/>
          <p:nvPr/>
        </p:nvSpPr>
        <p:spPr>
          <a:xfrm>
            <a:off x="2428860" y="2264881"/>
            <a:ext cx="2571768" cy="1214446"/>
          </a:xfrm>
          <a:prstGeom prst="rect">
            <a:avLst/>
          </a:prstGeom>
          <a:solidFill>
            <a:schemeClr val="accent5">
              <a:lumMod val="40000"/>
              <a:lumOff val="60000"/>
              <a:alpha val="53000"/>
            </a:schemeClr>
          </a:solidFill>
          <a:ln w="19050"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2"/>
          <p:cNvSpPr>
            <a:spLocks noGrp="1"/>
          </p:cNvSpPr>
          <p:nvPr>
            <p:ph type="title"/>
          </p:nvPr>
        </p:nvSpPr>
        <p:spPr/>
        <p:txBody>
          <a:bodyPr/>
          <a:lstStyle/>
          <a:p>
            <a:r>
              <a:rPr lang="zh-CN" altLang="en-US" b="0" dirty="0" smtClean="0">
                <a:solidFill>
                  <a:schemeClr val="tx1"/>
                </a:solidFill>
              </a:rPr>
              <a:t>通过销售及库存数据计算生产数量，实现产销结合的预算方法；成本涉及到分摊，根据分摊因子分摊到各产品</a:t>
            </a:r>
          </a:p>
        </p:txBody>
      </p:sp>
      <p:sp>
        <p:nvSpPr>
          <p:cNvPr id="12" name="Rectangle 3"/>
          <p:cNvSpPr/>
          <p:nvPr/>
        </p:nvSpPr>
        <p:spPr>
          <a:xfrm>
            <a:off x="3095614" y="3584846"/>
            <a:ext cx="1428760" cy="39454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3298022" y="3622204"/>
            <a:ext cx="1012038"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人工成本</a:t>
            </a:r>
            <a:endParaRPr lang="zh-CN" altLang="en-US" sz="1600" dirty="0">
              <a:latin typeface="微软雅黑" pitchFamily="34" charset="-122"/>
              <a:ea typeface="微软雅黑" pitchFamily="34" charset="-122"/>
            </a:endParaRPr>
          </a:p>
        </p:txBody>
      </p:sp>
      <p:sp>
        <p:nvSpPr>
          <p:cNvPr id="14" name="Rectangle 5"/>
          <p:cNvSpPr/>
          <p:nvPr/>
        </p:nvSpPr>
        <p:spPr>
          <a:xfrm>
            <a:off x="3095614" y="2979261"/>
            <a:ext cx="1428760" cy="39454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TextBox 14"/>
          <p:cNvSpPr txBox="1"/>
          <p:nvPr/>
        </p:nvSpPr>
        <p:spPr>
          <a:xfrm>
            <a:off x="3095614" y="3016619"/>
            <a:ext cx="1369228"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加工费</a:t>
            </a:r>
            <a:endParaRPr lang="zh-CN" altLang="en-US" sz="1600" dirty="0">
              <a:latin typeface="微软雅黑" pitchFamily="34" charset="-122"/>
              <a:ea typeface="微软雅黑" pitchFamily="34" charset="-122"/>
            </a:endParaRPr>
          </a:p>
        </p:txBody>
      </p:sp>
      <p:sp>
        <p:nvSpPr>
          <p:cNvPr id="16" name="Rectangle 7"/>
          <p:cNvSpPr/>
          <p:nvPr/>
        </p:nvSpPr>
        <p:spPr>
          <a:xfrm>
            <a:off x="3095614" y="2441837"/>
            <a:ext cx="1428760" cy="39454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TextBox 16"/>
          <p:cNvSpPr txBox="1"/>
          <p:nvPr/>
        </p:nvSpPr>
        <p:spPr>
          <a:xfrm>
            <a:off x="3095614" y="2479195"/>
            <a:ext cx="1476386"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直接材料成本</a:t>
            </a:r>
            <a:endParaRPr lang="zh-CN" altLang="en-US" sz="1600" dirty="0">
              <a:latin typeface="微软雅黑" pitchFamily="34" charset="-122"/>
              <a:ea typeface="微软雅黑" pitchFamily="34" charset="-122"/>
            </a:endParaRPr>
          </a:p>
        </p:txBody>
      </p:sp>
      <p:sp>
        <p:nvSpPr>
          <p:cNvPr id="18" name="Rectangle 9"/>
          <p:cNvSpPr/>
          <p:nvPr/>
        </p:nvSpPr>
        <p:spPr>
          <a:xfrm>
            <a:off x="3095614" y="4084912"/>
            <a:ext cx="1428760" cy="39454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TextBox 18"/>
          <p:cNvSpPr txBox="1"/>
          <p:nvPr/>
        </p:nvSpPr>
        <p:spPr>
          <a:xfrm>
            <a:off x="3298022" y="4122270"/>
            <a:ext cx="1012038"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折旧费用</a:t>
            </a:r>
            <a:endParaRPr lang="zh-CN" altLang="en-US" sz="1600" dirty="0">
              <a:latin typeface="微软雅黑" pitchFamily="34" charset="-122"/>
              <a:ea typeface="微软雅黑" pitchFamily="34" charset="-122"/>
            </a:endParaRPr>
          </a:p>
        </p:txBody>
      </p:sp>
      <p:sp>
        <p:nvSpPr>
          <p:cNvPr id="20" name="Rectangle 11"/>
          <p:cNvSpPr/>
          <p:nvPr/>
        </p:nvSpPr>
        <p:spPr>
          <a:xfrm>
            <a:off x="3095614" y="4584978"/>
            <a:ext cx="1428760" cy="39454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TextBox 20"/>
          <p:cNvSpPr txBox="1"/>
          <p:nvPr/>
        </p:nvSpPr>
        <p:spPr>
          <a:xfrm>
            <a:off x="3298022" y="4622336"/>
            <a:ext cx="1012038"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房租水电</a:t>
            </a:r>
            <a:endParaRPr lang="zh-CN" altLang="en-US" sz="1600" dirty="0">
              <a:latin typeface="微软雅黑" pitchFamily="34" charset="-122"/>
              <a:ea typeface="微软雅黑" pitchFamily="34" charset="-122"/>
            </a:endParaRPr>
          </a:p>
        </p:txBody>
      </p:sp>
      <p:sp>
        <p:nvSpPr>
          <p:cNvPr id="22" name="Rectangle 14"/>
          <p:cNvSpPr/>
          <p:nvPr/>
        </p:nvSpPr>
        <p:spPr>
          <a:xfrm>
            <a:off x="3095614" y="5085044"/>
            <a:ext cx="1428760" cy="39454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 name="TextBox 22"/>
          <p:cNvSpPr txBox="1"/>
          <p:nvPr/>
        </p:nvSpPr>
        <p:spPr>
          <a:xfrm>
            <a:off x="3298022" y="5122402"/>
            <a:ext cx="1012038"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生产修理</a:t>
            </a:r>
            <a:endParaRPr lang="zh-CN" altLang="en-US" sz="1600" dirty="0">
              <a:latin typeface="微软雅黑" pitchFamily="34" charset="-122"/>
              <a:ea typeface="微软雅黑" pitchFamily="34" charset="-122"/>
            </a:endParaRPr>
          </a:p>
        </p:txBody>
      </p:sp>
      <p:sp>
        <p:nvSpPr>
          <p:cNvPr id="24" name="Rectangle 16"/>
          <p:cNvSpPr/>
          <p:nvPr/>
        </p:nvSpPr>
        <p:spPr>
          <a:xfrm>
            <a:off x="3095614" y="5551029"/>
            <a:ext cx="1428760" cy="39454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 name="TextBox 24"/>
          <p:cNvSpPr txBox="1"/>
          <p:nvPr/>
        </p:nvSpPr>
        <p:spPr>
          <a:xfrm>
            <a:off x="3095614" y="5588387"/>
            <a:ext cx="1404948"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其他制造费用</a:t>
            </a:r>
            <a:endParaRPr lang="zh-CN" altLang="en-US" sz="1600" dirty="0">
              <a:latin typeface="微软雅黑" pitchFamily="34" charset="-122"/>
              <a:ea typeface="微软雅黑" pitchFamily="34" charset="-122"/>
            </a:endParaRPr>
          </a:p>
        </p:txBody>
      </p:sp>
      <p:graphicFrame>
        <p:nvGraphicFramePr>
          <p:cNvPr id="26" name="Diagram 21"/>
          <p:cNvGraphicFramePr/>
          <p:nvPr>
            <p:extLst>
              <p:ext uri="{D42A27DB-BD31-4B8C-83A1-F6EECF244321}">
                <p14:modId xmlns:p14="http://schemas.microsoft.com/office/powerpoint/2010/main" val="2584511646"/>
              </p:ext>
            </p:extLst>
          </p:nvPr>
        </p:nvGraphicFramePr>
        <p:xfrm>
          <a:off x="6643702" y="2622071"/>
          <a:ext cx="2357454" cy="27860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27" name="Straight Arrow Connector 27"/>
          <p:cNvCxnSpPr/>
          <p:nvPr/>
        </p:nvCxnSpPr>
        <p:spPr>
          <a:xfrm flipV="1">
            <a:off x="4786314" y="2906022"/>
            <a:ext cx="1785950" cy="1801"/>
          </a:xfrm>
          <a:prstGeom prst="straightConnector1">
            <a:avLst/>
          </a:prstGeom>
          <a:ln w="2222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hape 30"/>
          <p:cNvCxnSpPr>
            <a:stCxn id="16" idx="3"/>
            <a:endCxn id="14" idx="3"/>
          </p:cNvCxnSpPr>
          <p:nvPr/>
        </p:nvCxnSpPr>
        <p:spPr>
          <a:xfrm>
            <a:off x="4524374" y="2639111"/>
            <a:ext cx="1588" cy="537424"/>
          </a:xfrm>
          <a:prstGeom prst="bentConnector3">
            <a:avLst>
              <a:gd name="adj1" fmla="val 14395466"/>
            </a:avLst>
          </a:prstGeom>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644008" y="2618682"/>
            <a:ext cx="1428760" cy="276999"/>
          </a:xfrm>
          <a:prstGeom prst="rect">
            <a:avLst/>
          </a:prstGeom>
          <a:noFill/>
        </p:spPr>
        <p:txBody>
          <a:bodyPr wrap="square" rtlCol="0">
            <a:spAutoFit/>
          </a:bodyPr>
          <a:lstStyle/>
          <a:p>
            <a:pPr algn="ctr"/>
            <a:r>
              <a:rPr lang="zh-CN" altLang="en-US" sz="1200" dirty="0" smtClean="0">
                <a:latin typeface="微软雅黑" pitchFamily="34" charset="-122"/>
                <a:ea typeface="微软雅黑" pitchFamily="34" charset="-122"/>
              </a:rPr>
              <a:t>直接归集</a:t>
            </a:r>
            <a:endParaRPr lang="zh-CN" altLang="en-US" sz="1200" dirty="0">
              <a:latin typeface="微软雅黑" pitchFamily="34" charset="-122"/>
              <a:ea typeface="微软雅黑" pitchFamily="34" charset="-122"/>
            </a:endParaRPr>
          </a:p>
        </p:txBody>
      </p:sp>
      <p:cxnSp>
        <p:nvCxnSpPr>
          <p:cNvPr id="30" name="Straight Arrow Connector 35"/>
          <p:cNvCxnSpPr/>
          <p:nvPr/>
        </p:nvCxnSpPr>
        <p:spPr>
          <a:xfrm flipV="1">
            <a:off x="4786314" y="3977592"/>
            <a:ext cx="1857388" cy="1801"/>
          </a:xfrm>
          <a:prstGeom prst="straightConnector1">
            <a:avLst/>
          </a:prstGeom>
          <a:ln w="2222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Shape 30"/>
          <p:cNvCxnSpPr>
            <a:stCxn id="12" idx="3"/>
            <a:endCxn id="18" idx="3"/>
          </p:cNvCxnSpPr>
          <p:nvPr/>
        </p:nvCxnSpPr>
        <p:spPr>
          <a:xfrm>
            <a:off x="4524374" y="3782120"/>
            <a:ext cx="1588" cy="500066"/>
          </a:xfrm>
          <a:prstGeom prst="bentConnector3">
            <a:avLst>
              <a:gd name="adj1" fmla="val 14395466"/>
            </a:avLst>
          </a:prstGeom>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873712" y="3690252"/>
            <a:ext cx="1714512" cy="276999"/>
          </a:xfrm>
          <a:prstGeom prst="rect">
            <a:avLst/>
          </a:prstGeom>
          <a:noFill/>
        </p:spPr>
        <p:txBody>
          <a:bodyPr wrap="square" rtlCol="0">
            <a:spAutoFit/>
          </a:bodyPr>
          <a:lstStyle/>
          <a:p>
            <a:pPr algn="ctr"/>
            <a:r>
              <a:rPr lang="zh-CN" altLang="en-US" sz="1200" dirty="0" smtClean="0">
                <a:latin typeface="微软雅黑" pitchFamily="34" charset="-122"/>
                <a:ea typeface="微软雅黑" pitchFamily="34" charset="-122"/>
              </a:rPr>
              <a:t>直接归集或直接分摊</a:t>
            </a:r>
            <a:endParaRPr lang="zh-CN" altLang="en-US" sz="1200" dirty="0">
              <a:latin typeface="微软雅黑" pitchFamily="34" charset="-122"/>
              <a:ea typeface="微软雅黑" pitchFamily="34" charset="-122"/>
            </a:endParaRPr>
          </a:p>
        </p:txBody>
      </p:sp>
      <p:sp>
        <p:nvSpPr>
          <p:cNvPr id="33" name="TextBox 32"/>
          <p:cNvSpPr txBox="1"/>
          <p:nvPr/>
        </p:nvSpPr>
        <p:spPr>
          <a:xfrm>
            <a:off x="4932040" y="4056195"/>
            <a:ext cx="1928826" cy="276999"/>
          </a:xfrm>
          <a:prstGeom prst="rect">
            <a:avLst/>
          </a:prstGeom>
          <a:noFill/>
        </p:spPr>
        <p:txBody>
          <a:bodyPr wrap="square" rtlCol="0">
            <a:spAutoFit/>
          </a:bodyPr>
          <a:lstStyle/>
          <a:p>
            <a:pPr algn="ctr"/>
            <a:r>
              <a:rPr lang="zh-CN" altLang="en-US" sz="1200" dirty="0" smtClean="0">
                <a:latin typeface="微软雅黑" pitchFamily="34" charset="-122"/>
                <a:ea typeface="微软雅黑" pitchFamily="34" charset="-122"/>
              </a:rPr>
              <a:t>取决于生产线的产品特性</a:t>
            </a:r>
            <a:endParaRPr lang="zh-CN" altLang="en-US" sz="1200" dirty="0">
              <a:latin typeface="微软雅黑" pitchFamily="34" charset="-122"/>
              <a:ea typeface="微软雅黑" pitchFamily="34" charset="-122"/>
            </a:endParaRPr>
          </a:p>
        </p:txBody>
      </p:sp>
      <p:cxnSp>
        <p:nvCxnSpPr>
          <p:cNvPr id="34" name="Straight Arrow Connector 44"/>
          <p:cNvCxnSpPr/>
          <p:nvPr/>
        </p:nvCxnSpPr>
        <p:spPr>
          <a:xfrm flipV="1">
            <a:off x="4714876" y="5263476"/>
            <a:ext cx="1928826" cy="1801"/>
          </a:xfrm>
          <a:prstGeom prst="straightConnector1">
            <a:avLst/>
          </a:prstGeom>
          <a:ln w="2222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Shape 30"/>
          <p:cNvCxnSpPr>
            <a:stCxn id="20" idx="3"/>
            <a:endCxn id="22" idx="3"/>
          </p:cNvCxnSpPr>
          <p:nvPr/>
        </p:nvCxnSpPr>
        <p:spPr>
          <a:xfrm>
            <a:off x="4524374" y="4782252"/>
            <a:ext cx="1588" cy="500066"/>
          </a:xfrm>
          <a:prstGeom prst="bentConnector3">
            <a:avLst>
              <a:gd name="adj1" fmla="val 14395466"/>
            </a:avLst>
          </a:prstGeom>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955980" y="5333326"/>
            <a:ext cx="3000396" cy="646331"/>
          </a:xfrm>
          <a:prstGeom prst="rect">
            <a:avLst/>
          </a:prstGeom>
          <a:noFill/>
        </p:spPr>
        <p:txBody>
          <a:bodyPr wrap="square" rtlCol="0">
            <a:spAutoFit/>
          </a:bodyPr>
          <a:lstStyle/>
          <a:p>
            <a:r>
              <a:rPr lang="zh-CN" altLang="en-US" sz="1200" dirty="0" smtClean="0">
                <a:latin typeface="微软雅黑" pitchFamily="34" charset="-122"/>
                <a:ea typeface="微软雅黑" pitchFamily="34" charset="-122"/>
              </a:rPr>
              <a:t>关系明确按比例等归集到成本对象</a:t>
            </a:r>
            <a:endParaRPr lang="en-US" altLang="zh-CN" sz="1200" dirty="0" smtClean="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借助中间对象建立资源与成本的联系</a:t>
            </a:r>
            <a:endParaRPr lang="en-US" altLang="zh-CN" sz="1200" dirty="0" smtClean="0">
              <a:latin typeface="微软雅黑" pitchFamily="34" charset="-122"/>
              <a:ea typeface="微软雅黑" pitchFamily="34" charset="-122"/>
            </a:endParaRPr>
          </a:p>
          <a:p>
            <a:pPr algn="ctr"/>
            <a:endParaRPr lang="zh-CN" altLang="en-US" sz="1200" dirty="0">
              <a:latin typeface="微软雅黑" pitchFamily="34" charset="-122"/>
              <a:ea typeface="微软雅黑" pitchFamily="34" charset="-122"/>
            </a:endParaRPr>
          </a:p>
        </p:txBody>
      </p:sp>
      <p:cxnSp>
        <p:nvCxnSpPr>
          <p:cNvPr id="37" name="Shape 30"/>
          <p:cNvCxnSpPr>
            <a:stCxn id="22" idx="3"/>
            <a:endCxn id="24" idx="3"/>
          </p:cNvCxnSpPr>
          <p:nvPr/>
        </p:nvCxnSpPr>
        <p:spPr>
          <a:xfrm>
            <a:off x="4524374" y="5282318"/>
            <a:ext cx="1588" cy="465985"/>
          </a:xfrm>
          <a:prstGeom prst="bentConnector3">
            <a:avLst>
              <a:gd name="adj1" fmla="val 14395466"/>
            </a:avLst>
          </a:prstGeom>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944580" y="4984890"/>
            <a:ext cx="1571636" cy="280387"/>
          </a:xfrm>
          <a:prstGeom prst="rect">
            <a:avLst/>
          </a:prstGeom>
          <a:noFill/>
        </p:spPr>
        <p:txBody>
          <a:bodyPr wrap="square" rtlCol="0">
            <a:spAutoFit/>
          </a:bodyPr>
          <a:lstStyle/>
          <a:p>
            <a:pPr algn="ctr"/>
            <a:r>
              <a:rPr lang="zh-CN" altLang="en-US" sz="1200" dirty="0" smtClean="0">
                <a:latin typeface="微软雅黑" pitchFamily="34" charset="-122"/>
                <a:ea typeface="微软雅黑" pitchFamily="34" charset="-122"/>
              </a:rPr>
              <a:t>直接分摊或间接分摊</a:t>
            </a:r>
            <a:endParaRPr lang="zh-CN" altLang="en-US" sz="1200" dirty="0">
              <a:latin typeface="微软雅黑" pitchFamily="34" charset="-122"/>
              <a:ea typeface="微软雅黑" pitchFamily="34" charset="-122"/>
            </a:endParaRPr>
          </a:p>
        </p:txBody>
      </p:sp>
      <p:sp>
        <p:nvSpPr>
          <p:cNvPr id="39" name="Rectangle 61"/>
          <p:cNvSpPr/>
          <p:nvPr/>
        </p:nvSpPr>
        <p:spPr>
          <a:xfrm>
            <a:off x="569884" y="3183679"/>
            <a:ext cx="1285884"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 name="TextBox 39"/>
          <p:cNvSpPr txBox="1"/>
          <p:nvPr/>
        </p:nvSpPr>
        <p:spPr>
          <a:xfrm>
            <a:off x="714348" y="3283649"/>
            <a:ext cx="1071570"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生产量</a:t>
            </a:r>
            <a:endParaRPr lang="zh-CN" altLang="en-US" sz="1600" dirty="0">
              <a:latin typeface="微软雅黑" pitchFamily="34" charset="-122"/>
              <a:ea typeface="微软雅黑" pitchFamily="34" charset="-122"/>
            </a:endParaRPr>
          </a:p>
        </p:txBody>
      </p:sp>
      <p:sp>
        <p:nvSpPr>
          <p:cNvPr id="41" name="Rectangle 64"/>
          <p:cNvSpPr/>
          <p:nvPr/>
        </p:nvSpPr>
        <p:spPr>
          <a:xfrm>
            <a:off x="285720" y="1907691"/>
            <a:ext cx="785818" cy="60886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 name="TextBox 41"/>
          <p:cNvSpPr txBox="1"/>
          <p:nvPr/>
        </p:nvSpPr>
        <p:spPr>
          <a:xfrm>
            <a:off x="357158" y="2016486"/>
            <a:ext cx="642942"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销量</a:t>
            </a:r>
            <a:endParaRPr lang="zh-CN" altLang="en-US" sz="1600" dirty="0">
              <a:latin typeface="微软雅黑" pitchFamily="34" charset="-122"/>
              <a:ea typeface="微软雅黑" pitchFamily="34" charset="-122"/>
            </a:endParaRPr>
          </a:p>
        </p:txBody>
      </p:sp>
      <p:sp>
        <p:nvSpPr>
          <p:cNvPr id="43" name="Rectangle 66"/>
          <p:cNvSpPr/>
          <p:nvPr/>
        </p:nvSpPr>
        <p:spPr>
          <a:xfrm>
            <a:off x="1358878" y="1928500"/>
            <a:ext cx="784230" cy="60886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 name="TextBox 43"/>
          <p:cNvSpPr txBox="1"/>
          <p:nvPr/>
        </p:nvSpPr>
        <p:spPr>
          <a:xfrm>
            <a:off x="1358878" y="1965858"/>
            <a:ext cx="714380" cy="584775"/>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成品库存</a:t>
            </a:r>
            <a:endParaRPr lang="zh-CN" altLang="en-US" sz="1600" dirty="0">
              <a:latin typeface="微软雅黑" pitchFamily="34" charset="-122"/>
              <a:ea typeface="微软雅黑" pitchFamily="34" charset="-122"/>
            </a:endParaRPr>
          </a:p>
        </p:txBody>
      </p:sp>
      <p:sp>
        <p:nvSpPr>
          <p:cNvPr id="45" name="Rectangle 68"/>
          <p:cNvSpPr/>
          <p:nvPr/>
        </p:nvSpPr>
        <p:spPr>
          <a:xfrm>
            <a:off x="571472" y="4265145"/>
            <a:ext cx="1285884"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 name="TextBox 45"/>
          <p:cNvSpPr txBox="1"/>
          <p:nvPr/>
        </p:nvSpPr>
        <p:spPr>
          <a:xfrm>
            <a:off x="642910" y="4336583"/>
            <a:ext cx="1071570"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材料库存</a:t>
            </a:r>
            <a:endParaRPr lang="zh-CN" altLang="en-US" sz="1600" dirty="0">
              <a:latin typeface="微软雅黑" pitchFamily="34" charset="-122"/>
              <a:ea typeface="微软雅黑" pitchFamily="34" charset="-122"/>
            </a:endParaRPr>
          </a:p>
        </p:txBody>
      </p:sp>
      <p:sp>
        <p:nvSpPr>
          <p:cNvPr id="47" name="Rectangle 70"/>
          <p:cNvSpPr/>
          <p:nvPr/>
        </p:nvSpPr>
        <p:spPr>
          <a:xfrm>
            <a:off x="571472" y="5050963"/>
            <a:ext cx="1285884" cy="50006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 name="TextBox 47"/>
          <p:cNvSpPr txBox="1"/>
          <p:nvPr/>
        </p:nvSpPr>
        <p:spPr>
          <a:xfrm>
            <a:off x="642910" y="5141037"/>
            <a:ext cx="1071570"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材料采购</a:t>
            </a:r>
            <a:endParaRPr lang="zh-CN" altLang="en-US" sz="1600" dirty="0">
              <a:latin typeface="微软雅黑" pitchFamily="34" charset="-122"/>
              <a:ea typeface="微软雅黑" pitchFamily="34" charset="-122"/>
            </a:endParaRPr>
          </a:p>
        </p:txBody>
      </p:sp>
      <p:cxnSp>
        <p:nvCxnSpPr>
          <p:cNvPr id="49" name="Elbow Connector 77"/>
          <p:cNvCxnSpPr>
            <a:stCxn id="45" idx="2"/>
            <a:endCxn id="47" idx="0"/>
          </p:cNvCxnSpPr>
          <p:nvPr/>
        </p:nvCxnSpPr>
        <p:spPr>
          <a:xfrm rot="5400000">
            <a:off x="1071538" y="4908087"/>
            <a:ext cx="285752" cy="158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572264" y="1907691"/>
            <a:ext cx="2143140" cy="338554"/>
          </a:xfrm>
          <a:prstGeom prst="rect">
            <a:avLst/>
          </a:prstGeom>
          <a:solidFill>
            <a:schemeClr val="bg1">
              <a:lumMod val="75000"/>
            </a:schemeClr>
          </a:solidFill>
        </p:spPr>
        <p:txBody>
          <a:bodyPr wrap="square" rtlCol="0">
            <a:spAutoFit/>
          </a:bodyPr>
          <a:lstStyle/>
          <a:p>
            <a:pPr algn="ctr"/>
            <a:r>
              <a:rPr lang="zh-CN" altLang="en-US" sz="1600" dirty="0" smtClean="0">
                <a:latin typeface="微软雅黑" pitchFamily="34" charset="-122"/>
                <a:ea typeface="微软雅黑" pitchFamily="34" charset="-122"/>
              </a:rPr>
              <a:t>成本对象</a:t>
            </a:r>
            <a:endParaRPr lang="zh-CN" altLang="en-US" sz="1600" dirty="0">
              <a:latin typeface="微软雅黑" pitchFamily="34" charset="-122"/>
              <a:ea typeface="微软雅黑" pitchFamily="34" charset="-122"/>
            </a:endParaRPr>
          </a:p>
        </p:txBody>
      </p:sp>
      <p:sp>
        <p:nvSpPr>
          <p:cNvPr id="51" name="TextBox 50"/>
          <p:cNvSpPr txBox="1"/>
          <p:nvPr/>
        </p:nvSpPr>
        <p:spPr>
          <a:xfrm>
            <a:off x="2428860" y="1907691"/>
            <a:ext cx="2571768" cy="338554"/>
          </a:xfrm>
          <a:prstGeom prst="rect">
            <a:avLst/>
          </a:prstGeom>
          <a:solidFill>
            <a:schemeClr val="bg1">
              <a:lumMod val="75000"/>
            </a:schemeClr>
          </a:solidFill>
        </p:spPr>
        <p:txBody>
          <a:bodyPr wrap="square" rtlCol="0">
            <a:spAutoFit/>
          </a:bodyPr>
          <a:lstStyle/>
          <a:p>
            <a:pPr algn="ctr"/>
            <a:r>
              <a:rPr lang="zh-CN" altLang="en-US" sz="1600" dirty="0" smtClean="0">
                <a:latin typeface="微软雅黑" pitchFamily="34" charset="-122"/>
                <a:ea typeface="微软雅黑" pitchFamily="34" charset="-122"/>
              </a:rPr>
              <a:t>资源</a:t>
            </a:r>
            <a:endParaRPr lang="zh-CN" altLang="en-US" sz="1600" dirty="0">
              <a:latin typeface="微软雅黑" pitchFamily="34" charset="-122"/>
              <a:ea typeface="微软雅黑" pitchFamily="34" charset="-122"/>
            </a:endParaRPr>
          </a:p>
        </p:txBody>
      </p:sp>
      <p:cxnSp>
        <p:nvCxnSpPr>
          <p:cNvPr id="52" name="Elbow Connector 93"/>
          <p:cNvCxnSpPr>
            <a:stCxn id="39" idx="1"/>
            <a:endCxn id="47" idx="1"/>
          </p:cNvCxnSpPr>
          <p:nvPr/>
        </p:nvCxnSpPr>
        <p:spPr>
          <a:xfrm rot="10800000" flipH="1" flipV="1">
            <a:off x="569884" y="3433712"/>
            <a:ext cx="1588" cy="1867284"/>
          </a:xfrm>
          <a:prstGeom prst="bentConnector3">
            <a:avLst>
              <a:gd name="adj1" fmla="val -1439546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Elbow Connector 95"/>
          <p:cNvCxnSpPr>
            <a:stCxn id="39" idx="3"/>
            <a:endCxn id="17" idx="1"/>
          </p:cNvCxnSpPr>
          <p:nvPr/>
        </p:nvCxnSpPr>
        <p:spPr>
          <a:xfrm flipV="1">
            <a:off x="1855768" y="2648472"/>
            <a:ext cx="1239846" cy="78524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102"/>
          <p:cNvCxnSpPr>
            <a:stCxn id="51" idx="3"/>
            <a:endCxn id="50" idx="1"/>
          </p:cNvCxnSpPr>
          <p:nvPr/>
        </p:nvCxnSpPr>
        <p:spPr>
          <a:xfrm>
            <a:off x="5000628" y="2076968"/>
            <a:ext cx="1571636" cy="1588"/>
          </a:xfrm>
          <a:prstGeom prst="straightConnector1">
            <a:avLst/>
          </a:prstGeom>
          <a:ln w="22225">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2571736" y="2479195"/>
            <a:ext cx="285752" cy="707886"/>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可变成本</a:t>
            </a:r>
            <a:endParaRPr lang="zh-CN" altLang="en-US" sz="1000" dirty="0">
              <a:latin typeface="微软雅黑" pitchFamily="34" charset="-122"/>
              <a:ea typeface="微软雅黑" pitchFamily="34" charset="-122"/>
            </a:endParaRPr>
          </a:p>
        </p:txBody>
      </p:sp>
      <p:sp>
        <p:nvSpPr>
          <p:cNvPr id="56" name="TextBox 55"/>
          <p:cNvSpPr txBox="1"/>
          <p:nvPr/>
        </p:nvSpPr>
        <p:spPr>
          <a:xfrm>
            <a:off x="2571736" y="4265145"/>
            <a:ext cx="285752" cy="707886"/>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固定成本</a:t>
            </a:r>
            <a:endParaRPr lang="zh-CN" altLang="en-US" sz="1000" dirty="0">
              <a:latin typeface="微软雅黑" pitchFamily="34" charset="-122"/>
              <a:ea typeface="微软雅黑" pitchFamily="34" charset="-122"/>
            </a:endParaRPr>
          </a:p>
        </p:txBody>
      </p:sp>
      <p:cxnSp>
        <p:nvCxnSpPr>
          <p:cNvPr id="57" name="Elbow Connector 139"/>
          <p:cNvCxnSpPr>
            <a:stCxn id="41" idx="2"/>
            <a:endCxn id="39" idx="0"/>
          </p:cNvCxnSpPr>
          <p:nvPr/>
        </p:nvCxnSpPr>
        <p:spPr>
          <a:xfrm rot="16200000" flipH="1">
            <a:off x="612164" y="2583016"/>
            <a:ext cx="667127" cy="534197"/>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Elbow Connector 142"/>
          <p:cNvCxnSpPr>
            <a:stCxn id="44" idx="2"/>
            <a:endCxn id="39" idx="0"/>
          </p:cNvCxnSpPr>
          <p:nvPr/>
        </p:nvCxnSpPr>
        <p:spPr>
          <a:xfrm rot="5400000">
            <a:off x="1147924" y="2615535"/>
            <a:ext cx="633046" cy="503242"/>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Elbow Connector 145"/>
          <p:cNvCxnSpPr>
            <a:stCxn id="39" idx="3"/>
            <a:endCxn id="15" idx="1"/>
          </p:cNvCxnSpPr>
          <p:nvPr/>
        </p:nvCxnSpPr>
        <p:spPr>
          <a:xfrm flipV="1">
            <a:off x="1855768" y="3185896"/>
            <a:ext cx="1239846" cy="24781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79388" y="1268760"/>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61349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hidden="1"/>
          <p:cNvGraphicFramePr>
            <a:graphicFrameLocks noChangeAspect="1"/>
          </p:cNvGraphicFramePr>
          <p:nvPr>
            <p:custDataLst>
              <p:tags r:id="rId2"/>
            </p:custDataLst>
            <p:extLst>
              <p:ext uri="{D42A27DB-BD31-4B8C-83A1-F6EECF244321}">
                <p14:modId xmlns:p14="http://schemas.microsoft.com/office/powerpoint/2010/main" val="222889249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823" name="think-cell Slide" r:id="rId16" imgW="360" imgH="360" progId="">
                  <p:embed/>
                </p:oleObj>
              </mc:Choice>
              <mc:Fallback>
                <p:oleObj name="think-cell Slide" r:id="rId16" imgW="360" imgH="360" progId="">
                  <p:embed/>
                  <p:pic>
                    <p:nvPicPr>
                      <p:cNvPr id="0" name="Picture 54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5" name="Picture 90" descr="black_bg"/>
          <p:cNvPicPr>
            <a:picLocks noChangeAspect="1" noChangeArrowheads="1"/>
          </p:cNvPicPr>
          <p:nvPr>
            <p:custDataLst>
              <p:tags r:id="rId3"/>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a:off x="0" y="438621"/>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5"/>
          <p:cNvSpPr>
            <a:spLocks/>
          </p:cNvSpPr>
          <p:nvPr>
            <p:custDataLst>
              <p:tags r:id="rId4"/>
            </p:custDataLst>
          </p:nvPr>
        </p:nvSpPr>
        <p:spPr bwMode="auto">
          <a:xfrm>
            <a:off x="1403648" y="1196107"/>
            <a:ext cx="6791325" cy="720725"/>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p:spPr>
        <p:txBody>
          <a:bodyPr lIns="45720" rIns="45720"/>
          <a:lstStyle/>
          <a:p>
            <a:endParaRPr lang="zh-CN" altLang="en-US" dirty="0"/>
          </a:p>
        </p:txBody>
      </p:sp>
      <p:sp>
        <p:nvSpPr>
          <p:cNvPr id="10" name="Title 1"/>
          <p:cNvSpPr>
            <a:spLocks noGrp="1"/>
          </p:cNvSpPr>
          <p:nvPr>
            <p:ph type="title"/>
            <p:custDataLst>
              <p:tags r:id="rId5"/>
            </p:custDataLst>
          </p:nvPr>
        </p:nvSpPr>
        <p:spPr/>
        <p:txBody>
          <a:bodyPr/>
          <a:lstStyle/>
          <a:p>
            <a:r>
              <a:rPr lang="zh-CN" altLang="en-US" dirty="0" smtClean="0"/>
              <a:t>全面预算编制</a:t>
            </a:r>
            <a:endParaRPr lang="en-US" altLang="zh-CN" dirty="0"/>
          </a:p>
        </p:txBody>
      </p:sp>
      <p:sp>
        <p:nvSpPr>
          <p:cNvPr id="2" name="Rectangle 2"/>
          <p:cNvSpPr>
            <a:spLocks noGrp="1"/>
          </p:cNvSpPr>
          <p:nvPr>
            <p:ph type="title" idx="4294967295"/>
            <p:custDataLst>
              <p:tags r:id="rId6"/>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结合生产量和</a:t>
            </a:r>
            <a:r>
              <a:rPr lang="en-US" altLang="zh-CN" sz="2000" dirty="0" smtClean="0">
                <a:latin typeface="微软雅黑" pitchFamily="34" charset="-122"/>
                <a:ea typeface="微软雅黑" pitchFamily="34" charset="-122"/>
              </a:rPr>
              <a:t>BOM</a:t>
            </a:r>
            <a:r>
              <a:rPr lang="zh-CN" altLang="en-US" sz="2000" dirty="0" smtClean="0">
                <a:latin typeface="微软雅黑" pitchFamily="34" charset="-122"/>
                <a:ea typeface="微软雅黑" pitchFamily="34" charset="-122"/>
              </a:rPr>
              <a:t>信息，对直接材料进行预算编制</a:t>
            </a:r>
            <a:endParaRPr lang="en-US" sz="2000" dirty="0" smtClean="0">
              <a:latin typeface="微软雅黑" pitchFamily="34" charset="-122"/>
              <a:ea typeface="微软雅黑" pitchFamily="34" charset="-122"/>
            </a:endParaRPr>
          </a:p>
        </p:txBody>
      </p:sp>
      <p:cxnSp>
        <p:nvCxnSpPr>
          <p:cNvPr id="11" name="直接连接符 10"/>
          <p:cNvCxnSpPr/>
          <p:nvPr>
            <p:custDataLst>
              <p:tags r:id="rId7"/>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2"/>
          <p:cNvPicPr>
            <a:picLocks noChangeAspect="1" noChangeArrowheads="1"/>
          </p:cNvPicPr>
          <p:nvPr>
            <p:custDataLst>
              <p:tags r:id="rId8"/>
            </p:custDataLst>
          </p:nvPr>
        </p:nvPicPr>
        <p:blipFill>
          <a:blip r:embed="rId19" cstate="print">
            <a:extLst>
              <a:ext uri="{28A0092B-C50C-407E-A947-70E740481C1C}">
                <a14:useLocalDpi xmlns:a14="http://schemas.microsoft.com/office/drawing/2010/main" val="0"/>
              </a:ext>
            </a:extLst>
          </a:blip>
          <a:srcRect/>
          <a:stretch>
            <a:fillRect/>
          </a:stretch>
        </p:blipFill>
        <p:spPr bwMode="auto">
          <a:xfrm>
            <a:off x="611560" y="2348880"/>
            <a:ext cx="550545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custDataLst>
              <p:tags r:id="rId9"/>
            </p:custDataLst>
          </p:nvPr>
        </p:nvSpPr>
        <p:spPr>
          <a:xfrm>
            <a:off x="3059832" y="2420888"/>
            <a:ext cx="1224136" cy="21602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sp>
        <p:nvSpPr>
          <p:cNvPr id="8" name="Rectangle 8"/>
          <p:cNvSpPr>
            <a:spLocks noChangeArrowheads="1"/>
          </p:cNvSpPr>
          <p:nvPr>
            <p:custDataLst>
              <p:tags r:id="rId10"/>
            </p:custDataLst>
          </p:nvPr>
        </p:nvSpPr>
        <p:spPr bwMode="auto">
          <a:xfrm rot="1890531">
            <a:off x="6476776" y="2567801"/>
            <a:ext cx="976499" cy="400110"/>
          </a:xfrm>
          <a:prstGeom prst="rect">
            <a:avLst/>
          </a:prstGeom>
          <a:noFill/>
          <a:ln w="25400" algn="ctr">
            <a:solidFill>
              <a:srgbClr val="FF3300"/>
            </a:solidFill>
            <a:miter lim="800000"/>
            <a:headEnd/>
            <a:tailEnd/>
          </a:ln>
        </p:spPr>
        <p:txBody>
          <a:bodyPr wrap="square" anchor="ctr">
            <a:spAutoFit/>
          </a:bodyPr>
          <a:lstStyle/>
          <a:p>
            <a:pPr algn="ctr" eaLnBrk="0" hangingPunct="0"/>
            <a:r>
              <a:rPr lang="zh-CN" altLang="en-US" sz="2000" b="1" i="0" dirty="0">
                <a:solidFill>
                  <a:srgbClr val="FF3300"/>
                </a:solidFill>
              </a:rPr>
              <a:t>示例</a:t>
            </a:r>
          </a:p>
        </p:txBody>
      </p:sp>
      <p:sp>
        <p:nvSpPr>
          <p:cNvPr id="9" name="AutoShape 4"/>
          <p:cNvSpPr>
            <a:spLocks noChangeArrowheads="1"/>
          </p:cNvSpPr>
          <p:nvPr>
            <p:custDataLst>
              <p:tags r:id="rId11"/>
            </p:custDataLst>
          </p:nvPr>
        </p:nvSpPr>
        <p:spPr bwMode="auto">
          <a:xfrm>
            <a:off x="323528" y="1196107"/>
            <a:ext cx="1238250" cy="719138"/>
          </a:xfrm>
          <a:prstGeom prst="homePlate">
            <a:avLst>
              <a:gd name="adj" fmla="val 30300"/>
            </a:avLst>
          </a:prstGeom>
          <a:solidFill>
            <a:srgbClr val="A7C4D9"/>
          </a:solidFill>
          <a:ln w="6350">
            <a:solidFill>
              <a:srgbClr val="A50021"/>
            </a:solidFill>
            <a:miter lim="800000"/>
            <a:headEnd/>
            <a:tailEnd/>
          </a:ln>
        </p:spPr>
        <p:txBody>
          <a:bodyPr wrap="none" lIns="45720" rIns="45720"/>
          <a:lstStyle/>
          <a:p>
            <a:pPr eaLnBrk="0" hangingPunct="0"/>
            <a:r>
              <a:rPr lang="en-US" altLang="zh-CN" sz="1200" dirty="0" smtClean="0">
                <a:latin typeface="微软雅黑" pitchFamily="34" charset="-122"/>
                <a:ea typeface="微软雅黑" pitchFamily="34" charset="-122"/>
              </a:rPr>
              <a:t>BOM</a:t>
            </a:r>
            <a:r>
              <a:rPr lang="zh-CN" altLang="en-US" sz="1200" dirty="0" smtClean="0">
                <a:latin typeface="微软雅黑" pitchFamily="34" charset="-122"/>
                <a:ea typeface="微软雅黑" pitchFamily="34" charset="-122"/>
              </a:rPr>
              <a:t>设定</a:t>
            </a:r>
            <a:endParaRPr lang="en-GB" altLang="zh-CN" sz="1200" dirty="0">
              <a:latin typeface="微软雅黑" pitchFamily="34" charset="-122"/>
              <a:ea typeface="微软雅黑" pitchFamily="34" charset="-122"/>
            </a:endParaRPr>
          </a:p>
        </p:txBody>
      </p:sp>
      <p:sp>
        <p:nvSpPr>
          <p:cNvPr id="12" name="Rectangle 6"/>
          <p:cNvSpPr>
            <a:spLocks noChangeArrowheads="1"/>
          </p:cNvSpPr>
          <p:nvPr>
            <p:custDataLst>
              <p:tags r:id="rId12"/>
            </p:custDataLst>
          </p:nvPr>
        </p:nvSpPr>
        <p:spPr bwMode="auto">
          <a:xfrm>
            <a:off x="1619672" y="1196752"/>
            <a:ext cx="6367462" cy="973138"/>
          </a:xfrm>
          <a:prstGeom prst="rect">
            <a:avLst/>
          </a:prstGeom>
          <a:noFill/>
          <a:ln w="6350">
            <a:noFill/>
            <a:miter lim="800000"/>
            <a:headEnd/>
            <a:tailEnd/>
          </a:ln>
        </p:spPr>
        <p:txBody>
          <a:bodyPr lIns="45720" rIns="45720"/>
          <a:lstStyle/>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按照产品对</a:t>
            </a:r>
            <a:r>
              <a:rPr lang="en-US" altLang="zh-CN" sz="1200" dirty="0" smtClean="0">
                <a:solidFill>
                  <a:srgbClr val="000000"/>
                </a:solidFill>
                <a:ea typeface="微软雅黑" pitchFamily="34" charset="-122"/>
              </a:rPr>
              <a:t>BOM</a:t>
            </a:r>
            <a:r>
              <a:rPr lang="zh-CN" altLang="en-US" sz="1200" dirty="0" smtClean="0">
                <a:solidFill>
                  <a:srgbClr val="000000"/>
                </a:solidFill>
                <a:ea typeface="微软雅黑" pitchFamily="34" charset="-122"/>
              </a:rPr>
              <a:t>进行设定</a:t>
            </a:r>
            <a:endParaRPr lang="en-US" altLang="zh-CN" sz="1200" dirty="0" smtClean="0">
              <a:solidFill>
                <a:srgbClr val="000000"/>
              </a:solidFill>
              <a:ea typeface="微软雅黑" pitchFamily="34" charset="-122"/>
            </a:endParaRPr>
          </a:p>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可设定标准损耗及残次品率，系统计算标准</a:t>
            </a:r>
            <a:r>
              <a:rPr lang="en-US" altLang="zh-CN" sz="1200" dirty="0" smtClean="0">
                <a:solidFill>
                  <a:srgbClr val="000000"/>
                </a:solidFill>
                <a:ea typeface="微软雅黑" pitchFamily="34" charset="-122"/>
              </a:rPr>
              <a:t>BOM</a:t>
            </a:r>
            <a:r>
              <a:rPr lang="zh-CN" altLang="en-US" sz="1200" dirty="0" smtClean="0">
                <a:solidFill>
                  <a:srgbClr val="000000"/>
                </a:solidFill>
                <a:ea typeface="微软雅黑" pitchFamily="34" charset="-122"/>
              </a:rPr>
              <a:t>用量</a:t>
            </a:r>
            <a:endParaRPr lang="en-US" altLang="zh-CN" sz="1200" dirty="0" smtClean="0">
              <a:solidFill>
                <a:srgbClr val="000000"/>
              </a:solidFill>
              <a:ea typeface="微软雅黑" pitchFamily="34" charset="-122"/>
            </a:endParaRPr>
          </a:p>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标准</a:t>
            </a:r>
            <a:r>
              <a:rPr lang="en-US" altLang="zh-CN" sz="1200" dirty="0" smtClean="0">
                <a:solidFill>
                  <a:srgbClr val="000000"/>
                </a:solidFill>
                <a:ea typeface="微软雅黑" pitchFamily="34" charset="-122"/>
              </a:rPr>
              <a:t>BOM</a:t>
            </a:r>
            <a:r>
              <a:rPr lang="zh-CN" altLang="en-US" sz="1200" dirty="0" smtClean="0">
                <a:solidFill>
                  <a:srgbClr val="000000"/>
                </a:solidFill>
                <a:ea typeface="微软雅黑" pitchFamily="34" charset="-122"/>
              </a:rPr>
              <a:t>用量结合产量，计算直接材料</a:t>
            </a:r>
            <a:endParaRPr lang="en-US" altLang="zh-CN" sz="1200" dirty="0" smtClean="0">
              <a:solidFill>
                <a:srgbClr val="000000"/>
              </a:solidFill>
              <a:ea typeface="微软雅黑" pitchFamily="34" charset="-122"/>
            </a:endParaRPr>
          </a:p>
        </p:txBody>
      </p:sp>
      <p:sp>
        <p:nvSpPr>
          <p:cNvPr id="14" name="Rectangle 7"/>
          <p:cNvSpPr/>
          <p:nvPr>
            <p:custDataLst>
              <p:tags r:id="rId13"/>
            </p:custDataLst>
          </p:nvPr>
        </p:nvSpPr>
        <p:spPr>
          <a:xfrm>
            <a:off x="2483991" y="2636912"/>
            <a:ext cx="3633019" cy="3403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076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66111764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7176" name="think-cell Slide" r:id="rId40" imgW="360" imgH="360" progId="">
                  <p:embed/>
                </p:oleObj>
              </mc:Choice>
              <mc:Fallback>
                <p:oleObj name="think-cell Slide" r:id="rId40" imgW="360" imgH="360" progId="">
                  <p:embed/>
                  <p:pic>
                    <p:nvPicPr>
                      <p:cNvPr id="0" name="Picture 262"/>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6" name="Picture 90" descr="black_bg"/>
          <p:cNvPicPr>
            <a:picLocks noChangeAspect="1" noChangeArrowheads="1"/>
          </p:cNvPicPr>
          <p:nvPr>
            <p:custDataLst>
              <p:tags r:id="rId3"/>
            </p:custDataLst>
          </p:nvPr>
        </p:nvPicPr>
        <p:blipFill>
          <a:blip r:embed="rId42" cstate="print">
            <a:extLst>
              <a:ext uri="{28A0092B-C50C-407E-A947-70E740481C1C}">
                <a14:useLocalDpi xmlns:a14="http://schemas.microsoft.com/office/drawing/2010/main" val="0"/>
              </a:ext>
            </a:extLst>
          </a:blip>
          <a:srcRect/>
          <a:stretch>
            <a:fillRect/>
          </a:stretch>
        </p:blipFill>
        <p:spPr bwMode="auto">
          <a:xfrm>
            <a:off x="0" y="438621"/>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custDataLst>
              <p:tags r:id="rId4"/>
            </p:custDataLst>
          </p:nvPr>
        </p:nvSpPr>
        <p:spPr/>
        <p:txBody>
          <a:bodyPr/>
          <a:lstStyle/>
          <a:p>
            <a:r>
              <a:rPr lang="zh-CN" altLang="en-US" dirty="0" smtClean="0"/>
              <a:t>全面预算体系和框架</a:t>
            </a:r>
            <a:r>
              <a:rPr lang="en-US" altLang="zh-CN" dirty="0" smtClean="0"/>
              <a:t>——</a:t>
            </a:r>
            <a:r>
              <a:rPr lang="zh-CN" altLang="en-US" dirty="0" smtClean="0"/>
              <a:t>闭环</a:t>
            </a:r>
            <a:endParaRPr lang="en-US" dirty="0"/>
          </a:p>
        </p:txBody>
      </p:sp>
      <p:sp>
        <p:nvSpPr>
          <p:cNvPr id="78" name="Rectangle 4"/>
          <p:cNvSpPr>
            <a:spLocks noChangeArrowheads="1"/>
          </p:cNvSpPr>
          <p:nvPr>
            <p:custDataLst>
              <p:tags r:id="rId5"/>
            </p:custDataLst>
          </p:nvPr>
        </p:nvSpPr>
        <p:spPr bwMode="auto">
          <a:xfrm>
            <a:off x="3709987" y="1883122"/>
            <a:ext cx="5064125" cy="593725"/>
          </a:xfrm>
          <a:prstGeom prst="rect">
            <a:avLst/>
          </a:prstGeom>
          <a:noFill/>
          <a:ln w="9525">
            <a:solidFill>
              <a:srgbClr val="A5C7DE"/>
            </a:solidFill>
            <a:miter lim="800000"/>
            <a:headEnd/>
            <a:tailEnd/>
          </a:ln>
        </p:spPr>
        <p:txBody>
          <a:bodyPr lIns="73152" tIns="9144" rIns="73152" anchor="b"/>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buClr>
                <a:srgbClr val="A50021"/>
              </a:buClr>
              <a:buSzPct val="80000"/>
              <a:buFont typeface="Wingdings" pitchFamily="2" charset="2"/>
              <a:buNone/>
            </a:pPr>
            <a:r>
              <a:rPr lang="zh-CN" altLang="en-US" sz="1200" i="0">
                <a:latin typeface="微软雅黑" pitchFamily="34" charset="-122"/>
                <a:ea typeface="微软雅黑" pitchFamily="34" charset="-122"/>
                <a:cs typeface="Times New Roman" pitchFamily="18" charset="0"/>
              </a:rPr>
              <a:t>整个公司各级管理层给其下级单位设定分解后的业务目标。各层级业务单位根据目标制定业务计划、提出投资需求</a:t>
            </a:r>
          </a:p>
        </p:txBody>
      </p:sp>
      <p:sp>
        <p:nvSpPr>
          <p:cNvPr id="79" name="Rectangle 5"/>
          <p:cNvSpPr>
            <a:spLocks noChangeArrowheads="1"/>
          </p:cNvSpPr>
          <p:nvPr>
            <p:custDataLst>
              <p:tags r:id="rId6"/>
            </p:custDataLst>
          </p:nvPr>
        </p:nvSpPr>
        <p:spPr bwMode="auto">
          <a:xfrm>
            <a:off x="3905249" y="1787872"/>
            <a:ext cx="1992313" cy="231775"/>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lIns="9144" tIns="9144" rIns="9144" bIns="9144" anchor="ct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spcBef>
                <a:spcPct val="50000"/>
              </a:spcBef>
            </a:pPr>
            <a:r>
              <a:rPr lang="zh-CN" altLang="en-US" sz="1400" i="0" dirty="0">
                <a:solidFill>
                  <a:schemeClr val="bg1"/>
                </a:solidFill>
                <a:latin typeface="微软雅黑" pitchFamily="34" charset="-122"/>
                <a:ea typeface="微软雅黑" pitchFamily="34" charset="-122"/>
                <a:cs typeface="Times New Roman" pitchFamily="18" charset="0"/>
              </a:rPr>
              <a:t>业务计划</a:t>
            </a:r>
            <a:r>
              <a:rPr lang="en-US" altLang="zh-CN" sz="1400" i="0" dirty="0">
                <a:solidFill>
                  <a:schemeClr val="bg1"/>
                </a:solidFill>
                <a:latin typeface="微软雅黑" pitchFamily="34" charset="-122"/>
                <a:ea typeface="微软雅黑" pitchFamily="34" charset="-122"/>
                <a:cs typeface="Times New Roman" pitchFamily="18" charset="0"/>
              </a:rPr>
              <a:t>(</a:t>
            </a:r>
            <a:r>
              <a:rPr lang="zh-CN" altLang="en-US" sz="1400" i="0" dirty="0">
                <a:solidFill>
                  <a:schemeClr val="bg1"/>
                </a:solidFill>
                <a:latin typeface="微软雅黑" pitchFamily="34" charset="-122"/>
                <a:ea typeface="微软雅黑" pitchFamily="34" charset="-122"/>
                <a:cs typeface="Times New Roman" pitchFamily="18" charset="0"/>
              </a:rPr>
              <a:t>年度目标分解</a:t>
            </a:r>
            <a:r>
              <a:rPr lang="en-US" altLang="zh-CN" sz="1400" i="0" dirty="0">
                <a:solidFill>
                  <a:schemeClr val="bg1"/>
                </a:solidFill>
                <a:latin typeface="微软雅黑" pitchFamily="34" charset="-122"/>
                <a:ea typeface="微软雅黑" pitchFamily="34" charset="-122"/>
                <a:cs typeface="Times New Roman" pitchFamily="18" charset="0"/>
              </a:rPr>
              <a:t>)</a:t>
            </a:r>
          </a:p>
        </p:txBody>
      </p:sp>
      <p:sp>
        <p:nvSpPr>
          <p:cNvPr id="80" name="Rectangle 6"/>
          <p:cNvSpPr>
            <a:spLocks noChangeArrowheads="1"/>
          </p:cNvSpPr>
          <p:nvPr>
            <p:custDataLst>
              <p:tags r:id="rId7"/>
            </p:custDataLst>
          </p:nvPr>
        </p:nvSpPr>
        <p:spPr bwMode="auto">
          <a:xfrm>
            <a:off x="3717924" y="2762597"/>
            <a:ext cx="5062538" cy="614362"/>
          </a:xfrm>
          <a:prstGeom prst="rect">
            <a:avLst/>
          </a:prstGeom>
          <a:noFill/>
          <a:ln w="9525">
            <a:solidFill>
              <a:srgbClr val="A5C7DE"/>
            </a:solidFill>
            <a:miter lim="800000"/>
            <a:headEnd/>
            <a:tailEnd/>
          </a:ln>
        </p:spPr>
        <p:txBody>
          <a:bodyPr lIns="73152" tIns="9144" rIns="73152" anchor="b"/>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buClr>
                <a:srgbClr val="A50021"/>
              </a:buClr>
              <a:buSzPct val="80000"/>
              <a:buFont typeface="Wingdings" pitchFamily="2" charset="2"/>
              <a:buNone/>
            </a:pPr>
            <a:r>
              <a:rPr lang="zh-CN" altLang="en-US" sz="1200" i="0">
                <a:latin typeface="微软雅黑" pitchFamily="34" charset="-122"/>
                <a:ea typeface="微软雅黑" pitchFamily="34" charset="-122"/>
                <a:cs typeface="Times New Roman" pitchFamily="18" charset="0"/>
              </a:rPr>
              <a:t>根据设定的目标以及详细的工作计划预测完成这些目标、计划所需的资源（市场、员工、资金等）、成本、投资，编制及审核、下达年度预算</a:t>
            </a:r>
          </a:p>
        </p:txBody>
      </p:sp>
      <p:sp>
        <p:nvSpPr>
          <p:cNvPr id="81" name="Rectangle 7"/>
          <p:cNvSpPr>
            <a:spLocks noChangeArrowheads="1"/>
          </p:cNvSpPr>
          <p:nvPr>
            <p:custDataLst>
              <p:tags r:id="rId8"/>
            </p:custDataLst>
          </p:nvPr>
        </p:nvSpPr>
        <p:spPr bwMode="auto">
          <a:xfrm>
            <a:off x="3911599" y="2610197"/>
            <a:ext cx="4183063" cy="231775"/>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lIns="9144" tIns="9144" rIns="9144" bIns="9144" anchor="ct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spcBef>
                <a:spcPct val="50000"/>
              </a:spcBef>
            </a:pPr>
            <a:r>
              <a:rPr lang="zh-CN" altLang="en-US" sz="1400" i="0" dirty="0">
                <a:solidFill>
                  <a:schemeClr val="bg1"/>
                </a:solidFill>
                <a:latin typeface="微软雅黑" pitchFamily="34" charset="-122"/>
                <a:ea typeface="微软雅黑" pitchFamily="34" charset="-122"/>
                <a:cs typeface="Times New Roman" pitchFamily="18" charset="0"/>
              </a:rPr>
              <a:t>预算编制（围绕年度目标及业务计划进行资源配置）</a:t>
            </a:r>
          </a:p>
        </p:txBody>
      </p:sp>
      <p:sp>
        <p:nvSpPr>
          <p:cNvPr id="82" name="Rectangle 8"/>
          <p:cNvSpPr>
            <a:spLocks noChangeArrowheads="1"/>
          </p:cNvSpPr>
          <p:nvPr>
            <p:custDataLst>
              <p:tags r:id="rId9"/>
            </p:custDataLst>
          </p:nvPr>
        </p:nvSpPr>
        <p:spPr bwMode="auto">
          <a:xfrm>
            <a:off x="3686174" y="1078259"/>
            <a:ext cx="5062538" cy="603250"/>
          </a:xfrm>
          <a:prstGeom prst="rect">
            <a:avLst/>
          </a:prstGeom>
          <a:noFill/>
          <a:ln w="9525">
            <a:solidFill>
              <a:srgbClr val="A5C7DE"/>
            </a:solidFill>
            <a:miter lim="800000"/>
            <a:headEnd/>
            <a:tailEnd/>
          </a:ln>
        </p:spPr>
        <p:txBody>
          <a:bodyPr lIns="73152" tIns="9144" rIns="73152" anchor="b"/>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buClr>
                <a:srgbClr val="A50021"/>
              </a:buClr>
              <a:buSzPct val="80000"/>
              <a:buFont typeface="Wingdings" pitchFamily="2" charset="2"/>
              <a:buNone/>
            </a:pPr>
            <a:r>
              <a:rPr lang="zh-CN" altLang="en-US" sz="1200" i="0">
                <a:latin typeface="微软雅黑" pitchFamily="34" charset="-122"/>
                <a:ea typeface="微软雅黑" pitchFamily="34" charset="-122"/>
                <a:cs typeface="Times New Roman" pitchFamily="18" charset="0"/>
              </a:rPr>
              <a:t>公司层面的综合业务规划，包括：战略规划、市场规划、</a:t>
            </a:r>
            <a:r>
              <a:rPr lang="en-US" altLang="zh-CN" sz="1200" i="0">
                <a:latin typeface="微软雅黑" pitchFamily="34" charset="-122"/>
                <a:ea typeface="微软雅黑" pitchFamily="34" charset="-122"/>
                <a:cs typeface="Times New Roman" pitchFamily="18" charset="0"/>
              </a:rPr>
              <a:t>IT</a:t>
            </a:r>
            <a:r>
              <a:rPr lang="zh-CN" altLang="en-US" sz="1200" i="0">
                <a:latin typeface="微软雅黑" pitchFamily="34" charset="-122"/>
                <a:ea typeface="微软雅黑" pitchFamily="34" charset="-122"/>
                <a:cs typeface="Times New Roman" pitchFamily="18" charset="0"/>
              </a:rPr>
              <a:t>规划和人力资源规划等。这些规划指导业务部门的工作重点及方向</a:t>
            </a:r>
            <a:endParaRPr lang="zh-CN" altLang="en-US" sz="1000" i="0">
              <a:latin typeface="微软雅黑" pitchFamily="34" charset="-122"/>
              <a:ea typeface="微软雅黑" pitchFamily="34" charset="-122"/>
              <a:cs typeface="Times New Roman" pitchFamily="18" charset="0"/>
            </a:endParaRPr>
          </a:p>
        </p:txBody>
      </p:sp>
      <p:sp>
        <p:nvSpPr>
          <p:cNvPr id="83" name="Rectangle 9"/>
          <p:cNvSpPr>
            <a:spLocks noChangeArrowheads="1"/>
          </p:cNvSpPr>
          <p:nvPr>
            <p:custDataLst>
              <p:tags r:id="rId10"/>
            </p:custDataLst>
          </p:nvPr>
        </p:nvSpPr>
        <p:spPr bwMode="auto">
          <a:xfrm>
            <a:off x="3902074" y="968722"/>
            <a:ext cx="2897188" cy="231775"/>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lIns="9144" tIns="9144" rIns="9144" bIns="9144" anchor="ct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spcBef>
                <a:spcPct val="50000"/>
              </a:spcBef>
            </a:pPr>
            <a:r>
              <a:rPr lang="zh-CN" altLang="en-US" sz="1400" i="0" dirty="0">
                <a:solidFill>
                  <a:schemeClr val="bg1"/>
                </a:solidFill>
                <a:latin typeface="微软雅黑" pitchFamily="34" charset="-122"/>
                <a:ea typeface="微软雅黑" pitchFamily="34" charset="-122"/>
                <a:cs typeface="Times New Roman" pitchFamily="18" charset="0"/>
              </a:rPr>
              <a:t>战略规划</a:t>
            </a:r>
            <a:r>
              <a:rPr lang="en-US" altLang="zh-CN" sz="1400" i="0" dirty="0">
                <a:solidFill>
                  <a:schemeClr val="bg1"/>
                </a:solidFill>
                <a:latin typeface="微软雅黑" pitchFamily="34" charset="-122"/>
                <a:ea typeface="微软雅黑" pitchFamily="34" charset="-122"/>
                <a:cs typeface="Times New Roman" pitchFamily="18" charset="0"/>
              </a:rPr>
              <a:t>(</a:t>
            </a:r>
            <a:r>
              <a:rPr lang="zh-CN" altLang="en-US" sz="1400" i="0" dirty="0">
                <a:solidFill>
                  <a:schemeClr val="bg1"/>
                </a:solidFill>
                <a:latin typeface="微软雅黑" pitchFamily="34" charset="-122"/>
                <a:ea typeface="微软雅黑" pitchFamily="34" charset="-122"/>
                <a:cs typeface="Times New Roman" pitchFamily="18" charset="0"/>
              </a:rPr>
              <a:t>中长期战略和目标设定）</a:t>
            </a:r>
          </a:p>
        </p:txBody>
      </p:sp>
      <p:sp>
        <p:nvSpPr>
          <p:cNvPr id="84" name="Rectangle 10"/>
          <p:cNvSpPr>
            <a:spLocks noChangeArrowheads="1"/>
          </p:cNvSpPr>
          <p:nvPr>
            <p:custDataLst>
              <p:tags r:id="rId11"/>
            </p:custDataLst>
          </p:nvPr>
        </p:nvSpPr>
        <p:spPr bwMode="auto">
          <a:xfrm>
            <a:off x="3717924" y="4316759"/>
            <a:ext cx="5062538" cy="798513"/>
          </a:xfrm>
          <a:prstGeom prst="rect">
            <a:avLst/>
          </a:prstGeom>
          <a:noFill/>
          <a:ln w="9525">
            <a:solidFill>
              <a:srgbClr val="A5C7DE"/>
            </a:solidFill>
            <a:miter lim="800000"/>
            <a:headEnd/>
            <a:tailEnd/>
          </a:ln>
        </p:spPr>
        <p:txBody>
          <a:bodyPr lIns="73152" tIns="9144" rIns="73152" anchor="b"/>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buClr>
                <a:srgbClr val="A50021"/>
              </a:buClr>
              <a:buSzPct val="80000"/>
              <a:buFont typeface="Wingdings" pitchFamily="2" charset="2"/>
              <a:buNone/>
            </a:pPr>
            <a:r>
              <a:rPr lang="zh-CN" altLang="en-US" sz="1200" i="0">
                <a:latin typeface="微软雅黑" pitchFamily="34" charset="-122"/>
                <a:ea typeface="微软雅黑" pitchFamily="34" charset="-122"/>
                <a:cs typeface="Times New Roman" pitchFamily="18" charset="0"/>
              </a:rPr>
              <a:t>客观准确及时地记录公司发生的运营业务活动及消费的资源。同时将记录的结果汇报给相应的管理层。将实际发生的核算与预算进行差异分析，关注“例外”事项的管理</a:t>
            </a:r>
          </a:p>
        </p:txBody>
      </p:sp>
      <p:sp>
        <p:nvSpPr>
          <p:cNvPr id="85" name="Rectangle 11"/>
          <p:cNvSpPr>
            <a:spLocks noChangeArrowheads="1"/>
          </p:cNvSpPr>
          <p:nvPr>
            <p:custDataLst>
              <p:tags r:id="rId12"/>
            </p:custDataLst>
          </p:nvPr>
        </p:nvSpPr>
        <p:spPr bwMode="auto">
          <a:xfrm>
            <a:off x="3925887" y="4191347"/>
            <a:ext cx="3597275" cy="231775"/>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lIns="9144" tIns="9144" rIns="9144" bIns="9144" anchor="ct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spcBef>
                <a:spcPct val="50000"/>
              </a:spcBef>
            </a:pPr>
            <a:r>
              <a:rPr lang="zh-CN" altLang="en-US" sz="1400" i="0" dirty="0">
                <a:solidFill>
                  <a:schemeClr val="bg1"/>
                </a:solidFill>
                <a:latin typeface="微软雅黑" pitchFamily="34" charset="-122"/>
                <a:ea typeface="微软雅黑" pitchFamily="34" charset="-122"/>
                <a:cs typeface="Times New Roman" pitchFamily="18" charset="0"/>
              </a:rPr>
              <a:t>分析、报告（目标完成情况跟踪分析）</a:t>
            </a:r>
          </a:p>
        </p:txBody>
      </p:sp>
      <p:sp>
        <p:nvSpPr>
          <p:cNvPr id="86" name="Rectangle 12"/>
          <p:cNvSpPr>
            <a:spLocks noChangeArrowheads="1"/>
          </p:cNvSpPr>
          <p:nvPr>
            <p:custDataLst>
              <p:tags r:id="rId13"/>
            </p:custDataLst>
          </p:nvPr>
        </p:nvSpPr>
        <p:spPr bwMode="auto">
          <a:xfrm>
            <a:off x="3703637" y="3572222"/>
            <a:ext cx="5064125" cy="533400"/>
          </a:xfrm>
          <a:prstGeom prst="rect">
            <a:avLst/>
          </a:prstGeom>
          <a:noFill/>
          <a:ln w="9525">
            <a:solidFill>
              <a:srgbClr val="A5C7DE"/>
            </a:solidFill>
            <a:miter lim="800000"/>
            <a:headEnd/>
            <a:tailEnd/>
          </a:ln>
        </p:spPr>
        <p:txBody>
          <a:bodyPr lIns="73152" tIns="9144" rIns="73152" anchor="b"/>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buClr>
                <a:srgbClr val="A50021"/>
              </a:buClr>
              <a:buSzPct val="80000"/>
              <a:buFont typeface="Wingdings" pitchFamily="2" charset="2"/>
              <a:buNone/>
            </a:pPr>
            <a:r>
              <a:rPr lang="zh-CN" altLang="en-US" sz="1200" i="0">
                <a:latin typeface="微软雅黑" pitchFamily="34" charset="-122"/>
                <a:ea typeface="微软雅黑" pitchFamily="34" charset="-122"/>
                <a:cs typeface="Times New Roman" pitchFamily="18" charset="0"/>
              </a:rPr>
              <a:t>根据年度和滚动预算对公司实际运营发生的业务活动及费用进行控制。以实际达成预算。</a:t>
            </a:r>
          </a:p>
        </p:txBody>
      </p:sp>
      <p:sp>
        <p:nvSpPr>
          <p:cNvPr id="87" name="Rectangle 13"/>
          <p:cNvSpPr>
            <a:spLocks noChangeArrowheads="1"/>
          </p:cNvSpPr>
          <p:nvPr>
            <p:custDataLst>
              <p:tags r:id="rId14"/>
            </p:custDataLst>
          </p:nvPr>
        </p:nvSpPr>
        <p:spPr bwMode="auto">
          <a:xfrm>
            <a:off x="3911599" y="3454747"/>
            <a:ext cx="792163" cy="231775"/>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lIns="9144" tIns="9144" rIns="9144" bIns="9144" anchor="ct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spcBef>
                <a:spcPct val="50000"/>
              </a:spcBef>
            </a:pPr>
            <a:r>
              <a:rPr lang="zh-CN" altLang="en-US" sz="1400" i="0" dirty="0">
                <a:solidFill>
                  <a:schemeClr val="bg1"/>
                </a:solidFill>
                <a:latin typeface="微软雅黑" pitchFamily="34" charset="-122"/>
                <a:ea typeface="微软雅黑" pitchFamily="34" charset="-122"/>
                <a:cs typeface="Times New Roman" pitchFamily="18" charset="0"/>
              </a:rPr>
              <a:t>预算控制</a:t>
            </a:r>
          </a:p>
        </p:txBody>
      </p:sp>
      <p:sp>
        <p:nvSpPr>
          <p:cNvPr id="88" name="Rectangle 14"/>
          <p:cNvSpPr>
            <a:spLocks noChangeArrowheads="1"/>
          </p:cNvSpPr>
          <p:nvPr>
            <p:custDataLst>
              <p:tags r:id="rId15"/>
            </p:custDataLst>
          </p:nvPr>
        </p:nvSpPr>
        <p:spPr bwMode="auto">
          <a:xfrm>
            <a:off x="3703637" y="5275609"/>
            <a:ext cx="5064125" cy="601663"/>
          </a:xfrm>
          <a:prstGeom prst="rect">
            <a:avLst/>
          </a:prstGeom>
          <a:noFill/>
          <a:ln w="9525">
            <a:solidFill>
              <a:srgbClr val="A5C7DE"/>
            </a:solidFill>
            <a:miter lim="800000"/>
            <a:headEnd/>
            <a:tailEnd/>
          </a:ln>
        </p:spPr>
        <p:txBody>
          <a:bodyPr lIns="73152" tIns="9144" rIns="73152" anchor="b"/>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buClr>
                <a:srgbClr val="A50021"/>
              </a:buClr>
              <a:buSzPct val="80000"/>
              <a:buFont typeface="Wingdings" pitchFamily="2" charset="2"/>
              <a:buNone/>
            </a:pPr>
            <a:r>
              <a:rPr lang="zh-CN" altLang="en-US" sz="1200" i="0">
                <a:latin typeface="微软雅黑" pitchFamily="34" charset="-122"/>
                <a:ea typeface="微软雅黑" pitchFamily="34" charset="-122"/>
                <a:cs typeface="Times New Roman" pitchFamily="18" charset="0"/>
              </a:rPr>
              <a:t>根据目标完成情况对下一时段进行预测，以及时更新反映公司最新的可能的经营结果</a:t>
            </a:r>
          </a:p>
        </p:txBody>
      </p:sp>
      <p:sp>
        <p:nvSpPr>
          <p:cNvPr id="89" name="Rectangle 15"/>
          <p:cNvSpPr>
            <a:spLocks noChangeArrowheads="1"/>
          </p:cNvSpPr>
          <p:nvPr>
            <p:custDataLst>
              <p:tags r:id="rId16"/>
            </p:custDataLst>
          </p:nvPr>
        </p:nvSpPr>
        <p:spPr bwMode="auto">
          <a:xfrm>
            <a:off x="3911599" y="5166072"/>
            <a:ext cx="2254250" cy="231775"/>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lIns="9144" tIns="9144" rIns="9144" bIns="9144" anchor="ct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l">
              <a:spcBef>
                <a:spcPct val="50000"/>
              </a:spcBef>
            </a:pPr>
            <a:r>
              <a:rPr lang="zh-CN" altLang="en-US" sz="1400" i="0" dirty="0">
                <a:solidFill>
                  <a:schemeClr val="bg1"/>
                </a:solidFill>
                <a:latin typeface="微软雅黑" pitchFamily="34" charset="-122"/>
                <a:ea typeface="微软雅黑" pitchFamily="34" charset="-122"/>
                <a:cs typeface="Times New Roman" pitchFamily="18" charset="0"/>
              </a:rPr>
              <a:t>预算调整</a:t>
            </a:r>
            <a:r>
              <a:rPr lang="en-US" altLang="zh-CN" sz="1400" i="0" dirty="0">
                <a:solidFill>
                  <a:schemeClr val="bg1"/>
                </a:solidFill>
                <a:latin typeface="微软雅黑" pitchFamily="34" charset="-122"/>
                <a:ea typeface="微软雅黑" pitchFamily="34" charset="-122"/>
                <a:cs typeface="Times New Roman" pitchFamily="18" charset="0"/>
              </a:rPr>
              <a:t>/</a:t>
            </a:r>
            <a:r>
              <a:rPr lang="zh-CN" altLang="en-US" sz="1400" i="0" dirty="0">
                <a:solidFill>
                  <a:schemeClr val="bg1"/>
                </a:solidFill>
                <a:latin typeface="微软雅黑" pitchFamily="34" charset="-122"/>
                <a:ea typeface="微软雅黑" pitchFamily="34" charset="-122"/>
                <a:cs typeface="Times New Roman" pitchFamily="18" charset="0"/>
              </a:rPr>
              <a:t>滚动预测</a:t>
            </a:r>
          </a:p>
        </p:txBody>
      </p:sp>
      <p:sp>
        <p:nvSpPr>
          <p:cNvPr id="93" name="Oval 21"/>
          <p:cNvSpPr>
            <a:spLocks noChangeArrowheads="1"/>
          </p:cNvSpPr>
          <p:nvPr>
            <p:custDataLst>
              <p:tags r:id="rId17"/>
            </p:custDataLst>
          </p:nvPr>
        </p:nvSpPr>
        <p:spPr bwMode="auto">
          <a:xfrm>
            <a:off x="869949" y="2257772"/>
            <a:ext cx="2373313" cy="2368550"/>
          </a:xfrm>
          <a:prstGeom prst="ellipse">
            <a:avLst/>
          </a:prstGeom>
          <a:noFill/>
          <a:ln w="25400" algn="ctr">
            <a:solidFill>
              <a:srgbClr val="A5C7DE"/>
            </a:solidFill>
            <a:round/>
            <a:headEnd/>
            <a:tailEnd/>
          </a:ln>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
        <p:nvSpPr>
          <p:cNvPr id="94" name="Rectangle 22"/>
          <p:cNvSpPr>
            <a:spLocks noChangeArrowheads="1"/>
          </p:cNvSpPr>
          <p:nvPr>
            <p:custDataLst>
              <p:tags r:id="rId18"/>
            </p:custDataLst>
          </p:nvPr>
        </p:nvSpPr>
        <p:spPr bwMode="auto">
          <a:xfrm>
            <a:off x="941387" y="4881909"/>
            <a:ext cx="990600" cy="303213"/>
          </a:xfrm>
          <a:prstGeom prst="rect">
            <a:avLst/>
          </a:prstGeom>
          <a:noFill/>
          <a:ln w="9525">
            <a:noFill/>
            <a:miter lim="800000"/>
            <a:headEnd/>
            <a:tailEnd/>
          </a:ln>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
        <p:nvSpPr>
          <p:cNvPr id="95" name="Oval 23"/>
          <p:cNvSpPr>
            <a:spLocks noChangeArrowheads="1"/>
          </p:cNvSpPr>
          <p:nvPr>
            <p:custDataLst>
              <p:tags r:id="rId19"/>
            </p:custDataLst>
          </p:nvPr>
        </p:nvSpPr>
        <p:spPr bwMode="gray">
          <a:xfrm>
            <a:off x="2338387" y="1892647"/>
            <a:ext cx="869950" cy="84772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lIns="9525" tIns="9525" rIns="9525" bIns="9525"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155575" eaLnBrk="0" hangingPunct="0"/>
            <a:r>
              <a:rPr lang="zh-CN" altLang="en-US" sz="1200" i="0">
                <a:latin typeface="微软雅黑" pitchFamily="34" charset="-122"/>
                <a:ea typeface="微软雅黑" pitchFamily="34" charset="-122"/>
                <a:cs typeface="Times New Roman" pitchFamily="18" charset="0"/>
              </a:rPr>
              <a:t>战略</a:t>
            </a:r>
          </a:p>
          <a:p>
            <a:pPr algn="ctr" defTabSz="155575" eaLnBrk="0" hangingPunct="0"/>
            <a:r>
              <a:rPr lang="zh-CN" altLang="en-US" sz="1200" i="0">
                <a:latin typeface="微软雅黑" pitchFamily="34" charset="-122"/>
                <a:ea typeface="微软雅黑" pitchFamily="34" charset="-122"/>
                <a:cs typeface="Times New Roman" pitchFamily="18" charset="0"/>
              </a:rPr>
              <a:t>规划</a:t>
            </a:r>
          </a:p>
        </p:txBody>
      </p:sp>
      <p:sp>
        <p:nvSpPr>
          <p:cNvPr id="96" name="Oval 24"/>
          <p:cNvSpPr>
            <a:spLocks noChangeArrowheads="1"/>
          </p:cNvSpPr>
          <p:nvPr>
            <p:custDataLst>
              <p:tags r:id="rId20"/>
            </p:custDataLst>
          </p:nvPr>
        </p:nvSpPr>
        <p:spPr bwMode="gray">
          <a:xfrm>
            <a:off x="2846387" y="3048347"/>
            <a:ext cx="869950" cy="84772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lIns="9525" tIns="9525" rIns="9525" bIns="9525"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155575" eaLnBrk="0" hangingPunct="0"/>
            <a:r>
              <a:rPr lang="zh-CN" altLang="en-US" sz="1200" i="0">
                <a:latin typeface="微软雅黑" pitchFamily="34" charset="-122"/>
                <a:ea typeface="微软雅黑" pitchFamily="34" charset="-122"/>
                <a:cs typeface="Times New Roman" pitchFamily="18" charset="0"/>
              </a:rPr>
              <a:t>业务</a:t>
            </a:r>
          </a:p>
          <a:p>
            <a:pPr algn="ctr" defTabSz="155575" eaLnBrk="0" hangingPunct="0"/>
            <a:r>
              <a:rPr lang="zh-CN" altLang="en-US" sz="1200" i="0">
                <a:latin typeface="微软雅黑" pitchFamily="34" charset="-122"/>
                <a:ea typeface="微软雅黑" pitchFamily="34" charset="-122"/>
                <a:cs typeface="Times New Roman" pitchFamily="18" charset="0"/>
              </a:rPr>
              <a:t>计划</a:t>
            </a:r>
            <a:endParaRPr lang="en-US" altLang="zh-CN" sz="1200" i="0">
              <a:latin typeface="微软雅黑" pitchFamily="34" charset="-122"/>
              <a:ea typeface="微软雅黑" pitchFamily="34" charset="-122"/>
              <a:cs typeface="Times New Roman" pitchFamily="18" charset="0"/>
            </a:endParaRPr>
          </a:p>
        </p:txBody>
      </p:sp>
      <p:sp>
        <p:nvSpPr>
          <p:cNvPr id="97" name="Oval 25"/>
          <p:cNvSpPr>
            <a:spLocks noChangeArrowheads="1"/>
          </p:cNvSpPr>
          <p:nvPr>
            <p:custDataLst>
              <p:tags r:id="rId21"/>
            </p:custDataLst>
          </p:nvPr>
        </p:nvSpPr>
        <p:spPr bwMode="gray">
          <a:xfrm>
            <a:off x="2338387" y="4172297"/>
            <a:ext cx="869950" cy="84772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lIns="9525" tIns="9525" rIns="9525" bIns="9525"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155575" eaLnBrk="0" hangingPunct="0"/>
            <a:r>
              <a:rPr lang="zh-CN" altLang="en-US" sz="1200" i="0" dirty="0">
                <a:latin typeface="微软雅黑" pitchFamily="34" charset="-122"/>
                <a:ea typeface="微软雅黑" pitchFamily="34" charset="-122"/>
                <a:cs typeface="Times New Roman" pitchFamily="18" charset="0"/>
              </a:rPr>
              <a:t>预算</a:t>
            </a:r>
          </a:p>
          <a:p>
            <a:pPr algn="ctr" defTabSz="155575" eaLnBrk="0" hangingPunct="0"/>
            <a:r>
              <a:rPr lang="zh-CN" altLang="en-US" sz="1200" i="0" dirty="0">
                <a:latin typeface="微软雅黑" pitchFamily="34" charset="-122"/>
                <a:ea typeface="微软雅黑" pitchFamily="34" charset="-122"/>
                <a:cs typeface="Times New Roman" pitchFamily="18" charset="0"/>
              </a:rPr>
              <a:t>编制</a:t>
            </a:r>
          </a:p>
        </p:txBody>
      </p:sp>
      <p:sp>
        <p:nvSpPr>
          <p:cNvPr id="98" name="Oval 26"/>
          <p:cNvSpPr>
            <a:spLocks noChangeArrowheads="1"/>
          </p:cNvSpPr>
          <p:nvPr>
            <p:custDataLst>
              <p:tags r:id="rId22"/>
            </p:custDataLst>
          </p:nvPr>
        </p:nvSpPr>
        <p:spPr bwMode="gray">
          <a:xfrm>
            <a:off x="927099" y="4172297"/>
            <a:ext cx="869950" cy="84772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lIns="9525" tIns="9525" rIns="9525" bIns="9525"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155575" eaLnBrk="0" hangingPunct="0"/>
            <a:r>
              <a:rPr lang="zh-CN" altLang="en-US" sz="1200" i="0">
                <a:latin typeface="微软雅黑" pitchFamily="34" charset="-122"/>
                <a:ea typeface="微软雅黑" pitchFamily="34" charset="-122"/>
                <a:cs typeface="Times New Roman" pitchFamily="18" charset="0"/>
              </a:rPr>
              <a:t>预算</a:t>
            </a:r>
          </a:p>
          <a:p>
            <a:pPr algn="ctr" defTabSz="155575" eaLnBrk="0" hangingPunct="0"/>
            <a:r>
              <a:rPr lang="zh-CN" altLang="en-US" sz="1200" i="0">
                <a:latin typeface="微软雅黑" pitchFamily="34" charset="-122"/>
                <a:ea typeface="微软雅黑" pitchFamily="34" charset="-122"/>
                <a:cs typeface="Times New Roman" pitchFamily="18" charset="0"/>
              </a:rPr>
              <a:t>控制</a:t>
            </a:r>
          </a:p>
        </p:txBody>
      </p:sp>
      <p:sp>
        <p:nvSpPr>
          <p:cNvPr id="99" name="Oval 27"/>
          <p:cNvSpPr>
            <a:spLocks noChangeArrowheads="1"/>
          </p:cNvSpPr>
          <p:nvPr>
            <p:custDataLst>
              <p:tags r:id="rId23"/>
            </p:custDataLst>
          </p:nvPr>
        </p:nvSpPr>
        <p:spPr bwMode="gray">
          <a:xfrm>
            <a:off x="363537" y="3048347"/>
            <a:ext cx="866775" cy="84772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lIns="9525" tIns="9525" rIns="9525" bIns="9525"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155575" eaLnBrk="0" hangingPunct="0"/>
            <a:r>
              <a:rPr lang="zh-CN" altLang="en-US" sz="1200" i="0">
                <a:latin typeface="微软雅黑" pitchFamily="34" charset="-122"/>
                <a:ea typeface="微软雅黑" pitchFamily="34" charset="-122"/>
                <a:cs typeface="Times New Roman" pitchFamily="18" charset="0"/>
              </a:rPr>
              <a:t>分析</a:t>
            </a:r>
          </a:p>
          <a:p>
            <a:pPr algn="ctr" defTabSz="155575" eaLnBrk="0" hangingPunct="0"/>
            <a:r>
              <a:rPr lang="zh-CN" altLang="en-US" sz="1200" i="0">
                <a:latin typeface="微软雅黑" pitchFamily="34" charset="-122"/>
                <a:ea typeface="微软雅黑" pitchFamily="34" charset="-122"/>
                <a:cs typeface="Times New Roman" pitchFamily="18" charset="0"/>
              </a:rPr>
              <a:t>报告</a:t>
            </a:r>
          </a:p>
        </p:txBody>
      </p:sp>
      <p:sp>
        <p:nvSpPr>
          <p:cNvPr id="100" name="Oval 28"/>
          <p:cNvSpPr>
            <a:spLocks noChangeArrowheads="1"/>
          </p:cNvSpPr>
          <p:nvPr>
            <p:custDataLst>
              <p:tags r:id="rId24"/>
            </p:custDataLst>
          </p:nvPr>
        </p:nvSpPr>
        <p:spPr bwMode="gray">
          <a:xfrm>
            <a:off x="927099" y="1892647"/>
            <a:ext cx="869950" cy="84772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lIns="9525" tIns="9525" rIns="9525" bIns="9525"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155575" eaLnBrk="0" hangingPunct="0"/>
            <a:r>
              <a:rPr lang="zh-CN" altLang="en-US" sz="1200" i="0">
                <a:latin typeface="微软雅黑" pitchFamily="34" charset="-122"/>
                <a:ea typeface="微软雅黑" pitchFamily="34" charset="-122"/>
                <a:cs typeface="Times New Roman" pitchFamily="18" charset="0"/>
              </a:rPr>
              <a:t>预算调整</a:t>
            </a:r>
            <a:r>
              <a:rPr lang="en-US" altLang="zh-CN" sz="1200" i="0">
                <a:latin typeface="微软雅黑" pitchFamily="34" charset="-122"/>
                <a:ea typeface="微软雅黑" pitchFamily="34" charset="-122"/>
                <a:cs typeface="Times New Roman" pitchFamily="18" charset="0"/>
              </a:rPr>
              <a:t>/</a:t>
            </a:r>
            <a:r>
              <a:rPr lang="zh-CN" altLang="en-US" sz="1200" i="0">
                <a:latin typeface="微软雅黑" pitchFamily="34" charset="-122"/>
                <a:ea typeface="微软雅黑" pitchFamily="34" charset="-122"/>
                <a:cs typeface="Times New Roman" pitchFamily="18" charset="0"/>
              </a:rPr>
              <a:t>滚动</a:t>
            </a:r>
          </a:p>
          <a:p>
            <a:pPr algn="ctr" defTabSz="155575" eaLnBrk="0" hangingPunct="0"/>
            <a:r>
              <a:rPr lang="zh-CN" altLang="en-US" sz="1200" i="0">
                <a:latin typeface="微软雅黑" pitchFamily="34" charset="-122"/>
                <a:ea typeface="微软雅黑" pitchFamily="34" charset="-122"/>
                <a:cs typeface="Times New Roman" pitchFamily="18" charset="0"/>
              </a:rPr>
              <a:t>预测</a:t>
            </a:r>
          </a:p>
        </p:txBody>
      </p:sp>
      <p:sp>
        <p:nvSpPr>
          <p:cNvPr id="101" name="Text Box 29"/>
          <p:cNvSpPr txBox="1">
            <a:spLocks noChangeArrowheads="1"/>
          </p:cNvSpPr>
          <p:nvPr>
            <p:custDataLst>
              <p:tags r:id="rId25"/>
            </p:custDataLst>
          </p:nvPr>
        </p:nvSpPr>
        <p:spPr bwMode="auto">
          <a:xfrm>
            <a:off x="1803399" y="2618134"/>
            <a:ext cx="179536" cy="236603"/>
          </a:xfrm>
          <a:prstGeom prst="rect">
            <a:avLst/>
          </a:prstGeom>
          <a:noFill/>
          <a:ln w="9525" algn="ctr">
            <a:noFill/>
            <a:miter lim="800000"/>
            <a:headEnd/>
            <a:tailEnd/>
          </a:ln>
        </p:spPr>
        <p:txBody>
          <a:bodyPr wrap="none" lIns="0" tIns="0" rIns="0" bIns="0">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915988">
              <a:lnSpc>
                <a:spcPct val="120000"/>
              </a:lnSpc>
              <a:spcBef>
                <a:spcPct val="20000"/>
              </a:spcBef>
              <a:buClr>
                <a:schemeClr val="accent2"/>
              </a:buClr>
              <a:buFont typeface="Wingdings" pitchFamily="2" charset="2"/>
              <a:buNone/>
            </a:pPr>
            <a:r>
              <a:rPr lang="zh-CN" altLang="en-US" sz="1400" i="0">
                <a:latin typeface="微软雅黑" pitchFamily="34" charset="-122"/>
                <a:ea typeface="微软雅黑" pitchFamily="34" charset="-122"/>
                <a:cs typeface="Times New Roman" pitchFamily="18" charset="0"/>
              </a:rPr>
              <a:t>沟</a:t>
            </a:r>
          </a:p>
        </p:txBody>
      </p:sp>
      <p:sp>
        <p:nvSpPr>
          <p:cNvPr id="102" name="Text Box 30"/>
          <p:cNvSpPr txBox="1">
            <a:spLocks noChangeArrowheads="1"/>
          </p:cNvSpPr>
          <p:nvPr>
            <p:custDataLst>
              <p:tags r:id="rId26"/>
            </p:custDataLst>
          </p:nvPr>
        </p:nvSpPr>
        <p:spPr bwMode="auto">
          <a:xfrm>
            <a:off x="2103437" y="2618134"/>
            <a:ext cx="179536" cy="236603"/>
          </a:xfrm>
          <a:prstGeom prst="rect">
            <a:avLst/>
          </a:prstGeom>
          <a:noFill/>
          <a:ln w="9525" algn="ctr">
            <a:noFill/>
            <a:miter lim="800000"/>
            <a:headEnd/>
            <a:tailEnd/>
          </a:ln>
        </p:spPr>
        <p:txBody>
          <a:bodyPr wrap="none" lIns="0" tIns="0" rIns="0" bIns="0">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915988">
              <a:lnSpc>
                <a:spcPct val="120000"/>
              </a:lnSpc>
              <a:spcBef>
                <a:spcPct val="20000"/>
              </a:spcBef>
              <a:buClr>
                <a:schemeClr val="accent2"/>
              </a:buClr>
              <a:buFont typeface="Wingdings" pitchFamily="2" charset="2"/>
              <a:buNone/>
            </a:pPr>
            <a:r>
              <a:rPr lang="zh-CN" altLang="en-US" sz="1400" i="0" dirty="0">
                <a:latin typeface="微软雅黑" pitchFamily="34" charset="-122"/>
                <a:ea typeface="微软雅黑" pitchFamily="34" charset="-122"/>
                <a:cs typeface="Times New Roman" pitchFamily="18" charset="0"/>
              </a:rPr>
              <a:t>通</a:t>
            </a:r>
          </a:p>
        </p:txBody>
      </p:sp>
      <p:sp>
        <p:nvSpPr>
          <p:cNvPr id="103" name="Text Box 31"/>
          <p:cNvSpPr txBox="1">
            <a:spLocks noChangeArrowheads="1"/>
          </p:cNvSpPr>
          <p:nvPr>
            <p:custDataLst>
              <p:tags r:id="rId27"/>
            </p:custDataLst>
          </p:nvPr>
        </p:nvSpPr>
        <p:spPr bwMode="auto">
          <a:xfrm>
            <a:off x="1798637" y="3992909"/>
            <a:ext cx="179536" cy="236603"/>
          </a:xfrm>
          <a:prstGeom prst="rect">
            <a:avLst/>
          </a:prstGeom>
          <a:noFill/>
          <a:ln w="9525" algn="ctr">
            <a:noFill/>
            <a:miter lim="800000"/>
            <a:headEnd/>
            <a:tailEnd/>
          </a:ln>
        </p:spPr>
        <p:txBody>
          <a:bodyPr wrap="none" lIns="0" tIns="0" rIns="0" bIns="0">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915988">
              <a:lnSpc>
                <a:spcPct val="120000"/>
              </a:lnSpc>
              <a:spcBef>
                <a:spcPct val="20000"/>
              </a:spcBef>
              <a:buClr>
                <a:schemeClr val="accent2"/>
              </a:buClr>
              <a:buFont typeface="Wingdings" pitchFamily="2" charset="2"/>
              <a:buNone/>
            </a:pPr>
            <a:r>
              <a:rPr lang="zh-CN" altLang="en-US" sz="1400" i="0">
                <a:latin typeface="微软雅黑" pitchFamily="34" charset="-122"/>
                <a:ea typeface="微软雅黑" pitchFamily="34" charset="-122"/>
                <a:cs typeface="Times New Roman" pitchFamily="18" charset="0"/>
              </a:rPr>
              <a:t>协</a:t>
            </a:r>
          </a:p>
        </p:txBody>
      </p:sp>
      <p:sp>
        <p:nvSpPr>
          <p:cNvPr id="104" name="Text Box 32"/>
          <p:cNvSpPr txBox="1">
            <a:spLocks noChangeArrowheads="1"/>
          </p:cNvSpPr>
          <p:nvPr>
            <p:custDataLst>
              <p:tags r:id="rId28"/>
            </p:custDataLst>
          </p:nvPr>
        </p:nvSpPr>
        <p:spPr bwMode="auto">
          <a:xfrm>
            <a:off x="2103437" y="3992909"/>
            <a:ext cx="179536" cy="236603"/>
          </a:xfrm>
          <a:prstGeom prst="rect">
            <a:avLst/>
          </a:prstGeom>
          <a:noFill/>
          <a:ln w="9525" algn="ctr">
            <a:noFill/>
            <a:miter lim="800000"/>
            <a:headEnd/>
            <a:tailEnd/>
          </a:ln>
        </p:spPr>
        <p:txBody>
          <a:bodyPr wrap="none" lIns="0" tIns="0" rIns="0" bIns="0">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915988">
              <a:lnSpc>
                <a:spcPct val="120000"/>
              </a:lnSpc>
              <a:spcBef>
                <a:spcPct val="20000"/>
              </a:spcBef>
              <a:buClr>
                <a:schemeClr val="accent2"/>
              </a:buClr>
              <a:buFont typeface="Wingdings" pitchFamily="2" charset="2"/>
              <a:buNone/>
            </a:pPr>
            <a:r>
              <a:rPr lang="zh-CN" altLang="en-US" sz="1400" i="0">
                <a:latin typeface="微软雅黑" pitchFamily="34" charset="-122"/>
                <a:ea typeface="微软雅黑" pitchFamily="34" charset="-122"/>
                <a:cs typeface="Times New Roman" pitchFamily="18" charset="0"/>
              </a:rPr>
              <a:t>调</a:t>
            </a:r>
          </a:p>
        </p:txBody>
      </p:sp>
      <p:sp>
        <p:nvSpPr>
          <p:cNvPr id="105" name="AutoShape 33"/>
          <p:cNvSpPr>
            <a:spLocks noChangeArrowheads="1"/>
          </p:cNvSpPr>
          <p:nvPr>
            <p:custDataLst>
              <p:tags r:id="rId29"/>
            </p:custDataLst>
          </p:nvPr>
        </p:nvSpPr>
        <p:spPr bwMode="auto">
          <a:xfrm>
            <a:off x="1570037" y="2864197"/>
            <a:ext cx="958850" cy="389513"/>
          </a:xfrm>
          <a:custGeom>
            <a:avLst/>
            <a:gdLst>
              <a:gd name="T0" fmla="*/ 470236 w 21600"/>
              <a:gd name="T1" fmla="*/ 39 h 21600"/>
              <a:gd name="T2" fmla="*/ 46211 w 21600"/>
              <a:gd name="T3" fmla="*/ 452316 h 21600"/>
              <a:gd name="T4" fmla="*/ 471967 w 21600"/>
              <a:gd name="T5" fmla="*/ 80245 h 21600"/>
              <a:gd name="T6" fmla="*/ 1078395 w 21600"/>
              <a:gd name="T7" fmla="*/ 442232 h 21600"/>
              <a:gd name="T8" fmla="*/ 908200 w 21600"/>
              <a:gd name="T9" fmla="*/ 584048 h 21600"/>
              <a:gd name="T10" fmla="*/ 748436 w 21600"/>
              <a:gd name="T11" fmla="*/ 432974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559" y="11076"/>
                </a:moveTo>
                <a:cubicBezTo>
                  <a:pt x="19562" y="10984"/>
                  <a:pt x="19564" y="10892"/>
                  <a:pt x="19564" y="10800"/>
                </a:cubicBezTo>
                <a:cubicBezTo>
                  <a:pt x="19564" y="5959"/>
                  <a:pt x="15640" y="2036"/>
                  <a:pt x="10800" y="2036"/>
                </a:cubicBezTo>
                <a:cubicBezTo>
                  <a:pt x="5959" y="2036"/>
                  <a:pt x="2036" y="5959"/>
                  <a:pt x="2036" y="10800"/>
                </a:cubicBezTo>
                <a:cubicBezTo>
                  <a:pt x="2035" y="11004"/>
                  <a:pt x="2043" y="11208"/>
                  <a:pt x="2057" y="11411"/>
                </a:cubicBezTo>
                <a:lnTo>
                  <a:pt x="26" y="11553"/>
                </a:lnTo>
                <a:cubicBezTo>
                  <a:pt x="8" y="11302"/>
                  <a:pt x="0" y="11051"/>
                  <a:pt x="0" y="10800"/>
                </a:cubicBezTo>
                <a:cubicBezTo>
                  <a:pt x="0" y="4835"/>
                  <a:pt x="4835" y="0"/>
                  <a:pt x="10800" y="0"/>
                </a:cubicBezTo>
                <a:cubicBezTo>
                  <a:pt x="16764" y="0"/>
                  <a:pt x="21600" y="4835"/>
                  <a:pt x="21600" y="10800"/>
                </a:cubicBezTo>
                <a:cubicBezTo>
                  <a:pt x="21600" y="10913"/>
                  <a:pt x="21598" y="11027"/>
                  <a:pt x="21594" y="11141"/>
                </a:cubicBezTo>
                <a:lnTo>
                  <a:pt x="24293" y="11226"/>
                </a:lnTo>
                <a:lnTo>
                  <a:pt x="20459" y="14826"/>
                </a:lnTo>
                <a:lnTo>
                  <a:pt x="16860" y="10991"/>
                </a:lnTo>
                <a:lnTo>
                  <a:pt x="19559" y="11076"/>
                </a:lnTo>
                <a:close/>
              </a:path>
            </a:pathLst>
          </a:custGeom>
          <a:solidFill>
            <a:srgbClr val="FFEB73"/>
          </a:solidFill>
          <a:ln w="9525" algn="ctr">
            <a:noFill/>
            <a:miter lim="800000"/>
            <a:headEnd/>
            <a:tailEnd/>
          </a:ln>
        </p:spPr>
        <p:txBody>
          <a:bodyPr lIns="0" tIns="0" rIns="0" bIns="0" anchor="ct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
        <p:nvSpPr>
          <p:cNvPr id="106" name="AutoShape 34"/>
          <p:cNvSpPr>
            <a:spLocks noChangeArrowheads="1"/>
          </p:cNvSpPr>
          <p:nvPr>
            <p:custDataLst>
              <p:tags r:id="rId30"/>
            </p:custDataLst>
          </p:nvPr>
        </p:nvSpPr>
        <p:spPr bwMode="auto">
          <a:xfrm flipH="1" flipV="1">
            <a:off x="1570037" y="3234084"/>
            <a:ext cx="958850" cy="389513"/>
          </a:xfrm>
          <a:custGeom>
            <a:avLst/>
            <a:gdLst>
              <a:gd name="T0" fmla="*/ 469304 w 21600"/>
              <a:gd name="T1" fmla="*/ 76 h 21600"/>
              <a:gd name="T2" fmla="*/ 50517 w 21600"/>
              <a:gd name="T3" fmla="*/ 413865 h 21600"/>
              <a:gd name="T4" fmla="*/ 471435 w 21600"/>
              <a:gd name="T5" fmla="*/ 86519 h 21600"/>
              <a:gd name="T6" fmla="*/ 1078351 w 21600"/>
              <a:gd name="T7" fmla="*/ 393688 h 21600"/>
              <a:gd name="T8" fmla="*/ 913571 w 21600"/>
              <a:gd name="T9" fmla="*/ 544195 h 21600"/>
              <a:gd name="T10" fmla="*/ 737782 w 21600"/>
              <a:gd name="T11" fmla="*/ 403150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319" y="10523"/>
                </a:moveTo>
                <a:cubicBezTo>
                  <a:pt x="19170" y="5925"/>
                  <a:pt x="15399" y="2276"/>
                  <a:pt x="10800" y="2276"/>
                </a:cubicBezTo>
                <a:cubicBezTo>
                  <a:pt x="6092" y="2276"/>
                  <a:pt x="2276" y="6092"/>
                  <a:pt x="2276" y="10800"/>
                </a:cubicBezTo>
                <a:cubicBezTo>
                  <a:pt x="2275" y="10827"/>
                  <a:pt x="2276" y="10854"/>
                  <a:pt x="2276" y="10881"/>
                </a:cubicBezTo>
                <a:lnTo>
                  <a:pt x="0" y="10903"/>
                </a:lnTo>
                <a:cubicBezTo>
                  <a:pt x="0" y="10869"/>
                  <a:pt x="0" y="10834"/>
                  <a:pt x="0" y="10800"/>
                </a:cubicBezTo>
                <a:cubicBezTo>
                  <a:pt x="0" y="4835"/>
                  <a:pt x="4835" y="0"/>
                  <a:pt x="10800" y="0"/>
                </a:cubicBezTo>
                <a:cubicBezTo>
                  <a:pt x="16628" y="-1"/>
                  <a:pt x="21404" y="4624"/>
                  <a:pt x="21594" y="10449"/>
                </a:cubicBezTo>
                <a:lnTo>
                  <a:pt x="24292" y="10361"/>
                </a:lnTo>
                <a:lnTo>
                  <a:pt x="20580" y="14322"/>
                </a:lnTo>
                <a:lnTo>
                  <a:pt x="16620" y="10610"/>
                </a:lnTo>
                <a:lnTo>
                  <a:pt x="19319" y="10523"/>
                </a:lnTo>
                <a:close/>
              </a:path>
            </a:pathLst>
          </a:custGeom>
          <a:solidFill>
            <a:srgbClr val="FFEB73"/>
          </a:solidFill>
          <a:ln w="9525" algn="ctr">
            <a:noFill/>
            <a:miter lim="800000"/>
            <a:headEnd/>
            <a:tailEnd/>
          </a:ln>
        </p:spPr>
        <p:txBody>
          <a:bodyPr lIns="0" tIns="0" rIns="0" bIns="0" anchor="ct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
        <p:nvSpPr>
          <p:cNvPr id="107" name="Oval 35"/>
          <p:cNvSpPr>
            <a:spLocks noChangeArrowheads="1"/>
          </p:cNvSpPr>
          <p:nvPr>
            <p:custDataLst>
              <p:tags r:id="rId31"/>
            </p:custDataLst>
          </p:nvPr>
        </p:nvSpPr>
        <p:spPr bwMode="auto">
          <a:xfrm>
            <a:off x="1784349" y="3203922"/>
            <a:ext cx="533400" cy="533400"/>
          </a:xfrm>
          <a:prstGeom prst="ellipse">
            <a:avLst/>
          </a:prstGeom>
          <a:solidFill>
            <a:srgbClr val="FFDFBD"/>
          </a:solidFill>
          <a:ln w="12700" algn="ctr">
            <a:solidFill>
              <a:srgbClr val="FFDFBD"/>
            </a:solidFill>
            <a:round/>
            <a:headEnd/>
            <a:tailEnd type="none" w="lg" len="lg"/>
          </a:ln>
        </p:spPr>
        <p:txBody>
          <a:bodyPr wrap="none" lIns="0" tIns="0" rIns="0" bIns="0"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defTabSz="915988">
              <a:lnSpc>
                <a:spcPct val="120000"/>
              </a:lnSpc>
              <a:spcBef>
                <a:spcPct val="20000"/>
              </a:spcBef>
              <a:buClr>
                <a:schemeClr val="accent2"/>
              </a:buClr>
              <a:buFont typeface="Wingdings" pitchFamily="2" charset="2"/>
              <a:buNone/>
            </a:pPr>
            <a:r>
              <a:rPr lang="zh-CN" altLang="en-US" sz="1200" i="0">
                <a:latin typeface="微软雅黑" pitchFamily="34" charset="-122"/>
                <a:ea typeface="微软雅黑" pitchFamily="34" charset="-122"/>
                <a:cs typeface="Times New Roman" pitchFamily="18" charset="0"/>
              </a:rPr>
              <a:t>目标</a:t>
            </a:r>
          </a:p>
        </p:txBody>
      </p:sp>
      <p:sp>
        <p:nvSpPr>
          <p:cNvPr id="108" name="Line 36"/>
          <p:cNvSpPr>
            <a:spLocks noChangeShapeType="1"/>
          </p:cNvSpPr>
          <p:nvPr>
            <p:custDataLst>
              <p:tags r:id="rId32"/>
            </p:custDataLst>
          </p:nvPr>
        </p:nvSpPr>
        <p:spPr bwMode="auto">
          <a:xfrm>
            <a:off x="1582737" y="2695922"/>
            <a:ext cx="330200" cy="495300"/>
          </a:xfrm>
          <a:prstGeom prst="line">
            <a:avLst/>
          </a:prstGeom>
          <a:noFill/>
          <a:ln w="12700">
            <a:solidFill>
              <a:srgbClr val="A5C7DE"/>
            </a:solidFill>
            <a:round/>
            <a:headEnd type="triangle" w="med" len="med"/>
            <a:tailEnd type="triangle" w="med" len="med"/>
          </a:ln>
        </p:spPr>
        <p:txBody>
          <a:bodyPr lIns="0" tIns="0" rIns="0" bIns="0"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
        <p:nvSpPr>
          <p:cNvPr id="109" name="Line 37"/>
          <p:cNvSpPr>
            <a:spLocks noChangeShapeType="1"/>
          </p:cNvSpPr>
          <p:nvPr>
            <p:custDataLst>
              <p:tags r:id="rId33"/>
            </p:custDataLst>
          </p:nvPr>
        </p:nvSpPr>
        <p:spPr bwMode="auto">
          <a:xfrm>
            <a:off x="2230437" y="3762722"/>
            <a:ext cx="330200" cy="495300"/>
          </a:xfrm>
          <a:prstGeom prst="line">
            <a:avLst/>
          </a:prstGeom>
          <a:noFill/>
          <a:ln w="12700">
            <a:solidFill>
              <a:srgbClr val="A5C7DE"/>
            </a:solidFill>
            <a:round/>
            <a:headEnd type="triangle" w="med" len="med"/>
            <a:tailEnd type="triangle" w="med" len="med"/>
          </a:ln>
        </p:spPr>
        <p:txBody>
          <a:bodyPr lIns="0" tIns="0" rIns="0" bIns="0"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
        <p:nvSpPr>
          <p:cNvPr id="110" name="Line 38"/>
          <p:cNvSpPr>
            <a:spLocks noChangeShapeType="1"/>
          </p:cNvSpPr>
          <p:nvPr>
            <p:custDataLst>
              <p:tags r:id="rId34"/>
            </p:custDataLst>
          </p:nvPr>
        </p:nvSpPr>
        <p:spPr bwMode="auto">
          <a:xfrm flipH="1">
            <a:off x="1593849" y="3762722"/>
            <a:ext cx="331788" cy="495300"/>
          </a:xfrm>
          <a:prstGeom prst="line">
            <a:avLst/>
          </a:prstGeom>
          <a:noFill/>
          <a:ln w="12700">
            <a:solidFill>
              <a:srgbClr val="A5C7DE"/>
            </a:solidFill>
            <a:round/>
            <a:headEnd type="triangle" w="med" len="med"/>
            <a:tailEnd type="triangle" w="med" len="med"/>
          </a:ln>
        </p:spPr>
        <p:txBody>
          <a:bodyPr lIns="0" tIns="0" rIns="0" bIns="0"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
        <p:nvSpPr>
          <p:cNvPr id="111" name="Line 39"/>
          <p:cNvSpPr>
            <a:spLocks noChangeShapeType="1"/>
          </p:cNvSpPr>
          <p:nvPr>
            <p:custDataLst>
              <p:tags r:id="rId35"/>
            </p:custDataLst>
          </p:nvPr>
        </p:nvSpPr>
        <p:spPr bwMode="auto">
          <a:xfrm flipH="1">
            <a:off x="2230437" y="2695922"/>
            <a:ext cx="368300" cy="533400"/>
          </a:xfrm>
          <a:prstGeom prst="line">
            <a:avLst/>
          </a:prstGeom>
          <a:noFill/>
          <a:ln w="12700">
            <a:solidFill>
              <a:srgbClr val="A5C7DE"/>
            </a:solidFill>
            <a:round/>
            <a:headEnd type="triangle" w="med" len="med"/>
            <a:tailEnd type="triangle" w="med" len="med"/>
          </a:ln>
        </p:spPr>
        <p:txBody>
          <a:bodyPr lIns="0" tIns="0" rIns="0" bIns="0"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
        <p:nvSpPr>
          <p:cNvPr id="112" name="Line 40"/>
          <p:cNvSpPr>
            <a:spLocks noChangeShapeType="1"/>
          </p:cNvSpPr>
          <p:nvPr>
            <p:custDataLst>
              <p:tags r:id="rId36"/>
            </p:custDataLst>
          </p:nvPr>
        </p:nvSpPr>
        <p:spPr bwMode="auto">
          <a:xfrm flipH="1">
            <a:off x="2332037" y="3496022"/>
            <a:ext cx="533400" cy="0"/>
          </a:xfrm>
          <a:prstGeom prst="line">
            <a:avLst/>
          </a:prstGeom>
          <a:noFill/>
          <a:ln w="12700">
            <a:solidFill>
              <a:srgbClr val="A5C7DE"/>
            </a:solidFill>
            <a:round/>
            <a:headEnd type="triangle" w="med" len="med"/>
            <a:tailEnd type="triangle" w="med" len="med"/>
          </a:ln>
        </p:spPr>
        <p:txBody>
          <a:bodyPr lIns="0" tIns="0" rIns="0" bIns="0"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
        <p:nvSpPr>
          <p:cNvPr id="113" name="Line 41"/>
          <p:cNvSpPr>
            <a:spLocks noChangeShapeType="1"/>
          </p:cNvSpPr>
          <p:nvPr>
            <p:custDataLst>
              <p:tags r:id="rId37"/>
            </p:custDataLst>
          </p:nvPr>
        </p:nvSpPr>
        <p:spPr bwMode="auto">
          <a:xfrm flipH="1">
            <a:off x="1212849" y="3470622"/>
            <a:ext cx="471488" cy="0"/>
          </a:xfrm>
          <a:prstGeom prst="line">
            <a:avLst/>
          </a:prstGeom>
          <a:noFill/>
          <a:ln w="12700">
            <a:solidFill>
              <a:srgbClr val="A5C7DE"/>
            </a:solidFill>
            <a:round/>
            <a:headEnd type="triangle" w="med" len="med"/>
            <a:tailEnd type="triangle" w="med" len="med"/>
          </a:ln>
        </p:spPr>
        <p:txBody>
          <a:bodyPr lIns="0" tIns="0" rIns="0" bIns="0"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endParaRPr lang="en-US"/>
          </a:p>
        </p:txBody>
      </p:sp>
    </p:spTree>
    <p:extLst>
      <p:ext uri="{BB962C8B-B14F-4D97-AF65-F5344CB8AC3E}">
        <p14:creationId xmlns:p14="http://schemas.microsoft.com/office/powerpoint/2010/main" val="17617549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13568478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3310" name="think-cell Slide" r:id="rId15" imgW="360" imgH="360" progId="">
                  <p:embed/>
                </p:oleObj>
              </mc:Choice>
              <mc:Fallback>
                <p:oleObj name="think-cell Slide" r:id="rId15" imgW="360" imgH="360" progId="">
                  <p:embed/>
                  <p:pic>
                    <p:nvPicPr>
                      <p:cNvPr id="0" name="Picture 25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4" name="Picture 90" descr="black_bg"/>
          <p:cNvPicPr>
            <a:picLocks noChangeAspect="1" noChangeArrowheads="1"/>
          </p:cNvPicPr>
          <p:nvPr>
            <p:custDataLst>
              <p:tags r:id="rId3"/>
            </p:custDataLst>
          </p:nvPr>
        </p:nvPicPr>
        <p:blipFill>
          <a:blip r:embed="rId17" cstate="print">
            <a:extLst>
              <a:ext uri="{28A0092B-C50C-407E-A947-70E740481C1C}">
                <a14:useLocalDpi xmlns:a14="http://schemas.microsoft.com/office/drawing/2010/main" val="0"/>
              </a:ext>
            </a:extLst>
          </a:blip>
          <a:srcRect/>
          <a:stretch>
            <a:fillRect/>
          </a:stretch>
        </p:blipFill>
        <p:spPr bwMode="auto">
          <a:xfrm>
            <a:off x="0" y="404664"/>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custDataLst>
              <p:tags r:id="rId4"/>
            </p:custDataLst>
          </p:nvPr>
        </p:nvSpPr>
        <p:spPr/>
        <p:txBody>
          <a:bodyPr/>
          <a:lstStyle/>
          <a:p>
            <a:r>
              <a:rPr lang="zh-CN" altLang="en-US" dirty="0" smtClean="0"/>
              <a:t>全面预算编制</a:t>
            </a:r>
            <a:endParaRPr lang="en-US" altLang="zh-CN" dirty="0"/>
          </a:p>
        </p:txBody>
      </p:sp>
      <p:sp>
        <p:nvSpPr>
          <p:cNvPr id="2" name="Rectangle 2"/>
          <p:cNvSpPr>
            <a:spLocks noGrp="1"/>
          </p:cNvSpPr>
          <p:nvPr>
            <p:ph type="title" idx="4294967295"/>
            <p:custDataLst>
              <p:tags r:id="rId5"/>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根据车间或产线对直接人工进行预算</a:t>
            </a:r>
            <a:endParaRPr lang="en-US" sz="2000" dirty="0" smtClean="0">
              <a:latin typeface="微软雅黑" pitchFamily="34" charset="-122"/>
              <a:ea typeface="微软雅黑" pitchFamily="34" charset="-122"/>
            </a:endParaRPr>
          </a:p>
        </p:txBody>
      </p:sp>
      <p:cxnSp>
        <p:nvCxnSpPr>
          <p:cNvPr id="11" name="直接连接符 10"/>
          <p:cNvCxnSpPr/>
          <p:nvPr>
            <p:custDataLst>
              <p:tags r:id="rId6"/>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reeform 5"/>
          <p:cNvSpPr>
            <a:spLocks/>
          </p:cNvSpPr>
          <p:nvPr>
            <p:custDataLst>
              <p:tags r:id="rId7"/>
            </p:custDataLst>
          </p:nvPr>
        </p:nvSpPr>
        <p:spPr bwMode="auto">
          <a:xfrm>
            <a:off x="1403648" y="1196107"/>
            <a:ext cx="6791325" cy="720725"/>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p:spPr>
        <p:txBody>
          <a:bodyPr lIns="45720" rIns="45720"/>
          <a:lstStyle/>
          <a:p>
            <a:endParaRPr lang="zh-CN" altLang="en-US" dirty="0"/>
          </a:p>
        </p:txBody>
      </p:sp>
      <p:sp>
        <p:nvSpPr>
          <p:cNvPr id="7" name="AutoShape 4"/>
          <p:cNvSpPr>
            <a:spLocks noChangeArrowheads="1"/>
          </p:cNvSpPr>
          <p:nvPr>
            <p:custDataLst>
              <p:tags r:id="rId8"/>
            </p:custDataLst>
          </p:nvPr>
        </p:nvSpPr>
        <p:spPr bwMode="auto">
          <a:xfrm>
            <a:off x="323528" y="1196107"/>
            <a:ext cx="1238250" cy="719138"/>
          </a:xfrm>
          <a:prstGeom prst="homePlate">
            <a:avLst>
              <a:gd name="adj" fmla="val 30300"/>
            </a:avLst>
          </a:prstGeom>
          <a:solidFill>
            <a:srgbClr val="A7C4D9"/>
          </a:solidFill>
          <a:ln w="6350">
            <a:solidFill>
              <a:srgbClr val="A50021"/>
            </a:solidFill>
            <a:miter lim="800000"/>
            <a:headEnd/>
            <a:tailEnd/>
          </a:ln>
        </p:spPr>
        <p:txBody>
          <a:bodyPr wrap="none" lIns="45720" rIns="45720"/>
          <a:lstStyle/>
          <a:p>
            <a:pPr eaLnBrk="0" hangingPunct="0"/>
            <a:r>
              <a:rPr lang="zh-CN" altLang="en-US" sz="1200" dirty="0" smtClean="0">
                <a:latin typeface="微软雅黑" pitchFamily="34" charset="-122"/>
                <a:ea typeface="微软雅黑" pitchFamily="34" charset="-122"/>
              </a:rPr>
              <a:t>直接人工</a:t>
            </a:r>
            <a:endParaRPr lang="en-GB" altLang="zh-CN" sz="1200" dirty="0">
              <a:latin typeface="微软雅黑" pitchFamily="34" charset="-122"/>
              <a:ea typeface="微软雅黑" pitchFamily="34" charset="-122"/>
            </a:endParaRPr>
          </a:p>
        </p:txBody>
      </p:sp>
      <p:sp>
        <p:nvSpPr>
          <p:cNvPr id="8" name="Rectangle 6"/>
          <p:cNvSpPr>
            <a:spLocks noChangeArrowheads="1"/>
          </p:cNvSpPr>
          <p:nvPr>
            <p:custDataLst>
              <p:tags r:id="rId9"/>
            </p:custDataLst>
          </p:nvPr>
        </p:nvSpPr>
        <p:spPr bwMode="auto">
          <a:xfrm>
            <a:off x="1619672" y="1196752"/>
            <a:ext cx="6367462" cy="973138"/>
          </a:xfrm>
          <a:prstGeom prst="rect">
            <a:avLst/>
          </a:prstGeom>
          <a:noFill/>
          <a:ln w="6350">
            <a:noFill/>
            <a:miter lim="800000"/>
            <a:headEnd/>
            <a:tailEnd/>
          </a:ln>
        </p:spPr>
        <p:txBody>
          <a:bodyPr lIns="45720" rIns="45720"/>
          <a:lstStyle/>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按照车间或者产线，对直接人工进行标准设定</a:t>
            </a:r>
            <a:endParaRPr lang="en-US" altLang="zh-CN" sz="1200" dirty="0" smtClean="0">
              <a:solidFill>
                <a:srgbClr val="000000"/>
              </a:solidFill>
              <a:ea typeface="微软雅黑" pitchFamily="34" charset="-122"/>
            </a:endParaRPr>
          </a:p>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根据分摊规则，将直接人工分摊到产品</a:t>
            </a:r>
            <a:endParaRPr lang="en-US" altLang="zh-CN" sz="1200" dirty="0" smtClean="0">
              <a:solidFill>
                <a:srgbClr val="000000"/>
              </a:solidFill>
              <a:ea typeface="微软雅黑" pitchFamily="34" charset="-122"/>
            </a:endParaRPr>
          </a:p>
        </p:txBody>
      </p:sp>
      <p:pic>
        <p:nvPicPr>
          <p:cNvPr id="55298" name="Picture 2"/>
          <p:cNvPicPr>
            <a:picLocks noChangeAspect="1" noChangeArrowheads="1"/>
          </p:cNvPicPr>
          <p:nvPr>
            <p:custDataLst>
              <p:tags r:id="rId10"/>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a:off x="323528" y="2924944"/>
            <a:ext cx="8388424" cy="1710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8"/>
          <p:cNvSpPr>
            <a:spLocks noChangeArrowheads="1"/>
          </p:cNvSpPr>
          <p:nvPr>
            <p:custDataLst>
              <p:tags r:id="rId11"/>
            </p:custDataLst>
          </p:nvPr>
        </p:nvSpPr>
        <p:spPr bwMode="auto">
          <a:xfrm rot="1890531">
            <a:off x="7667389" y="3451284"/>
            <a:ext cx="976499" cy="400110"/>
          </a:xfrm>
          <a:prstGeom prst="rect">
            <a:avLst/>
          </a:prstGeom>
          <a:noFill/>
          <a:ln w="25400" algn="ctr">
            <a:solidFill>
              <a:srgbClr val="FF3300"/>
            </a:solidFill>
            <a:miter lim="800000"/>
            <a:headEnd/>
            <a:tailEnd/>
          </a:ln>
        </p:spPr>
        <p:txBody>
          <a:bodyPr wrap="square" anchor="ctr">
            <a:spAutoFit/>
          </a:bodyPr>
          <a:lstStyle/>
          <a:p>
            <a:pPr algn="ctr" eaLnBrk="0" hangingPunct="0"/>
            <a:r>
              <a:rPr lang="zh-CN" altLang="en-US" sz="2000" b="1" i="0" dirty="0">
                <a:solidFill>
                  <a:srgbClr val="FF3300"/>
                </a:solidFill>
              </a:rPr>
              <a:t>示例</a:t>
            </a:r>
          </a:p>
        </p:txBody>
      </p:sp>
      <p:sp>
        <p:nvSpPr>
          <p:cNvPr id="13" name="Rectangle 7"/>
          <p:cNvSpPr/>
          <p:nvPr>
            <p:custDataLst>
              <p:tags r:id="rId12"/>
            </p:custDataLst>
          </p:nvPr>
        </p:nvSpPr>
        <p:spPr>
          <a:xfrm>
            <a:off x="255365" y="3861048"/>
            <a:ext cx="1148283" cy="6234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5775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r>
              <a:rPr lang="zh-CN" altLang="en-US" b="0" dirty="0" smtClean="0">
                <a:solidFill>
                  <a:schemeClr val="tx1"/>
                </a:solidFill>
              </a:rPr>
              <a:t>根据产，供，销以及分摊需求设计模型</a:t>
            </a:r>
          </a:p>
        </p:txBody>
      </p:sp>
      <p:sp>
        <p:nvSpPr>
          <p:cNvPr id="3" name="Rectangle 5"/>
          <p:cNvSpPr>
            <a:spLocks noChangeArrowheads="1"/>
          </p:cNvSpPr>
          <p:nvPr/>
        </p:nvSpPr>
        <p:spPr bwMode="auto">
          <a:xfrm>
            <a:off x="788959" y="3929066"/>
            <a:ext cx="6104316" cy="503237"/>
          </a:xfrm>
          <a:prstGeom prst="rect">
            <a:avLst/>
          </a:prstGeom>
          <a:noFill/>
          <a:ln w="15875">
            <a:solidFill>
              <a:schemeClr val="tx1"/>
            </a:solidFill>
            <a:miter lim="800000"/>
            <a:headEnd/>
            <a:tailEnd/>
          </a:ln>
          <a:effectLst/>
        </p:spPr>
        <p:txBody>
          <a:bodyPr wrap="none" anchor="ctr"/>
          <a:lstStyle/>
          <a:p>
            <a:endParaRPr lang="zh-CN" altLang="en-US"/>
          </a:p>
        </p:txBody>
      </p:sp>
      <p:sp>
        <p:nvSpPr>
          <p:cNvPr id="4" name="Rectangle 6"/>
          <p:cNvSpPr>
            <a:spLocks noChangeArrowheads="1"/>
          </p:cNvSpPr>
          <p:nvPr/>
        </p:nvSpPr>
        <p:spPr bwMode="auto">
          <a:xfrm>
            <a:off x="788959" y="4568836"/>
            <a:ext cx="6104316" cy="503238"/>
          </a:xfrm>
          <a:prstGeom prst="rect">
            <a:avLst/>
          </a:prstGeom>
          <a:noFill/>
          <a:ln w="15875">
            <a:solidFill>
              <a:schemeClr val="tx1"/>
            </a:solidFill>
            <a:miter lim="800000"/>
            <a:headEnd/>
            <a:tailEnd/>
          </a:ln>
          <a:effectLst/>
        </p:spPr>
        <p:txBody>
          <a:bodyPr wrap="none" anchor="ctr"/>
          <a:lstStyle/>
          <a:p>
            <a:endParaRPr lang="zh-CN" altLang="en-US"/>
          </a:p>
        </p:txBody>
      </p:sp>
      <p:sp>
        <p:nvSpPr>
          <p:cNvPr id="5" name="Rectangle 7"/>
          <p:cNvSpPr>
            <a:spLocks noChangeArrowheads="1"/>
          </p:cNvSpPr>
          <p:nvPr/>
        </p:nvSpPr>
        <p:spPr bwMode="auto">
          <a:xfrm>
            <a:off x="2947959" y="2384425"/>
            <a:ext cx="792163" cy="3384550"/>
          </a:xfrm>
          <a:prstGeom prst="rect">
            <a:avLst/>
          </a:prstGeom>
          <a:noFill/>
          <a:ln w="15875">
            <a:solidFill>
              <a:schemeClr val="tx1"/>
            </a:solidFill>
            <a:miter lim="800000"/>
            <a:headEnd/>
            <a:tailEnd/>
          </a:ln>
          <a:effectLst/>
        </p:spPr>
        <p:txBody>
          <a:bodyPr wrap="none" anchor="ctr"/>
          <a:lstStyle/>
          <a:p>
            <a:endParaRPr lang="zh-CN" altLang="en-US"/>
          </a:p>
        </p:txBody>
      </p:sp>
      <p:sp>
        <p:nvSpPr>
          <p:cNvPr id="6" name="Rectangle 8"/>
          <p:cNvSpPr>
            <a:spLocks noChangeArrowheads="1"/>
          </p:cNvSpPr>
          <p:nvPr/>
        </p:nvSpPr>
        <p:spPr bwMode="auto">
          <a:xfrm>
            <a:off x="4103659" y="2384425"/>
            <a:ext cx="790575" cy="3421063"/>
          </a:xfrm>
          <a:prstGeom prst="rect">
            <a:avLst/>
          </a:prstGeom>
          <a:noFill/>
          <a:ln w="15875">
            <a:solidFill>
              <a:schemeClr val="tx1"/>
            </a:solidFill>
            <a:miter lim="800000"/>
            <a:headEnd/>
            <a:tailEnd/>
          </a:ln>
          <a:effectLst/>
        </p:spPr>
        <p:txBody>
          <a:bodyPr wrap="none" anchor="ctr"/>
          <a:lstStyle/>
          <a:p>
            <a:endParaRPr lang="zh-CN" altLang="en-US"/>
          </a:p>
        </p:txBody>
      </p:sp>
      <p:sp>
        <p:nvSpPr>
          <p:cNvPr id="7" name="Rectangle 9"/>
          <p:cNvSpPr>
            <a:spLocks noChangeArrowheads="1"/>
          </p:cNvSpPr>
          <p:nvPr/>
        </p:nvSpPr>
        <p:spPr bwMode="auto">
          <a:xfrm>
            <a:off x="4965672" y="2384425"/>
            <a:ext cx="790575" cy="3421063"/>
          </a:xfrm>
          <a:prstGeom prst="rect">
            <a:avLst/>
          </a:prstGeom>
          <a:noFill/>
          <a:ln w="15875">
            <a:solidFill>
              <a:schemeClr val="tx1"/>
            </a:solidFill>
            <a:miter lim="800000"/>
            <a:headEnd/>
            <a:tailEnd/>
          </a:ln>
          <a:effectLst/>
        </p:spPr>
        <p:txBody>
          <a:bodyPr wrap="none" anchor="ctr"/>
          <a:lstStyle/>
          <a:p>
            <a:endParaRPr lang="zh-CN" altLang="en-US"/>
          </a:p>
        </p:txBody>
      </p:sp>
      <p:sp>
        <p:nvSpPr>
          <p:cNvPr id="8" name="Text Box 11"/>
          <p:cNvSpPr txBox="1">
            <a:spLocks noChangeArrowheads="1"/>
          </p:cNvSpPr>
          <p:nvPr/>
        </p:nvSpPr>
        <p:spPr bwMode="auto">
          <a:xfrm>
            <a:off x="787372" y="4021141"/>
            <a:ext cx="1306512" cy="304800"/>
          </a:xfrm>
          <a:prstGeom prst="rect">
            <a:avLst/>
          </a:prstGeom>
          <a:noFill/>
          <a:ln w="19050">
            <a:noFill/>
            <a:miter lim="800000"/>
            <a:headEnd/>
            <a:tailEnd/>
          </a:ln>
          <a:effectLst/>
        </p:spPr>
        <p:txBody>
          <a:bodyPr>
            <a:spAutoFit/>
          </a:bodyPr>
          <a:lstStyle/>
          <a:p>
            <a:pPr algn="l">
              <a:lnSpc>
                <a:spcPct val="100000"/>
              </a:lnSpc>
              <a:spcBef>
                <a:spcPct val="50000"/>
              </a:spcBef>
            </a:pPr>
            <a:r>
              <a:rPr lang="zh-CN" altLang="en-US" sz="1400" dirty="0" smtClean="0">
                <a:latin typeface="Times New Roman" pitchFamily="18" charset="0"/>
                <a:ea typeface="微软雅黑" pitchFamily="34" charset="-122"/>
                <a:cs typeface="Times New Roman" pitchFamily="18" charset="0"/>
              </a:rPr>
              <a:t>生产成本</a:t>
            </a:r>
            <a:endParaRPr lang="zh-CN" altLang="en-US" sz="1400" b="0" dirty="0">
              <a:latin typeface="Times New Roman" pitchFamily="18" charset="0"/>
              <a:ea typeface="微软雅黑" pitchFamily="34" charset="-122"/>
              <a:cs typeface="Times New Roman" pitchFamily="18" charset="0"/>
            </a:endParaRPr>
          </a:p>
        </p:txBody>
      </p:sp>
      <p:sp>
        <p:nvSpPr>
          <p:cNvPr id="9" name="Text Box 12"/>
          <p:cNvSpPr txBox="1">
            <a:spLocks noChangeArrowheads="1"/>
          </p:cNvSpPr>
          <p:nvPr/>
        </p:nvSpPr>
        <p:spPr bwMode="auto">
          <a:xfrm>
            <a:off x="777847" y="4624399"/>
            <a:ext cx="1306512" cy="304800"/>
          </a:xfrm>
          <a:prstGeom prst="rect">
            <a:avLst/>
          </a:prstGeom>
          <a:noFill/>
          <a:ln w="19050">
            <a:noFill/>
            <a:miter lim="800000"/>
            <a:headEnd/>
            <a:tailEnd/>
          </a:ln>
          <a:effectLst/>
        </p:spPr>
        <p:txBody>
          <a:bodyPr>
            <a:spAutoFit/>
          </a:bodyPr>
          <a:lstStyle/>
          <a:p>
            <a:pPr algn="l">
              <a:lnSpc>
                <a:spcPct val="100000"/>
              </a:lnSpc>
              <a:spcBef>
                <a:spcPct val="50000"/>
              </a:spcBef>
            </a:pPr>
            <a:r>
              <a:rPr lang="zh-CN" altLang="en-US" sz="1400" b="0" dirty="0" smtClean="0">
                <a:latin typeface="Times New Roman" pitchFamily="18" charset="0"/>
                <a:ea typeface="微软雅黑" pitchFamily="34" charset="-122"/>
                <a:cs typeface="Times New Roman" pitchFamily="18" charset="0"/>
              </a:rPr>
              <a:t>直接人工</a:t>
            </a:r>
            <a:endParaRPr lang="zh-CN" altLang="en-US" sz="1400" b="0" dirty="0">
              <a:latin typeface="Times New Roman" pitchFamily="18" charset="0"/>
              <a:ea typeface="微软雅黑" pitchFamily="34" charset="-122"/>
              <a:cs typeface="Times New Roman" pitchFamily="18" charset="0"/>
            </a:endParaRPr>
          </a:p>
        </p:txBody>
      </p:sp>
      <p:sp>
        <p:nvSpPr>
          <p:cNvPr id="10" name="Oval 13"/>
          <p:cNvSpPr>
            <a:spLocks noChangeArrowheads="1"/>
          </p:cNvSpPr>
          <p:nvPr/>
        </p:nvSpPr>
        <p:spPr bwMode="auto">
          <a:xfrm>
            <a:off x="2373284" y="4711711"/>
            <a:ext cx="215900" cy="215900"/>
          </a:xfrm>
          <a:prstGeom prst="ellipse">
            <a:avLst/>
          </a:prstGeom>
          <a:solidFill>
            <a:srgbClr val="339966"/>
          </a:solidFill>
          <a:ln w="19050">
            <a:solidFill>
              <a:srgbClr val="339966"/>
            </a:solidFill>
            <a:round/>
            <a:headEnd/>
            <a:tailEnd/>
          </a:ln>
          <a:effectLst/>
        </p:spPr>
        <p:txBody>
          <a:bodyPr wrap="none" anchor="ctr"/>
          <a:lstStyle/>
          <a:p>
            <a:endParaRPr lang="zh-CN" altLang="en-US"/>
          </a:p>
        </p:txBody>
      </p:sp>
      <p:sp>
        <p:nvSpPr>
          <p:cNvPr id="11" name="Text Box 14"/>
          <p:cNvSpPr txBox="1">
            <a:spLocks noChangeArrowheads="1"/>
          </p:cNvSpPr>
          <p:nvPr/>
        </p:nvSpPr>
        <p:spPr bwMode="auto">
          <a:xfrm>
            <a:off x="2913034" y="2384425"/>
            <a:ext cx="900113" cy="274638"/>
          </a:xfrm>
          <a:prstGeom prst="rect">
            <a:avLst/>
          </a:prstGeom>
          <a:noFill/>
          <a:ln w="19050">
            <a:noFill/>
            <a:miter lim="800000"/>
            <a:headEnd/>
            <a:tailEnd/>
          </a:ln>
          <a:effectLst/>
        </p:spPr>
        <p:txBody>
          <a:bodyPr>
            <a:spAutoFit/>
          </a:bodyPr>
          <a:lstStyle/>
          <a:p>
            <a:pPr>
              <a:lnSpc>
                <a:spcPct val="100000"/>
              </a:lnSpc>
              <a:spcBef>
                <a:spcPct val="50000"/>
              </a:spcBef>
            </a:pPr>
            <a:r>
              <a:rPr lang="zh-CN" altLang="en-US" sz="1200" b="0">
                <a:latin typeface="Times New Roman" pitchFamily="18" charset="0"/>
                <a:ea typeface="微软雅黑" pitchFamily="34" charset="-122"/>
                <a:cs typeface="Times New Roman" pitchFamily="18" charset="0"/>
              </a:rPr>
              <a:t>销售区域</a:t>
            </a:r>
          </a:p>
        </p:txBody>
      </p:sp>
      <p:sp>
        <p:nvSpPr>
          <p:cNvPr id="12" name="Text Box 15"/>
          <p:cNvSpPr txBox="1">
            <a:spLocks noChangeArrowheads="1"/>
          </p:cNvSpPr>
          <p:nvPr/>
        </p:nvSpPr>
        <p:spPr bwMode="auto">
          <a:xfrm>
            <a:off x="4065559" y="2384425"/>
            <a:ext cx="828675" cy="274638"/>
          </a:xfrm>
          <a:prstGeom prst="rect">
            <a:avLst/>
          </a:prstGeom>
          <a:noFill/>
          <a:ln w="19050">
            <a:noFill/>
            <a:miter lim="800000"/>
            <a:headEnd/>
            <a:tailEnd/>
          </a:ln>
          <a:effectLst/>
        </p:spPr>
        <p:txBody>
          <a:bodyPr>
            <a:spAutoFit/>
          </a:bodyPr>
          <a:lstStyle/>
          <a:p>
            <a:pPr algn="ctr">
              <a:lnSpc>
                <a:spcPct val="100000"/>
              </a:lnSpc>
              <a:spcBef>
                <a:spcPct val="50000"/>
              </a:spcBef>
            </a:pPr>
            <a:r>
              <a:rPr lang="zh-CN" altLang="en-US" sz="1200" dirty="0" smtClean="0">
                <a:latin typeface="Times New Roman" pitchFamily="18" charset="0"/>
                <a:ea typeface="微软雅黑" pitchFamily="34" charset="-122"/>
                <a:cs typeface="Times New Roman" pitchFamily="18" charset="0"/>
              </a:rPr>
              <a:t>产品品类</a:t>
            </a:r>
            <a:endParaRPr lang="zh-CN" altLang="en-US" sz="1200" b="0" dirty="0">
              <a:latin typeface="Times New Roman" pitchFamily="18" charset="0"/>
              <a:ea typeface="微软雅黑" pitchFamily="34" charset="-122"/>
              <a:cs typeface="Times New Roman" pitchFamily="18" charset="0"/>
            </a:endParaRPr>
          </a:p>
        </p:txBody>
      </p:sp>
      <p:sp>
        <p:nvSpPr>
          <p:cNvPr id="13" name="Text Box 16"/>
          <p:cNvSpPr txBox="1">
            <a:spLocks noChangeArrowheads="1"/>
          </p:cNvSpPr>
          <p:nvPr/>
        </p:nvSpPr>
        <p:spPr bwMode="auto">
          <a:xfrm>
            <a:off x="4929159" y="2384425"/>
            <a:ext cx="936625" cy="274638"/>
          </a:xfrm>
          <a:prstGeom prst="rect">
            <a:avLst/>
          </a:prstGeom>
          <a:noFill/>
          <a:ln w="19050">
            <a:noFill/>
            <a:miter lim="800000"/>
            <a:headEnd/>
            <a:tailEnd/>
          </a:ln>
          <a:effectLst/>
        </p:spPr>
        <p:txBody>
          <a:bodyPr>
            <a:spAutoFit/>
          </a:bodyPr>
          <a:lstStyle/>
          <a:p>
            <a:pPr algn="ctr">
              <a:lnSpc>
                <a:spcPct val="100000"/>
              </a:lnSpc>
              <a:spcBef>
                <a:spcPct val="50000"/>
              </a:spcBef>
            </a:pPr>
            <a:r>
              <a:rPr lang="zh-CN" altLang="en-US" sz="1200" b="0" dirty="0" smtClean="0">
                <a:latin typeface="Times New Roman" pitchFamily="18" charset="0"/>
                <a:ea typeface="微软雅黑" pitchFamily="34" charset="-122"/>
                <a:cs typeface="Times New Roman" pitchFamily="18" charset="0"/>
              </a:rPr>
              <a:t>产品型号</a:t>
            </a:r>
            <a:endParaRPr lang="zh-CN" altLang="en-US" sz="1200" b="0" dirty="0">
              <a:latin typeface="Times New Roman" pitchFamily="18" charset="0"/>
              <a:ea typeface="微软雅黑" pitchFamily="34" charset="-122"/>
              <a:cs typeface="Times New Roman" pitchFamily="18" charset="0"/>
            </a:endParaRPr>
          </a:p>
        </p:txBody>
      </p:sp>
      <p:sp>
        <p:nvSpPr>
          <p:cNvPr id="14" name="Rectangle 17"/>
          <p:cNvSpPr>
            <a:spLocks noChangeArrowheads="1"/>
          </p:cNvSpPr>
          <p:nvPr/>
        </p:nvSpPr>
        <p:spPr bwMode="auto">
          <a:xfrm>
            <a:off x="2084359" y="2384425"/>
            <a:ext cx="790575" cy="3384550"/>
          </a:xfrm>
          <a:prstGeom prst="rect">
            <a:avLst/>
          </a:prstGeom>
          <a:noFill/>
          <a:ln w="15875">
            <a:solidFill>
              <a:schemeClr val="tx1"/>
            </a:solidFill>
            <a:miter lim="800000"/>
            <a:headEnd/>
            <a:tailEnd/>
          </a:ln>
          <a:effectLst/>
        </p:spPr>
        <p:txBody>
          <a:bodyPr wrap="none" anchor="ctr"/>
          <a:lstStyle/>
          <a:p>
            <a:endParaRPr lang="zh-CN" altLang="en-US"/>
          </a:p>
        </p:txBody>
      </p:sp>
      <p:sp>
        <p:nvSpPr>
          <p:cNvPr id="15" name="Text Box 18"/>
          <p:cNvSpPr txBox="1">
            <a:spLocks noChangeArrowheads="1"/>
          </p:cNvSpPr>
          <p:nvPr/>
        </p:nvSpPr>
        <p:spPr bwMode="auto">
          <a:xfrm>
            <a:off x="2049434" y="2384425"/>
            <a:ext cx="863600" cy="274638"/>
          </a:xfrm>
          <a:prstGeom prst="rect">
            <a:avLst/>
          </a:prstGeom>
          <a:noFill/>
          <a:ln w="19050">
            <a:noFill/>
            <a:miter lim="800000"/>
            <a:headEnd/>
            <a:tailEnd/>
          </a:ln>
          <a:effectLst/>
        </p:spPr>
        <p:txBody>
          <a:bodyPr>
            <a:spAutoFit/>
          </a:bodyPr>
          <a:lstStyle/>
          <a:p>
            <a:pPr>
              <a:lnSpc>
                <a:spcPct val="100000"/>
              </a:lnSpc>
              <a:spcBef>
                <a:spcPct val="50000"/>
              </a:spcBef>
            </a:pPr>
            <a:r>
              <a:rPr lang="zh-CN" altLang="en-US" sz="1200" b="0">
                <a:latin typeface="Times New Roman" pitchFamily="18" charset="0"/>
                <a:ea typeface="微软雅黑" pitchFamily="34" charset="-122"/>
                <a:cs typeface="Times New Roman" pitchFamily="18" charset="0"/>
              </a:rPr>
              <a:t>职能部门</a:t>
            </a:r>
          </a:p>
        </p:txBody>
      </p:sp>
      <p:sp>
        <p:nvSpPr>
          <p:cNvPr id="16" name="Rectangle 19"/>
          <p:cNvSpPr>
            <a:spLocks noChangeArrowheads="1"/>
          </p:cNvSpPr>
          <p:nvPr/>
        </p:nvSpPr>
        <p:spPr bwMode="auto">
          <a:xfrm>
            <a:off x="787372" y="2673350"/>
            <a:ext cx="6105539" cy="517525"/>
          </a:xfrm>
          <a:prstGeom prst="rect">
            <a:avLst/>
          </a:prstGeom>
          <a:noFill/>
          <a:ln w="15875">
            <a:solidFill>
              <a:schemeClr val="tx1"/>
            </a:solidFill>
            <a:miter lim="800000"/>
            <a:headEnd/>
            <a:tailEnd/>
          </a:ln>
          <a:effectLst/>
        </p:spPr>
        <p:txBody>
          <a:bodyPr wrap="none" anchor="ctr"/>
          <a:lstStyle/>
          <a:p>
            <a:endParaRPr lang="zh-CN" altLang="en-US"/>
          </a:p>
        </p:txBody>
      </p:sp>
      <p:sp>
        <p:nvSpPr>
          <p:cNvPr id="17" name="Text Box 20"/>
          <p:cNvSpPr txBox="1">
            <a:spLocks noChangeArrowheads="1"/>
          </p:cNvSpPr>
          <p:nvPr/>
        </p:nvSpPr>
        <p:spPr bwMode="auto">
          <a:xfrm>
            <a:off x="787372" y="2744788"/>
            <a:ext cx="1306512" cy="304800"/>
          </a:xfrm>
          <a:prstGeom prst="rect">
            <a:avLst/>
          </a:prstGeom>
          <a:noFill/>
          <a:ln w="19050">
            <a:noFill/>
            <a:miter lim="800000"/>
            <a:headEnd/>
            <a:tailEnd/>
          </a:ln>
          <a:effectLst/>
        </p:spPr>
        <p:txBody>
          <a:bodyPr>
            <a:spAutoFit/>
          </a:bodyPr>
          <a:lstStyle/>
          <a:p>
            <a:pPr algn="l">
              <a:lnSpc>
                <a:spcPct val="100000"/>
              </a:lnSpc>
              <a:spcBef>
                <a:spcPct val="50000"/>
              </a:spcBef>
            </a:pPr>
            <a:r>
              <a:rPr lang="zh-CN" altLang="en-US" sz="1400" b="0" dirty="0" smtClean="0">
                <a:latin typeface="Times New Roman" pitchFamily="18" charset="0"/>
                <a:ea typeface="微软雅黑" pitchFamily="34" charset="-122"/>
                <a:cs typeface="Times New Roman" pitchFamily="18" charset="0"/>
              </a:rPr>
              <a:t>销售量</a:t>
            </a:r>
            <a:endParaRPr lang="en-US" altLang="zh-CN" sz="1400" b="0" dirty="0">
              <a:latin typeface="Times New Roman" pitchFamily="18" charset="0"/>
              <a:ea typeface="微软雅黑" pitchFamily="34" charset="-122"/>
              <a:cs typeface="Times New Roman" pitchFamily="18" charset="0"/>
            </a:endParaRPr>
          </a:p>
        </p:txBody>
      </p:sp>
      <p:sp>
        <p:nvSpPr>
          <p:cNvPr id="18" name="Oval 21"/>
          <p:cNvSpPr>
            <a:spLocks noChangeArrowheads="1"/>
          </p:cNvSpPr>
          <p:nvPr/>
        </p:nvSpPr>
        <p:spPr bwMode="auto">
          <a:xfrm>
            <a:off x="4390997" y="3465513"/>
            <a:ext cx="215900" cy="215900"/>
          </a:xfrm>
          <a:prstGeom prst="ellipse">
            <a:avLst/>
          </a:prstGeom>
          <a:solidFill>
            <a:srgbClr val="FF0000"/>
          </a:solidFill>
          <a:ln w="19050">
            <a:solidFill>
              <a:schemeClr val="bg1"/>
            </a:solidFill>
            <a:round/>
            <a:headEnd/>
            <a:tailEnd/>
          </a:ln>
          <a:effectLst/>
        </p:spPr>
        <p:txBody>
          <a:bodyPr wrap="none" anchor="ctr"/>
          <a:lstStyle/>
          <a:p>
            <a:endParaRPr lang="zh-CN" altLang="en-US"/>
          </a:p>
        </p:txBody>
      </p:sp>
      <p:sp>
        <p:nvSpPr>
          <p:cNvPr id="19" name="Oval 22"/>
          <p:cNvSpPr>
            <a:spLocks noChangeArrowheads="1"/>
          </p:cNvSpPr>
          <p:nvPr/>
        </p:nvSpPr>
        <p:spPr bwMode="auto">
          <a:xfrm>
            <a:off x="3235297" y="3465513"/>
            <a:ext cx="215900" cy="215900"/>
          </a:xfrm>
          <a:prstGeom prst="ellipse">
            <a:avLst/>
          </a:prstGeom>
          <a:solidFill>
            <a:srgbClr val="FF0000"/>
          </a:solidFill>
          <a:ln w="19050">
            <a:solidFill>
              <a:schemeClr val="bg1"/>
            </a:solidFill>
            <a:round/>
            <a:headEnd/>
            <a:tailEnd/>
          </a:ln>
          <a:effectLst/>
        </p:spPr>
        <p:txBody>
          <a:bodyPr wrap="none" anchor="ctr"/>
          <a:lstStyle/>
          <a:p>
            <a:endParaRPr lang="zh-CN" altLang="en-US"/>
          </a:p>
        </p:txBody>
      </p:sp>
      <p:sp>
        <p:nvSpPr>
          <p:cNvPr id="20" name="Oval 23"/>
          <p:cNvSpPr>
            <a:spLocks noChangeArrowheads="1"/>
          </p:cNvSpPr>
          <p:nvPr/>
        </p:nvSpPr>
        <p:spPr bwMode="auto">
          <a:xfrm>
            <a:off x="5253009" y="3465513"/>
            <a:ext cx="215900" cy="215900"/>
          </a:xfrm>
          <a:prstGeom prst="ellipse">
            <a:avLst/>
          </a:prstGeom>
          <a:solidFill>
            <a:srgbClr val="FF0000"/>
          </a:solidFill>
          <a:ln w="19050">
            <a:solidFill>
              <a:schemeClr val="bg1"/>
            </a:solidFill>
            <a:round/>
            <a:headEnd/>
            <a:tailEnd/>
          </a:ln>
          <a:effectLst/>
        </p:spPr>
        <p:txBody>
          <a:bodyPr wrap="none" anchor="ctr"/>
          <a:lstStyle/>
          <a:p>
            <a:endParaRPr lang="zh-CN" altLang="en-US"/>
          </a:p>
        </p:txBody>
      </p:sp>
      <p:sp>
        <p:nvSpPr>
          <p:cNvPr id="21" name="Rectangle 24"/>
          <p:cNvSpPr>
            <a:spLocks noChangeArrowheads="1"/>
          </p:cNvSpPr>
          <p:nvPr/>
        </p:nvSpPr>
        <p:spPr bwMode="auto">
          <a:xfrm>
            <a:off x="787372" y="3306763"/>
            <a:ext cx="6105539" cy="517525"/>
          </a:xfrm>
          <a:prstGeom prst="rect">
            <a:avLst/>
          </a:prstGeom>
          <a:noFill/>
          <a:ln w="15875">
            <a:solidFill>
              <a:schemeClr val="tx1"/>
            </a:solidFill>
            <a:miter lim="800000"/>
            <a:headEnd/>
            <a:tailEnd/>
          </a:ln>
          <a:effectLst/>
        </p:spPr>
        <p:txBody>
          <a:bodyPr wrap="none" anchor="ctr"/>
          <a:lstStyle/>
          <a:p>
            <a:endParaRPr lang="zh-CN" altLang="en-US"/>
          </a:p>
        </p:txBody>
      </p:sp>
      <p:sp>
        <p:nvSpPr>
          <p:cNvPr id="22" name="Text Box 25"/>
          <p:cNvSpPr txBox="1">
            <a:spLocks noChangeArrowheads="1"/>
          </p:cNvSpPr>
          <p:nvPr/>
        </p:nvSpPr>
        <p:spPr bwMode="auto">
          <a:xfrm>
            <a:off x="777847" y="3411538"/>
            <a:ext cx="1306512" cy="307777"/>
          </a:xfrm>
          <a:prstGeom prst="rect">
            <a:avLst/>
          </a:prstGeom>
          <a:noFill/>
          <a:ln w="19050">
            <a:noFill/>
            <a:miter lim="800000"/>
            <a:headEnd/>
            <a:tailEnd/>
          </a:ln>
          <a:effectLst/>
        </p:spPr>
        <p:txBody>
          <a:bodyPr>
            <a:spAutoFit/>
          </a:bodyPr>
          <a:lstStyle/>
          <a:p>
            <a:pPr algn="l">
              <a:lnSpc>
                <a:spcPct val="100000"/>
              </a:lnSpc>
              <a:spcBef>
                <a:spcPct val="50000"/>
              </a:spcBef>
            </a:pPr>
            <a:r>
              <a:rPr lang="zh-CN" altLang="en-US" sz="1400" b="0" dirty="0" smtClean="0">
                <a:latin typeface="Times New Roman" pitchFamily="18" charset="0"/>
                <a:ea typeface="微软雅黑" pitchFamily="34" charset="-122"/>
                <a:cs typeface="Times New Roman" pitchFamily="18" charset="0"/>
              </a:rPr>
              <a:t>销售收入</a:t>
            </a:r>
            <a:endParaRPr lang="en-US" altLang="zh-CN" sz="1400" b="0" dirty="0">
              <a:latin typeface="Times New Roman" pitchFamily="18" charset="0"/>
              <a:ea typeface="微软雅黑" pitchFamily="34" charset="-122"/>
              <a:cs typeface="Times New Roman" pitchFamily="18" charset="0"/>
            </a:endParaRPr>
          </a:p>
        </p:txBody>
      </p:sp>
      <p:sp>
        <p:nvSpPr>
          <p:cNvPr id="23" name="Oval 26"/>
          <p:cNvSpPr>
            <a:spLocks noChangeArrowheads="1"/>
          </p:cNvSpPr>
          <p:nvPr/>
        </p:nvSpPr>
        <p:spPr bwMode="auto">
          <a:xfrm>
            <a:off x="3235297" y="2816225"/>
            <a:ext cx="215900" cy="215900"/>
          </a:xfrm>
          <a:prstGeom prst="ellipse">
            <a:avLst/>
          </a:prstGeom>
          <a:solidFill>
            <a:srgbClr val="FF0000"/>
          </a:solidFill>
          <a:ln w="19050">
            <a:solidFill>
              <a:schemeClr val="bg1"/>
            </a:solidFill>
            <a:round/>
            <a:headEnd/>
            <a:tailEnd/>
          </a:ln>
          <a:effectLst/>
        </p:spPr>
        <p:txBody>
          <a:bodyPr wrap="none" anchor="ctr"/>
          <a:lstStyle/>
          <a:p>
            <a:endParaRPr lang="zh-CN" altLang="en-US"/>
          </a:p>
        </p:txBody>
      </p:sp>
      <p:sp>
        <p:nvSpPr>
          <p:cNvPr id="24" name="Oval 27"/>
          <p:cNvSpPr>
            <a:spLocks noChangeArrowheads="1"/>
          </p:cNvSpPr>
          <p:nvPr/>
        </p:nvSpPr>
        <p:spPr bwMode="auto">
          <a:xfrm>
            <a:off x="4390997" y="2816225"/>
            <a:ext cx="215900" cy="215900"/>
          </a:xfrm>
          <a:prstGeom prst="ellipse">
            <a:avLst/>
          </a:prstGeom>
          <a:solidFill>
            <a:srgbClr val="FF0000"/>
          </a:solidFill>
          <a:ln w="19050">
            <a:solidFill>
              <a:schemeClr val="bg1"/>
            </a:solidFill>
            <a:round/>
            <a:headEnd/>
            <a:tailEnd/>
          </a:ln>
          <a:effectLst/>
        </p:spPr>
        <p:txBody>
          <a:bodyPr wrap="none" anchor="ctr"/>
          <a:lstStyle/>
          <a:p>
            <a:endParaRPr lang="zh-CN" altLang="en-US"/>
          </a:p>
        </p:txBody>
      </p:sp>
      <p:sp>
        <p:nvSpPr>
          <p:cNvPr id="25" name="Oval 28"/>
          <p:cNvSpPr>
            <a:spLocks noChangeArrowheads="1"/>
          </p:cNvSpPr>
          <p:nvPr/>
        </p:nvSpPr>
        <p:spPr bwMode="auto">
          <a:xfrm>
            <a:off x="5253009" y="2816225"/>
            <a:ext cx="215900" cy="215900"/>
          </a:xfrm>
          <a:prstGeom prst="ellipse">
            <a:avLst/>
          </a:prstGeom>
          <a:solidFill>
            <a:srgbClr val="FF0000"/>
          </a:solidFill>
          <a:ln w="19050">
            <a:solidFill>
              <a:schemeClr val="bg1"/>
            </a:solidFill>
            <a:round/>
            <a:headEnd/>
            <a:tailEnd/>
          </a:ln>
          <a:effectLst/>
        </p:spPr>
        <p:txBody>
          <a:bodyPr wrap="none" anchor="ctr"/>
          <a:lstStyle/>
          <a:p>
            <a:endParaRPr lang="zh-CN" altLang="en-US"/>
          </a:p>
        </p:txBody>
      </p:sp>
      <p:sp>
        <p:nvSpPr>
          <p:cNvPr id="26" name="Line 29"/>
          <p:cNvSpPr>
            <a:spLocks noChangeShapeType="1"/>
          </p:cNvSpPr>
          <p:nvPr/>
        </p:nvSpPr>
        <p:spPr bwMode="auto">
          <a:xfrm>
            <a:off x="4533872" y="3105150"/>
            <a:ext cx="0" cy="287338"/>
          </a:xfrm>
          <a:prstGeom prst="line">
            <a:avLst/>
          </a:prstGeom>
          <a:noFill/>
          <a:ln w="38100">
            <a:solidFill>
              <a:srgbClr val="FF3300"/>
            </a:solidFill>
            <a:round/>
            <a:headEnd/>
            <a:tailEnd type="triangle" w="med" len="med"/>
          </a:ln>
          <a:effectLst/>
        </p:spPr>
        <p:txBody>
          <a:bodyPr/>
          <a:lstStyle/>
          <a:p>
            <a:endParaRPr lang="zh-CN" altLang="en-US"/>
          </a:p>
        </p:txBody>
      </p:sp>
      <p:sp>
        <p:nvSpPr>
          <p:cNvPr id="27" name="Line 30"/>
          <p:cNvSpPr>
            <a:spLocks noChangeShapeType="1"/>
          </p:cNvSpPr>
          <p:nvPr/>
        </p:nvSpPr>
        <p:spPr bwMode="auto">
          <a:xfrm>
            <a:off x="3347864" y="3105150"/>
            <a:ext cx="0" cy="287338"/>
          </a:xfrm>
          <a:prstGeom prst="line">
            <a:avLst/>
          </a:prstGeom>
          <a:noFill/>
          <a:ln w="38100">
            <a:solidFill>
              <a:srgbClr val="FF3300"/>
            </a:solidFill>
            <a:round/>
            <a:headEnd/>
            <a:tailEnd type="triangle" w="med" len="med"/>
          </a:ln>
          <a:effectLst/>
        </p:spPr>
        <p:txBody>
          <a:bodyPr/>
          <a:lstStyle/>
          <a:p>
            <a:endParaRPr lang="zh-CN" altLang="en-US"/>
          </a:p>
        </p:txBody>
      </p:sp>
      <p:sp>
        <p:nvSpPr>
          <p:cNvPr id="28" name="Line 31"/>
          <p:cNvSpPr>
            <a:spLocks noChangeShapeType="1"/>
          </p:cNvSpPr>
          <p:nvPr/>
        </p:nvSpPr>
        <p:spPr bwMode="auto">
          <a:xfrm>
            <a:off x="5362547" y="3105150"/>
            <a:ext cx="0" cy="287338"/>
          </a:xfrm>
          <a:prstGeom prst="line">
            <a:avLst/>
          </a:prstGeom>
          <a:noFill/>
          <a:ln w="38100">
            <a:solidFill>
              <a:srgbClr val="FF3300"/>
            </a:solidFill>
            <a:round/>
            <a:headEnd/>
            <a:tailEnd type="triangle" w="med" len="med"/>
          </a:ln>
          <a:effectLst/>
        </p:spPr>
        <p:txBody>
          <a:bodyPr/>
          <a:lstStyle/>
          <a:p>
            <a:endParaRPr lang="zh-CN" altLang="en-US"/>
          </a:p>
        </p:txBody>
      </p:sp>
      <p:grpSp>
        <p:nvGrpSpPr>
          <p:cNvPr id="31" name="Group 34"/>
          <p:cNvGrpSpPr>
            <a:grpSpLocks/>
          </p:cNvGrpSpPr>
          <p:nvPr/>
        </p:nvGrpSpPr>
        <p:grpSpPr bwMode="auto">
          <a:xfrm>
            <a:off x="7500958" y="5286388"/>
            <a:ext cx="1260475" cy="503238"/>
            <a:chOff x="4558" y="3816"/>
            <a:chExt cx="794" cy="317"/>
          </a:xfrm>
        </p:grpSpPr>
        <p:sp>
          <p:nvSpPr>
            <p:cNvPr id="32" name="Line 35"/>
            <p:cNvSpPr>
              <a:spLocks noChangeShapeType="1"/>
            </p:cNvSpPr>
            <p:nvPr/>
          </p:nvSpPr>
          <p:spPr bwMode="auto">
            <a:xfrm flipH="1">
              <a:off x="4626" y="4042"/>
              <a:ext cx="249" cy="0"/>
            </a:xfrm>
            <a:prstGeom prst="line">
              <a:avLst/>
            </a:prstGeom>
            <a:noFill/>
            <a:ln w="22225">
              <a:solidFill>
                <a:srgbClr val="339966"/>
              </a:solidFill>
              <a:round/>
              <a:headEnd/>
              <a:tailEnd type="triangle" w="med" len="med"/>
            </a:ln>
            <a:effectLst/>
          </p:spPr>
          <p:txBody>
            <a:bodyPr/>
            <a:lstStyle/>
            <a:p>
              <a:endParaRPr lang="zh-CN" altLang="en-US"/>
            </a:p>
          </p:txBody>
        </p:sp>
        <p:sp>
          <p:nvSpPr>
            <p:cNvPr id="33" name="Line 36"/>
            <p:cNvSpPr>
              <a:spLocks noChangeShapeType="1"/>
            </p:cNvSpPr>
            <p:nvPr/>
          </p:nvSpPr>
          <p:spPr bwMode="auto">
            <a:xfrm>
              <a:off x="4649" y="3906"/>
              <a:ext cx="249" cy="0"/>
            </a:xfrm>
            <a:prstGeom prst="line">
              <a:avLst/>
            </a:prstGeom>
            <a:noFill/>
            <a:ln w="38100">
              <a:solidFill>
                <a:srgbClr val="FF3300"/>
              </a:solidFill>
              <a:round/>
              <a:headEnd/>
              <a:tailEnd type="triangle" w="med" len="med"/>
            </a:ln>
            <a:effectLst/>
          </p:spPr>
          <p:txBody>
            <a:bodyPr/>
            <a:lstStyle/>
            <a:p>
              <a:endParaRPr lang="zh-CN" altLang="en-US"/>
            </a:p>
          </p:txBody>
        </p:sp>
        <p:sp>
          <p:nvSpPr>
            <p:cNvPr id="34" name="Text Box 37"/>
            <p:cNvSpPr txBox="1">
              <a:spLocks noChangeArrowheads="1"/>
            </p:cNvSpPr>
            <p:nvPr/>
          </p:nvSpPr>
          <p:spPr bwMode="auto">
            <a:xfrm>
              <a:off x="4807" y="3816"/>
              <a:ext cx="545" cy="311"/>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nSpc>
                  <a:spcPct val="100000"/>
                </a:lnSpc>
                <a:spcBef>
                  <a:spcPct val="20000"/>
                </a:spcBef>
              </a:pPr>
              <a:r>
                <a:rPr lang="zh-CN" altLang="en-US" sz="1200" b="0">
                  <a:ea typeface="微软雅黑" pitchFamily="34" charset="-122"/>
                </a:rPr>
                <a:t>计算</a:t>
              </a:r>
            </a:p>
            <a:p>
              <a:pPr>
                <a:lnSpc>
                  <a:spcPct val="100000"/>
                </a:lnSpc>
                <a:spcBef>
                  <a:spcPct val="20000"/>
                </a:spcBef>
              </a:pPr>
              <a:r>
                <a:rPr lang="zh-CN" altLang="en-US" sz="1200" b="0">
                  <a:ea typeface="微软雅黑" pitchFamily="34" charset="-122"/>
                </a:rPr>
                <a:t>分摊</a:t>
              </a:r>
            </a:p>
          </p:txBody>
        </p:sp>
        <p:sp>
          <p:nvSpPr>
            <p:cNvPr id="35" name="Rectangle 38"/>
            <p:cNvSpPr>
              <a:spLocks noChangeArrowheads="1"/>
            </p:cNvSpPr>
            <p:nvPr/>
          </p:nvSpPr>
          <p:spPr bwMode="auto">
            <a:xfrm>
              <a:off x="4558" y="3816"/>
              <a:ext cx="771" cy="317"/>
            </a:xfrm>
            <a:prstGeom prst="rect">
              <a:avLst/>
            </a:prstGeom>
            <a:noFill/>
            <a:ln w="9525" algn="ctr">
              <a:solidFill>
                <a:schemeClr val="tx1"/>
              </a:solidFill>
              <a:prstDash val="dash"/>
              <a:miter lim="800000"/>
              <a:headEnd/>
              <a:tailEnd/>
            </a:ln>
            <a:effectLst/>
          </p:spPr>
          <p:txBody>
            <a:bodyPr wrap="none" anchor="ctr"/>
            <a:lstStyle/>
            <a:p>
              <a:endParaRPr lang="zh-CN" altLang="en-US"/>
            </a:p>
          </p:txBody>
        </p:sp>
      </p:grpSp>
      <p:sp>
        <p:nvSpPr>
          <p:cNvPr id="36" name="Oval 43"/>
          <p:cNvSpPr>
            <a:spLocks noChangeArrowheads="1"/>
          </p:cNvSpPr>
          <p:nvPr/>
        </p:nvSpPr>
        <p:spPr bwMode="auto">
          <a:xfrm>
            <a:off x="2339752" y="4073528"/>
            <a:ext cx="215900" cy="215900"/>
          </a:xfrm>
          <a:prstGeom prst="ellipse">
            <a:avLst/>
          </a:prstGeom>
          <a:solidFill>
            <a:srgbClr val="339966"/>
          </a:solidFill>
          <a:ln w="19050">
            <a:solidFill>
              <a:srgbClr val="339966"/>
            </a:solidFill>
            <a:round/>
            <a:headEnd/>
            <a:tailEnd/>
          </a:ln>
          <a:effectLst/>
        </p:spPr>
        <p:txBody>
          <a:bodyPr wrap="none" anchor="ctr"/>
          <a:lstStyle/>
          <a:p>
            <a:endParaRPr lang="zh-CN" altLang="en-US"/>
          </a:p>
        </p:txBody>
      </p:sp>
      <p:sp>
        <p:nvSpPr>
          <p:cNvPr id="37" name="Rectangle 44"/>
          <p:cNvSpPr>
            <a:spLocks noChangeArrowheads="1"/>
          </p:cNvSpPr>
          <p:nvPr/>
        </p:nvSpPr>
        <p:spPr bwMode="auto">
          <a:xfrm>
            <a:off x="5832447" y="2384425"/>
            <a:ext cx="790575" cy="3421063"/>
          </a:xfrm>
          <a:prstGeom prst="rect">
            <a:avLst/>
          </a:prstGeom>
          <a:noFill/>
          <a:ln w="15875">
            <a:solidFill>
              <a:schemeClr val="tx1"/>
            </a:solidFill>
            <a:miter lim="800000"/>
            <a:headEnd/>
            <a:tailEnd/>
          </a:ln>
          <a:effectLst/>
        </p:spPr>
        <p:txBody>
          <a:bodyPr wrap="none" anchor="ctr"/>
          <a:lstStyle/>
          <a:p>
            <a:endParaRPr lang="zh-CN" altLang="en-US"/>
          </a:p>
        </p:txBody>
      </p:sp>
      <p:sp>
        <p:nvSpPr>
          <p:cNvPr id="38" name="Text Box 45"/>
          <p:cNvSpPr txBox="1">
            <a:spLocks noChangeArrowheads="1"/>
          </p:cNvSpPr>
          <p:nvPr/>
        </p:nvSpPr>
        <p:spPr bwMode="auto">
          <a:xfrm>
            <a:off x="5749903" y="2384425"/>
            <a:ext cx="936625" cy="274638"/>
          </a:xfrm>
          <a:prstGeom prst="rect">
            <a:avLst/>
          </a:prstGeom>
          <a:noFill/>
          <a:ln w="19050">
            <a:noFill/>
            <a:miter lim="800000"/>
            <a:headEnd/>
            <a:tailEnd/>
          </a:ln>
          <a:effectLst/>
        </p:spPr>
        <p:txBody>
          <a:bodyPr>
            <a:spAutoFit/>
          </a:bodyPr>
          <a:lstStyle/>
          <a:p>
            <a:pPr algn="ctr">
              <a:lnSpc>
                <a:spcPct val="100000"/>
              </a:lnSpc>
              <a:spcBef>
                <a:spcPct val="50000"/>
              </a:spcBef>
            </a:pPr>
            <a:r>
              <a:rPr lang="zh-CN" altLang="en-US" sz="1200" b="0" dirty="0">
                <a:latin typeface="Times New Roman" pitchFamily="18" charset="0"/>
                <a:ea typeface="微软雅黑" pitchFamily="34" charset="-122"/>
                <a:cs typeface="Times New Roman" pitchFamily="18" charset="0"/>
              </a:rPr>
              <a:t>不分产品</a:t>
            </a:r>
          </a:p>
        </p:txBody>
      </p:sp>
      <p:sp>
        <p:nvSpPr>
          <p:cNvPr id="39" name="Oval 46"/>
          <p:cNvSpPr>
            <a:spLocks noChangeArrowheads="1"/>
          </p:cNvSpPr>
          <p:nvPr/>
        </p:nvSpPr>
        <p:spPr bwMode="auto">
          <a:xfrm>
            <a:off x="6083272" y="4713299"/>
            <a:ext cx="215900" cy="215900"/>
          </a:xfrm>
          <a:prstGeom prst="ellipse">
            <a:avLst/>
          </a:prstGeom>
          <a:solidFill>
            <a:srgbClr val="339966"/>
          </a:solidFill>
          <a:ln w="19050">
            <a:solidFill>
              <a:srgbClr val="339966"/>
            </a:solidFill>
            <a:round/>
            <a:headEnd/>
            <a:tailEnd/>
          </a:ln>
          <a:effectLst/>
        </p:spPr>
        <p:txBody>
          <a:bodyPr wrap="none" anchor="ctr"/>
          <a:lstStyle/>
          <a:p>
            <a:endParaRPr lang="zh-CN" altLang="en-US"/>
          </a:p>
        </p:txBody>
      </p:sp>
      <p:sp>
        <p:nvSpPr>
          <p:cNvPr id="40" name="Oval 47"/>
          <p:cNvSpPr>
            <a:spLocks noChangeArrowheads="1"/>
          </p:cNvSpPr>
          <p:nvPr/>
        </p:nvSpPr>
        <p:spPr bwMode="auto">
          <a:xfrm>
            <a:off x="6083272" y="4073528"/>
            <a:ext cx="215900" cy="215900"/>
          </a:xfrm>
          <a:prstGeom prst="ellipse">
            <a:avLst/>
          </a:prstGeom>
          <a:solidFill>
            <a:srgbClr val="339966"/>
          </a:solidFill>
          <a:ln w="19050">
            <a:solidFill>
              <a:srgbClr val="339966"/>
            </a:solidFill>
            <a:round/>
            <a:headEnd/>
            <a:tailEnd/>
          </a:ln>
          <a:effectLst/>
        </p:spPr>
        <p:txBody>
          <a:bodyPr wrap="none" anchor="ctr"/>
          <a:lstStyle/>
          <a:p>
            <a:endParaRPr lang="zh-CN" altLang="en-US"/>
          </a:p>
        </p:txBody>
      </p:sp>
      <p:sp>
        <p:nvSpPr>
          <p:cNvPr id="41" name="Oval 48"/>
          <p:cNvSpPr>
            <a:spLocks noChangeArrowheads="1"/>
          </p:cNvSpPr>
          <p:nvPr/>
        </p:nvSpPr>
        <p:spPr bwMode="auto">
          <a:xfrm>
            <a:off x="5253009" y="4073528"/>
            <a:ext cx="215900" cy="215900"/>
          </a:xfrm>
          <a:prstGeom prst="ellipse">
            <a:avLst/>
          </a:prstGeom>
          <a:noFill/>
          <a:ln w="19050" algn="ctr">
            <a:solidFill>
              <a:srgbClr val="339966"/>
            </a:solidFill>
            <a:round/>
            <a:headEnd/>
            <a:tailEnd/>
          </a:ln>
          <a:effectLst/>
        </p:spPr>
        <p:txBody>
          <a:bodyPr wrap="none" anchor="ctr"/>
          <a:lstStyle/>
          <a:p>
            <a:endParaRPr lang="zh-CN" altLang="en-US"/>
          </a:p>
        </p:txBody>
      </p:sp>
      <p:sp>
        <p:nvSpPr>
          <p:cNvPr id="42" name="Oval 49"/>
          <p:cNvSpPr>
            <a:spLocks noChangeArrowheads="1"/>
          </p:cNvSpPr>
          <p:nvPr/>
        </p:nvSpPr>
        <p:spPr bwMode="auto">
          <a:xfrm>
            <a:off x="5253009" y="4713299"/>
            <a:ext cx="215900" cy="215900"/>
          </a:xfrm>
          <a:prstGeom prst="ellipse">
            <a:avLst/>
          </a:prstGeom>
          <a:noFill/>
          <a:ln w="19050" algn="ctr">
            <a:solidFill>
              <a:srgbClr val="339966"/>
            </a:solidFill>
            <a:round/>
            <a:headEnd/>
            <a:tailEnd/>
          </a:ln>
          <a:effectLst/>
        </p:spPr>
        <p:txBody>
          <a:bodyPr wrap="none" anchor="ctr"/>
          <a:lstStyle/>
          <a:p>
            <a:endParaRPr lang="zh-CN" altLang="en-US"/>
          </a:p>
        </p:txBody>
      </p:sp>
      <p:sp>
        <p:nvSpPr>
          <p:cNvPr id="43" name="Line 50"/>
          <p:cNvSpPr>
            <a:spLocks noChangeShapeType="1"/>
          </p:cNvSpPr>
          <p:nvPr/>
        </p:nvSpPr>
        <p:spPr bwMode="auto">
          <a:xfrm flipH="1">
            <a:off x="5613372" y="4181478"/>
            <a:ext cx="466725" cy="0"/>
          </a:xfrm>
          <a:prstGeom prst="line">
            <a:avLst/>
          </a:prstGeom>
          <a:noFill/>
          <a:ln w="22225">
            <a:solidFill>
              <a:srgbClr val="339966"/>
            </a:solidFill>
            <a:round/>
            <a:headEnd/>
            <a:tailEnd type="triangle" w="med" len="med"/>
          </a:ln>
          <a:effectLst/>
        </p:spPr>
        <p:txBody>
          <a:bodyPr/>
          <a:lstStyle/>
          <a:p>
            <a:endParaRPr lang="zh-CN" altLang="en-US"/>
          </a:p>
        </p:txBody>
      </p:sp>
      <p:sp>
        <p:nvSpPr>
          <p:cNvPr id="44" name="Line 51"/>
          <p:cNvSpPr>
            <a:spLocks noChangeShapeType="1"/>
          </p:cNvSpPr>
          <p:nvPr/>
        </p:nvSpPr>
        <p:spPr bwMode="auto">
          <a:xfrm flipH="1">
            <a:off x="5614959" y="4821249"/>
            <a:ext cx="466725" cy="0"/>
          </a:xfrm>
          <a:prstGeom prst="line">
            <a:avLst/>
          </a:prstGeom>
          <a:noFill/>
          <a:ln w="22225">
            <a:solidFill>
              <a:srgbClr val="339966"/>
            </a:solidFill>
            <a:round/>
            <a:headEnd/>
            <a:tailEnd type="triangle" w="med" len="med"/>
          </a:ln>
          <a:effectLst/>
        </p:spPr>
        <p:txBody>
          <a:bodyPr/>
          <a:lstStyle/>
          <a:p>
            <a:endParaRPr lang="zh-CN" altLang="en-US"/>
          </a:p>
        </p:txBody>
      </p:sp>
      <p:sp>
        <p:nvSpPr>
          <p:cNvPr id="46" name="Rectangle 26"/>
          <p:cNvSpPr>
            <a:spLocks noChangeArrowheads="1"/>
          </p:cNvSpPr>
          <p:nvPr/>
        </p:nvSpPr>
        <p:spPr bwMode="auto">
          <a:xfrm>
            <a:off x="431800" y="1196975"/>
            <a:ext cx="7696200" cy="381000"/>
          </a:xfrm>
          <a:prstGeom prst="rect">
            <a:avLst/>
          </a:prstGeom>
          <a:noFill/>
          <a:ln w="9525" algn="ctr">
            <a:noFill/>
            <a:miter lim="800000"/>
            <a:headEnd/>
            <a:tailEnd/>
          </a:ln>
        </p:spPr>
        <p:txBody>
          <a:bodyPr/>
          <a:lstStyle/>
          <a:p>
            <a:pPr marL="285750" indent="-285750" algn="l">
              <a:lnSpc>
                <a:spcPct val="130000"/>
              </a:lnSpc>
              <a:buClr>
                <a:schemeClr val="accent1"/>
              </a:buClr>
              <a:buSzPct val="130000"/>
              <a:buFont typeface="Arial" pitchFamily="34" charset="0"/>
              <a:buChar char="•"/>
            </a:pPr>
            <a:r>
              <a:rPr lang="zh-CN" altLang="en-US" sz="1400" dirty="0" smtClean="0">
                <a:latin typeface="微软雅黑" pitchFamily="34" charset="-122"/>
                <a:ea typeface="微软雅黑" pitchFamily="34" charset="-122"/>
              </a:rPr>
              <a:t>根据销售区域、产品类别及型号对应的销售量计算销售收入</a:t>
            </a:r>
            <a:r>
              <a:rPr lang="en-US" altLang="zh-CN" sz="1400" b="0" dirty="0" smtClean="0">
                <a:latin typeface="微软雅黑" pitchFamily="34" charset="-122"/>
                <a:ea typeface="微软雅黑" pitchFamily="34" charset="-122"/>
              </a:rPr>
              <a:t> </a:t>
            </a:r>
          </a:p>
          <a:p>
            <a:pPr marL="285750" indent="-285750" algn="l">
              <a:lnSpc>
                <a:spcPct val="130000"/>
              </a:lnSpc>
              <a:buClr>
                <a:schemeClr val="accent1"/>
              </a:buClr>
              <a:buSzPct val="130000"/>
              <a:buFont typeface="Arial" pitchFamily="34" charset="0"/>
              <a:buChar char="•"/>
            </a:pPr>
            <a:r>
              <a:rPr lang="zh-CN" altLang="en-US" sz="1400" b="0" dirty="0" smtClean="0">
                <a:latin typeface="微软雅黑" pitchFamily="34" charset="-122"/>
                <a:ea typeface="微软雅黑" pitchFamily="34" charset="-122"/>
              </a:rPr>
              <a:t>生产成本可以根据对应的分摊因子分摊到各产品</a:t>
            </a:r>
            <a:endParaRPr lang="en-US" altLang="zh-CN" sz="1400" b="0" dirty="0" smtClean="0">
              <a:latin typeface="微软雅黑" pitchFamily="34" charset="-122"/>
              <a:ea typeface="微软雅黑" pitchFamily="34" charset="-122"/>
            </a:endParaRPr>
          </a:p>
          <a:p>
            <a:pPr marL="285750" indent="-285750" algn="l">
              <a:lnSpc>
                <a:spcPct val="130000"/>
              </a:lnSpc>
              <a:buClr>
                <a:schemeClr val="accent1"/>
              </a:buClr>
              <a:buSzPct val="130000"/>
              <a:buFont typeface="Arial" pitchFamily="34" charset="0"/>
              <a:buChar char="•"/>
            </a:pPr>
            <a:r>
              <a:rPr lang="zh-CN" altLang="en-US" sz="1400" b="0" dirty="0" smtClean="0">
                <a:latin typeface="微软雅黑" pitchFamily="34" charset="-122"/>
                <a:ea typeface="微软雅黑" pitchFamily="34" charset="-122"/>
              </a:rPr>
              <a:t>销售费用及</a:t>
            </a:r>
            <a:r>
              <a:rPr lang="zh-CN" altLang="en-US" sz="1400" b="0" dirty="0">
                <a:latin typeface="微软雅黑" pitchFamily="34" charset="-122"/>
                <a:ea typeface="微软雅黑" pitchFamily="34" charset="-122"/>
              </a:rPr>
              <a:t>管理费用可按照一定分摊模型进行产品细化</a:t>
            </a:r>
          </a:p>
          <a:p>
            <a:pPr marL="285750" indent="-285750" algn="l">
              <a:lnSpc>
                <a:spcPct val="130000"/>
              </a:lnSpc>
              <a:buClr>
                <a:schemeClr val="accent1"/>
              </a:buClr>
              <a:buSzPct val="130000"/>
              <a:buFont typeface="Arial" pitchFamily="34" charset="0"/>
              <a:buChar char="•"/>
            </a:pPr>
            <a:endParaRPr lang="zh-CN" altLang="en-US" sz="1400" b="0" dirty="0">
              <a:latin typeface="微软雅黑" pitchFamily="34" charset="-122"/>
              <a:ea typeface="微软雅黑" pitchFamily="34" charset="-122"/>
            </a:endParaRPr>
          </a:p>
        </p:txBody>
      </p:sp>
      <p:sp>
        <p:nvSpPr>
          <p:cNvPr id="47" name="Rectangle 6"/>
          <p:cNvSpPr>
            <a:spLocks noChangeArrowheads="1"/>
          </p:cNvSpPr>
          <p:nvPr/>
        </p:nvSpPr>
        <p:spPr bwMode="auto">
          <a:xfrm>
            <a:off x="789209" y="5211778"/>
            <a:ext cx="6104316" cy="503238"/>
          </a:xfrm>
          <a:prstGeom prst="rect">
            <a:avLst/>
          </a:prstGeom>
          <a:noFill/>
          <a:ln w="15875">
            <a:solidFill>
              <a:schemeClr val="tx1"/>
            </a:solidFill>
            <a:miter lim="800000"/>
            <a:headEnd/>
            <a:tailEnd/>
          </a:ln>
          <a:effectLst/>
        </p:spPr>
        <p:txBody>
          <a:bodyPr wrap="none" anchor="ctr"/>
          <a:lstStyle/>
          <a:p>
            <a:endParaRPr lang="zh-CN" altLang="en-US"/>
          </a:p>
        </p:txBody>
      </p:sp>
      <p:sp>
        <p:nvSpPr>
          <p:cNvPr id="48" name="Text Box 12"/>
          <p:cNvSpPr txBox="1">
            <a:spLocks noChangeArrowheads="1"/>
          </p:cNvSpPr>
          <p:nvPr/>
        </p:nvSpPr>
        <p:spPr bwMode="auto">
          <a:xfrm>
            <a:off x="800053" y="5267341"/>
            <a:ext cx="1306512" cy="304800"/>
          </a:xfrm>
          <a:prstGeom prst="rect">
            <a:avLst/>
          </a:prstGeom>
          <a:noFill/>
          <a:ln w="19050">
            <a:noFill/>
            <a:miter lim="800000"/>
            <a:headEnd/>
            <a:tailEnd/>
          </a:ln>
          <a:effectLst/>
        </p:spPr>
        <p:txBody>
          <a:bodyPr>
            <a:spAutoFit/>
          </a:bodyPr>
          <a:lstStyle/>
          <a:p>
            <a:pPr algn="l">
              <a:lnSpc>
                <a:spcPct val="100000"/>
              </a:lnSpc>
              <a:spcBef>
                <a:spcPct val="50000"/>
              </a:spcBef>
            </a:pPr>
            <a:r>
              <a:rPr lang="zh-CN" altLang="en-US" sz="1400" dirty="0" smtClean="0">
                <a:latin typeface="Times New Roman" pitchFamily="18" charset="0"/>
                <a:ea typeface="微软雅黑" pitchFamily="34" charset="-122"/>
                <a:cs typeface="Times New Roman" pitchFamily="18" charset="0"/>
              </a:rPr>
              <a:t>水电房租</a:t>
            </a:r>
            <a:endParaRPr lang="zh-CN" altLang="en-US" sz="1400" b="0" dirty="0">
              <a:latin typeface="Times New Roman" pitchFamily="18" charset="0"/>
              <a:ea typeface="微软雅黑" pitchFamily="34" charset="-122"/>
              <a:cs typeface="Times New Roman" pitchFamily="18" charset="0"/>
            </a:endParaRPr>
          </a:p>
        </p:txBody>
      </p:sp>
      <p:sp>
        <p:nvSpPr>
          <p:cNvPr id="49" name="Oval 13"/>
          <p:cNvSpPr>
            <a:spLocks noChangeArrowheads="1"/>
          </p:cNvSpPr>
          <p:nvPr/>
        </p:nvSpPr>
        <p:spPr bwMode="auto">
          <a:xfrm>
            <a:off x="2344680" y="5354653"/>
            <a:ext cx="215900" cy="215900"/>
          </a:xfrm>
          <a:prstGeom prst="ellipse">
            <a:avLst/>
          </a:prstGeom>
          <a:solidFill>
            <a:srgbClr val="339966"/>
          </a:solidFill>
          <a:ln w="19050">
            <a:solidFill>
              <a:srgbClr val="339966"/>
            </a:solidFill>
            <a:round/>
            <a:headEnd/>
            <a:tailEnd/>
          </a:ln>
          <a:effectLst/>
        </p:spPr>
        <p:txBody>
          <a:bodyPr wrap="none" anchor="ctr"/>
          <a:lstStyle/>
          <a:p>
            <a:endParaRPr lang="zh-CN" altLang="en-US"/>
          </a:p>
        </p:txBody>
      </p:sp>
      <p:sp>
        <p:nvSpPr>
          <p:cNvPr id="52" name="Oval 46"/>
          <p:cNvSpPr>
            <a:spLocks noChangeArrowheads="1"/>
          </p:cNvSpPr>
          <p:nvPr/>
        </p:nvSpPr>
        <p:spPr bwMode="auto">
          <a:xfrm>
            <a:off x="6054668" y="5356241"/>
            <a:ext cx="215900" cy="215900"/>
          </a:xfrm>
          <a:prstGeom prst="ellipse">
            <a:avLst/>
          </a:prstGeom>
          <a:solidFill>
            <a:srgbClr val="339966"/>
          </a:solidFill>
          <a:ln w="19050">
            <a:solidFill>
              <a:srgbClr val="339966"/>
            </a:solidFill>
            <a:round/>
            <a:headEnd/>
            <a:tailEnd/>
          </a:ln>
          <a:effectLst/>
        </p:spPr>
        <p:txBody>
          <a:bodyPr wrap="none" anchor="ctr"/>
          <a:lstStyle/>
          <a:p>
            <a:endParaRPr lang="zh-CN" altLang="en-US"/>
          </a:p>
        </p:txBody>
      </p:sp>
      <p:sp>
        <p:nvSpPr>
          <p:cNvPr id="53" name="Oval 49"/>
          <p:cNvSpPr>
            <a:spLocks noChangeArrowheads="1"/>
          </p:cNvSpPr>
          <p:nvPr/>
        </p:nvSpPr>
        <p:spPr bwMode="auto">
          <a:xfrm>
            <a:off x="5224405" y="5356241"/>
            <a:ext cx="215900" cy="215900"/>
          </a:xfrm>
          <a:prstGeom prst="ellipse">
            <a:avLst/>
          </a:prstGeom>
          <a:noFill/>
          <a:ln w="19050" algn="ctr">
            <a:solidFill>
              <a:srgbClr val="339966"/>
            </a:solidFill>
            <a:round/>
            <a:headEnd/>
            <a:tailEnd/>
          </a:ln>
          <a:effectLst/>
        </p:spPr>
        <p:txBody>
          <a:bodyPr wrap="none" anchor="ctr"/>
          <a:lstStyle/>
          <a:p>
            <a:endParaRPr lang="zh-CN" altLang="en-US"/>
          </a:p>
        </p:txBody>
      </p:sp>
      <p:sp>
        <p:nvSpPr>
          <p:cNvPr id="54" name="Line 51"/>
          <p:cNvSpPr>
            <a:spLocks noChangeShapeType="1"/>
          </p:cNvSpPr>
          <p:nvPr/>
        </p:nvSpPr>
        <p:spPr bwMode="auto">
          <a:xfrm flipH="1">
            <a:off x="5586355" y="5464191"/>
            <a:ext cx="466725" cy="0"/>
          </a:xfrm>
          <a:prstGeom prst="line">
            <a:avLst/>
          </a:prstGeom>
          <a:noFill/>
          <a:ln w="22225">
            <a:solidFill>
              <a:srgbClr val="339966"/>
            </a:solidFill>
            <a:round/>
            <a:headEnd/>
            <a:tailEnd type="triangle" w="med" len="med"/>
          </a:ln>
          <a:effectLst/>
        </p:spPr>
        <p:txBody>
          <a:bodyPr/>
          <a:lstStyle/>
          <a:p>
            <a:endParaRPr lang="zh-CN" altLang="en-US"/>
          </a:p>
        </p:txBody>
      </p:sp>
      <p:cxnSp>
        <p:nvCxnSpPr>
          <p:cNvPr id="55" name="直接连接符 54"/>
          <p:cNvCxnSpPr/>
          <p:nvPr/>
        </p:nvCxnSpPr>
        <p:spPr>
          <a:xfrm>
            <a:off x="179388" y="1052736"/>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itle 1"/>
          <p:cNvSpPr txBox="1">
            <a:spLocks/>
          </p:cNvSpPr>
          <p:nvPr/>
        </p:nvSpPr>
        <p:spPr bwMode="auto">
          <a:xfrm>
            <a:off x="1619672" y="0"/>
            <a:ext cx="4690864" cy="4413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914400" rtl="0" eaLnBrk="1" latinLnBrk="0" hangingPunct="1">
              <a:spcBef>
                <a:spcPct val="0"/>
              </a:spcBef>
              <a:buNone/>
              <a:defRPr sz="1800" b="1" kern="1200">
                <a:solidFill>
                  <a:schemeClr val="bg1"/>
                </a:solidFill>
                <a:latin typeface="微软雅黑" pitchFamily="34" charset="-122"/>
                <a:ea typeface="微软雅黑" pitchFamily="34" charset="-122"/>
                <a:cs typeface="+mj-cs"/>
              </a:defRPr>
            </a:lvl1pPr>
          </a:lstStyle>
          <a:p>
            <a:r>
              <a:rPr lang="zh-CN" altLang="en-US" dirty="0" smtClean="0"/>
              <a:t>全面预算编制</a:t>
            </a:r>
            <a:endParaRPr lang="en-US" altLang="zh-CN" dirty="0"/>
          </a:p>
        </p:txBody>
      </p:sp>
    </p:spTree>
    <p:extLst>
      <p:ext uri="{BB962C8B-B14F-4D97-AF65-F5344CB8AC3E}">
        <p14:creationId xmlns:p14="http://schemas.microsoft.com/office/powerpoint/2010/main" val="14015993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111006953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5356" name="think-cell Slide" r:id="rId16" imgW="360" imgH="360" progId="">
                  <p:embed/>
                </p:oleObj>
              </mc:Choice>
              <mc:Fallback>
                <p:oleObj name="think-cell Slide" r:id="rId16" imgW="360" imgH="360" progId="">
                  <p:embed/>
                  <p:pic>
                    <p:nvPicPr>
                      <p:cNvPr id="0" name="Picture 25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5" name="Picture 90" descr="black_bg"/>
          <p:cNvPicPr>
            <a:picLocks noChangeAspect="1" noChangeArrowheads="1"/>
          </p:cNvPicPr>
          <p:nvPr>
            <p:custDataLst>
              <p:tags r:id="rId3"/>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a:off x="0" y="404664"/>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custDataLst>
              <p:tags r:id="rId4"/>
            </p:custDataLst>
          </p:nvPr>
        </p:nvSpPr>
        <p:spPr/>
        <p:txBody>
          <a:bodyPr/>
          <a:lstStyle/>
          <a:p>
            <a:r>
              <a:rPr lang="zh-CN" altLang="en-US" dirty="0" smtClean="0"/>
              <a:t>全面预算编制</a:t>
            </a:r>
            <a:endParaRPr lang="en-US" altLang="zh-CN" dirty="0"/>
          </a:p>
        </p:txBody>
      </p:sp>
      <p:sp>
        <p:nvSpPr>
          <p:cNvPr id="2" name="Rectangle 2"/>
          <p:cNvSpPr>
            <a:spLocks noGrp="1"/>
          </p:cNvSpPr>
          <p:nvPr>
            <p:ph type="title" idx="4294967295"/>
            <p:custDataLst>
              <p:tags r:id="rId5"/>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人员工资</a:t>
            </a:r>
            <a:endParaRPr lang="en-US" sz="2000" dirty="0" smtClean="0">
              <a:latin typeface="微软雅黑" pitchFamily="34" charset="-122"/>
              <a:ea typeface="微软雅黑" pitchFamily="34" charset="-122"/>
            </a:endParaRPr>
          </a:p>
        </p:txBody>
      </p:sp>
      <p:cxnSp>
        <p:nvCxnSpPr>
          <p:cNvPr id="11" name="直接连接符 10"/>
          <p:cNvCxnSpPr/>
          <p:nvPr>
            <p:custDataLst>
              <p:tags r:id="rId6"/>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reeform 5"/>
          <p:cNvSpPr>
            <a:spLocks/>
          </p:cNvSpPr>
          <p:nvPr>
            <p:custDataLst>
              <p:tags r:id="rId7"/>
            </p:custDataLst>
          </p:nvPr>
        </p:nvSpPr>
        <p:spPr bwMode="auto">
          <a:xfrm>
            <a:off x="1403648" y="1196107"/>
            <a:ext cx="6791325" cy="720725"/>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p:spPr>
        <p:txBody>
          <a:bodyPr lIns="45720" rIns="45720"/>
          <a:lstStyle/>
          <a:p>
            <a:endParaRPr lang="zh-CN" altLang="en-US" dirty="0"/>
          </a:p>
        </p:txBody>
      </p:sp>
      <p:sp>
        <p:nvSpPr>
          <p:cNvPr id="7" name="AutoShape 4"/>
          <p:cNvSpPr>
            <a:spLocks noChangeArrowheads="1"/>
          </p:cNvSpPr>
          <p:nvPr>
            <p:custDataLst>
              <p:tags r:id="rId8"/>
            </p:custDataLst>
          </p:nvPr>
        </p:nvSpPr>
        <p:spPr bwMode="auto">
          <a:xfrm>
            <a:off x="323528" y="1196107"/>
            <a:ext cx="1238250" cy="719138"/>
          </a:xfrm>
          <a:prstGeom prst="homePlate">
            <a:avLst>
              <a:gd name="adj" fmla="val 30300"/>
            </a:avLst>
          </a:prstGeom>
          <a:solidFill>
            <a:srgbClr val="A7C4D9"/>
          </a:solidFill>
          <a:ln w="6350">
            <a:solidFill>
              <a:srgbClr val="A50021"/>
            </a:solidFill>
            <a:miter lim="800000"/>
            <a:headEnd/>
            <a:tailEnd/>
          </a:ln>
        </p:spPr>
        <p:txBody>
          <a:bodyPr wrap="none" lIns="45720" rIns="45720"/>
          <a:lstStyle/>
          <a:p>
            <a:pPr eaLnBrk="0" hangingPunct="0"/>
            <a:r>
              <a:rPr lang="zh-CN" altLang="en-US" sz="1200" dirty="0" smtClean="0">
                <a:latin typeface="微软雅黑" pitchFamily="34" charset="-122"/>
                <a:ea typeface="微软雅黑" pitchFamily="34" charset="-122"/>
              </a:rPr>
              <a:t>工资</a:t>
            </a:r>
            <a:endParaRPr lang="en-GB" altLang="zh-CN" sz="1200" dirty="0">
              <a:latin typeface="微软雅黑" pitchFamily="34" charset="-122"/>
              <a:ea typeface="微软雅黑" pitchFamily="34" charset="-122"/>
            </a:endParaRPr>
          </a:p>
        </p:txBody>
      </p:sp>
      <p:sp>
        <p:nvSpPr>
          <p:cNvPr id="8" name="Rectangle 6"/>
          <p:cNvSpPr>
            <a:spLocks noChangeArrowheads="1"/>
          </p:cNvSpPr>
          <p:nvPr>
            <p:custDataLst>
              <p:tags r:id="rId9"/>
            </p:custDataLst>
          </p:nvPr>
        </p:nvSpPr>
        <p:spPr bwMode="auto">
          <a:xfrm>
            <a:off x="1619672" y="1196752"/>
            <a:ext cx="6367462" cy="973138"/>
          </a:xfrm>
          <a:prstGeom prst="rect">
            <a:avLst/>
          </a:prstGeom>
          <a:noFill/>
          <a:ln w="6350">
            <a:noFill/>
            <a:miter lim="800000"/>
            <a:headEnd/>
            <a:tailEnd/>
          </a:ln>
        </p:spPr>
        <p:txBody>
          <a:bodyPr lIns="45720" rIns="45720"/>
          <a:lstStyle/>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按照部门，职级，职位进行工资编制</a:t>
            </a:r>
            <a:endParaRPr lang="en-US" altLang="zh-CN" sz="1200" dirty="0" smtClean="0">
              <a:solidFill>
                <a:srgbClr val="000000"/>
              </a:solidFill>
              <a:ea typeface="微软雅黑" pitchFamily="34" charset="-122"/>
            </a:endParaRPr>
          </a:p>
          <a:p>
            <a:pPr marL="101600" indent="-101600" eaLnBrk="0" fontAlgn="b" hangingPunct="0">
              <a:spcBef>
                <a:spcPct val="30000"/>
              </a:spcBef>
              <a:buClr>
                <a:schemeClr val="folHlink"/>
              </a:buClr>
              <a:buFontTx/>
              <a:buChar char="•"/>
            </a:pPr>
            <a:endParaRPr lang="en-US" altLang="zh-CN" sz="1200" dirty="0" smtClean="0">
              <a:solidFill>
                <a:srgbClr val="000000"/>
              </a:solidFill>
              <a:ea typeface="微软雅黑" pitchFamily="34" charset="-122"/>
            </a:endParaRPr>
          </a:p>
        </p:txBody>
      </p:sp>
      <p:pic>
        <p:nvPicPr>
          <p:cNvPr id="59395" name="Picture 3"/>
          <p:cNvPicPr>
            <a:picLocks noChangeAspect="1" noChangeArrowheads="1"/>
          </p:cNvPicPr>
          <p:nvPr>
            <p:custDataLst>
              <p:tags r:id="rId10"/>
            </p:custDataLst>
          </p:nvPr>
        </p:nvPicPr>
        <p:blipFill>
          <a:blip r:embed="rId19" cstate="print">
            <a:extLst>
              <a:ext uri="{28A0092B-C50C-407E-A947-70E740481C1C}">
                <a14:useLocalDpi xmlns:a14="http://schemas.microsoft.com/office/drawing/2010/main" val="0"/>
              </a:ext>
            </a:extLst>
          </a:blip>
          <a:srcRect/>
          <a:stretch>
            <a:fillRect/>
          </a:stretch>
        </p:blipFill>
        <p:spPr bwMode="auto">
          <a:xfrm>
            <a:off x="107504" y="2996952"/>
            <a:ext cx="8964488" cy="2648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8"/>
          <p:cNvSpPr>
            <a:spLocks noChangeArrowheads="1"/>
          </p:cNvSpPr>
          <p:nvPr>
            <p:custDataLst>
              <p:tags r:id="rId11"/>
            </p:custDataLst>
          </p:nvPr>
        </p:nvSpPr>
        <p:spPr bwMode="auto">
          <a:xfrm rot="1890531">
            <a:off x="7826017" y="2796898"/>
            <a:ext cx="976499" cy="400110"/>
          </a:xfrm>
          <a:prstGeom prst="rect">
            <a:avLst/>
          </a:prstGeom>
          <a:noFill/>
          <a:ln w="25400" algn="ctr">
            <a:solidFill>
              <a:srgbClr val="FF3300"/>
            </a:solidFill>
            <a:miter lim="800000"/>
            <a:headEnd/>
            <a:tailEnd/>
          </a:ln>
        </p:spPr>
        <p:txBody>
          <a:bodyPr wrap="square" anchor="ctr">
            <a:spAutoFit/>
          </a:bodyPr>
          <a:lstStyle/>
          <a:p>
            <a:pPr algn="ctr" eaLnBrk="0" hangingPunct="0"/>
            <a:r>
              <a:rPr lang="zh-CN" altLang="en-US" sz="2000" b="1" i="0" dirty="0">
                <a:solidFill>
                  <a:srgbClr val="FF3300"/>
                </a:solidFill>
              </a:rPr>
              <a:t>示例</a:t>
            </a:r>
          </a:p>
        </p:txBody>
      </p:sp>
      <p:sp>
        <p:nvSpPr>
          <p:cNvPr id="13" name="Rectangle 7"/>
          <p:cNvSpPr/>
          <p:nvPr>
            <p:custDataLst>
              <p:tags r:id="rId12"/>
            </p:custDataLst>
          </p:nvPr>
        </p:nvSpPr>
        <p:spPr>
          <a:xfrm>
            <a:off x="251520" y="3356992"/>
            <a:ext cx="5832772" cy="1800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7"/>
          <p:cNvSpPr/>
          <p:nvPr>
            <p:custDataLst>
              <p:tags r:id="rId13"/>
            </p:custDataLst>
          </p:nvPr>
        </p:nvSpPr>
        <p:spPr>
          <a:xfrm>
            <a:off x="2483644" y="3598294"/>
            <a:ext cx="5832772"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1977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312129446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6379" name="think-cell Slide" r:id="rId14" imgW="360" imgH="360" progId="">
                  <p:embed/>
                </p:oleObj>
              </mc:Choice>
              <mc:Fallback>
                <p:oleObj name="think-cell Slide" r:id="rId14" imgW="360" imgH="360" progId="">
                  <p:embed/>
                  <p:pic>
                    <p:nvPicPr>
                      <p:cNvPr id="0" name="Picture 24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3" name="Picture 90" descr="black_bg"/>
          <p:cNvPicPr>
            <a:picLocks noChangeAspect="1" noChangeArrowheads="1"/>
          </p:cNvPicPr>
          <p:nvPr>
            <p:custDataLst>
              <p:tags r:id="rId3"/>
            </p:custDataLst>
          </p:nvPr>
        </p:nvPicPr>
        <p:blipFill>
          <a:blip r:embed="rId16" cstate="print">
            <a:extLst>
              <a:ext uri="{28A0092B-C50C-407E-A947-70E740481C1C}">
                <a14:useLocalDpi xmlns:a14="http://schemas.microsoft.com/office/drawing/2010/main" val="0"/>
              </a:ext>
            </a:extLst>
          </a:blip>
          <a:srcRect/>
          <a:stretch>
            <a:fillRect/>
          </a:stretch>
        </p:blipFill>
        <p:spPr bwMode="auto">
          <a:xfrm>
            <a:off x="0" y="404664"/>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custDataLst>
              <p:tags r:id="rId4"/>
            </p:custDataLst>
          </p:nvPr>
        </p:nvSpPr>
        <p:spPr/>
        <p:txBody>
          <a:bodyPr/>
          <a:lstStyle/>
          <a:p>
            <a:r>
              <a:rPr lang="zh-CN" altLang="en-US" dirty="0" smtClean="0"/>
              <a:t>全面预算编制</a:t>
            </a:r>
            <a:endParaRPr lang="en-US" altLang="zh-CN" dirty="0"/>
          </a:p>
        </p:txBody>
      </p:sp>
      <p:sp>
        <p:nvSpPr>
          <p:cNvPr id="2" name="Rectangle 2"/>
          <p:cNvSpPr>
            <a:spLocks noGrp="1"/>
          </p:cNvSpPr>
          <p:nvPr>
            <p:ph type="title" idx="4294967295"/>
            <p:custDataLst>
              <p:tags r:id="rId5"/>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研发费</a:t>
            </a:r>
            <a:endParaRPr lang="en-US" sz="2000" dirty="0" smtClean="0">
              <a:latin typeface="微软雅黑" pitchFamily="34" charset="-122"/>
              <a:ea typeface="微软雅黑" pitchFamily="34" charset="-122"/>
            </a:endParaRPr>
          </a:p>
        </p:txBody>
      </p:sp>
      <p:cxnSp>
        <p:nvCxnSpPr>
          <p:cNvPr id="11" name="直接连接符 10"/>
          <p:cNvCxnSpPr/>
          <p:nvPr>
            <p:custDataLst>
              <p:tags r:id="rId6"/>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reeform 5"/>
          <p:cNvSpPr>
            <a:spLocks/>
          </p:cNvSpPr>
          <p:nvPr>
            <p:custDataLst>
              <p:tags r:id="rId7"/>
            </p:custDataLst>
          </p:nvPr>
        </p:nvSpPr>
        <p:spPr bwMode="auto">
          <a:xfrm>
            <a:off x="1453083" y="1124744"/>
            <a:ext cx="6791325" cy="753467"/>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p:spPr>
        <p:txBody>
          <a:bodyPr lIns="45720" rIns="45720"/>
          <a:lstStyle/>
          <a:p>
            <a:endParaRPr lang="zh-CN" altLang="en-US" dirty="0"/>
          </a:p>
        </p:txBody>
      </p:sp>
      <p:sp>
        <p:nvSpPr>
          <p:cNvPr id="7" name="AutoShape 4"/>
          <p:cNvSpPr>
            <a:spLocks noChangeArrowheads="1"/>
          </p:cNvSpPr>
          <p:nvPr>
            <p:custDataLst>
              <p:tags r:id="rId8"/>
            </p:custDataLst>
          </p:nvPr>
        </p:nvSpPr>
        <p:spPr bwMode="auto">
          <a:xfrm>
            <a:off x="323528" y="1159073"/>
            <a:ext cx="1238250" cy="719138"/>
          </a:xfrm>
          <a:prstGeom prst="homePlate">
            <a:avLst>
              <a:gd name="adj" fmla="val 30300"/>
            </a:avLst>
          </a:prstGeom>
          <a:solidFill>
            <a:srgbClr val="A7C4D9"/>
          </a:solidFill>
          <a:ln w="6350">
            <a:solidFill>
              <a:srgbClr val="A50021"/>
            </a:solidFill>
            <a:miter lim="800000"/>
            <a:headEnd/>
            <a:tailEnd/>
          </a:ln>
        </p:spPr>
        <p:txBody>
          <a:bodyPr wrap="none" lIns="45720" rIns="45720"/>
          <a:lstStyle/>
          <a:p>
            <a:pPr eaLnBrk="0" hangingPunct="0"/>
            <a:r>
              <a:rPr lang="zh-CN" altLang="en-US" sz="1200" dirty="0" smtClean="0">
                <a:latin typeface="微软雅黑" pitchFamily="34" charset="-122"/>
                <a:ea typeface="微软雅黑" pitchFamily="34" charset="-122"/>
              </a:rPr>
              <a:t>研发费用</a:t>
            </a:r>
            <a:endParaRPr lang="en-GB" altLang="zh-CN" sz="1200" dirty="0">
              <a:latin typeface="微软雅黑" pitchFamily="34" charset="-122"/>
              <a:ea typeface="微软雅黑" pitchFamily="34" charset="-122"/>
            </a:endParaRPr>
          </a:p>
        </p:txBody>
      </p:sp>
      <p:sp>
        <p:nvSpPr>
          <p:cNvPr id="8" name="Rectangle 6"/>
          <p:cNvSpPr>
            <a:spLocks noChangeArrowheads="1"/>
          </p:cNvSpPr>
          <p:nvPr>
            <p:custDataLst>
              <p:tags r:id="rId9"/>
            </p:custDataLst>
          </p:nvPr>
        </p:nvSpPr>
        <p:spPr bwMode="auto">
          <a:xfrm>
            <a:off x="1619672" y="1159718"/>
            <a:ext cx="6367462" cy="973138"/>
          </a:xfrm>
          <a:prstGeom prst="rect">
            <a:avLst/>
          </a:prstGeom>
          <a:noFill/>
          <a:ln w="6350">
            <a:noFill/>
            <a:miter lim="800000"/>
            <a:headEnd/>
            <a:tailEnd/>
          </a:ln>
        </p:spPr>
        <p:txBody>
          <a:bodyPr lIns="45720" rIns="45720"/>
          <a:lstStyle/>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对</a:t>
            </a:r>
            <a:r>
              <a:rPr lang="zh-CN" altLang="en-US" sz="1200" dirty="0">
                <a:solidFill>
                  <a:srgbClr val="000000"/>
                </a:solidFill>
                <a:ea typeface="微软雅黑" pitchFamily="34" charset="-122"/>
              </a:rPr>
              <a:t>研发费用按照项目进行预算编制；</a:t>
            </a:r>
            <a:endParaRPr lang="en-US" altLang="zh-CN" sz="1200" dirty="0">
              <a:solidFill>
                <a:srgbClr val="000000"/>
              </a:solidFill>
              <a:ea typeface="微软雅黑" pitchFamily="34" charset="-122"/>
            </a:endParaRPr>
          </a:p>
          <a:p>
            <a:pPr marL="101600" indent="-101600" eaLnBrk="0" fontAlgn="b" hangingPunct="0">
              <a:spcBef>
                <a:spcPct val="30000"/>
              </a:spcBef>
              <a:buClr>
                <a:schemeClr val="folHlink"/>
              </a:buClr>
              <a:buFontTx/>
              <a:buChar char="•"/>
            </a:pPr>
            <a:r>
              <a:rPr lang="zh-CN" altLang="en-US" sz="1200" dirty="0">
                <a:solidFill>
                  <a:srgbClr val="000000"/>
                </a:solidFill>
                <a:ea typeface="微软雅黑" pitchFamily="34" charset="-122"/>
              </a:rPr>
              <a:t>对项目的资金计划进行编制；</a:t>
            </a:r>
            <a:endParaRPr lang="en-US" altLang="zh-CN" sz="1200" dirty="0">
              <a:solidFill>
                <a:srgbClr val="000000"/>
              </a:solidFill>
              <a:ea typeface="微软雅黑" pitchFamily="34" charset="-122"/>
            </a:endParaRPr>
          </a:p>
          <a:p>
            <a:pPr marL="101600" indent="-101600" eaLnBrk="0" fontAlgn="b" hangingPunct="0">
              <a:spcBef>
                <a:spcPct val="30000"/>
              </a:spcBef>
              <a:buClr>
                <a:schemeClr val="folHlink"/>
              </a:buClr>
              <a:buFontTx/>
              <a:buChar char="•"/>
            </a:pPr>
            <a:endParaRPr lang="en-US" altLang="zh-CN" sz="1200" dirty="0" smtClean="0">
              <a:solidFill>
                <a:srgbClr val="000000"/>
              </a:solidFill>
              <a:ea typeface="微软雅黑" pitchFamily="34" charset="-122"/>
            </a:endParaRPr>
          </a:p>
        </p:txBody>
      </p:sp>
      <p:pic>
        <p:nvPicPr>
          <p:cNvPr id="9" name="Picture 3"/>
          <p:cNvPicPr>
            <a:picLocks noChangeAspect="1" noChangeArrowheads="1"/>
          </p:cNvPicPr>
          <p:nvPr>
            <p:custDataLst>
              <p:tags r:id="rId10"/>
            </p:custDataLst>
          </p:nvPr>
        </p:nvPicPr>
        <p:blipFill>
          <a:blip r:embed="rId17" cstate="print"/>
          <a:srcRect/>
          <a:stretch>
            <a:fillRect/>
          </a:stretch>
        </p:blipFill>
        <p:spPr bwMode="auto">
          <a:xfrm>
            <a:off x="467544" y="3225341"/>
            <a:ext cx="7839075" cy="1962150"/>
          </a:xfrm>
          <a:prstGeom prst="rect">
            <a:avLst/>
          </a:prstGeom>
          <a:noFill/>
          <a:ln w="9525">
            <a:noFill/>
            <a:miter lim="800000"/>
            <a:headEnd/>
            <a:tailEnd/>
          </a:ln>
        </p:spPr>
      </p:pic>
      <p:sp>
        <p:nvSpPr>
          <p:cNvPr id="12" name="Text Box 5"/>
          <p:cNvSpPr txBox="1">
            <a:spLocks noChangeArrowheads="1"/>
          </p:cNvSpPr>
          <p:nvPr>
            <p:custDataLst>
              <p:tags r:id="rId11"/>
            </p:custDataLst>
          </p:nvPr>
        </p:nvSpPr>
        <p:spPr bwMode="auto">
          <a:xfrm rot="1447704">
            <a:off x="7856563" y="3213842"/>
            <a:ext cx="900113" cy="307777"/>
          </a:xfrm>
          <a:prstGeom prst="rect">
            <a:avLst/>
          </a:prstGeom>
          <a:noFill/>
          <a:ln w="28575">
            <a:solidFill>
              <a:srgbClr val="CC0000"/>
            </a:solidFill>
            <a:miter lim="800000"/>
            <a:headEnd/>
            <a:tailEnd/>
          </a:ln>
          <a:effectLst/>
        </p:spPr>
        <p:txBody>
          <a:bodyPr>
            <a:spAutoFit/>
          </a:bodyPr>
          <a:lstStyle/>
          <a:p>
            <a:pPr algn="ctr">
              <a:lnSpc>
                <a:spcPct val="100000"/>
              </a:lnSpc>
            </a:pPr>
            <a:r>
              <a:rPr lang="zh-CN" altLang="en-US" sz="1400" b="0" dirty="0">
                <a:solidFill>
                  <a:srgbClr val="CC0000"/>
                </a:solidFill>
                <a:latin typeface="微软雅黑" pitchFamily="34" charset="-122"/>
                <a:ea typeface="微软雅黑" pitchFamily="34" charset="-122"/>
                <a:cs typeface="Arial" pitchFamily="34" charset="0"/>
              </a:rPr>
              <a:t>示例</a:t>
            </a:r>
          </a:p>
        </p:txBody>
      </p:sp>
    </p:spTree>
    <p:extLst>
      <p:ext uri="{BB962C8B-B14F-4D97-AF65-F5344CB8AC3E}">
        <p14:creationId xmlns:p14="http://schemas.microsoft.com/office/powerpoint/2010/main" val="2684993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10343094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7402" name="think-cell Slide" r:id="rId16" imgW="360" imgH="360" progId="">
                  <p:embed/>
                </p:oleObj>
              </mc:Choice>
              <mc:Fallback>
                <p:oleObj name="think-cell Slide" r:id="rId16" imgW="360" imgH="360" progId="">
                  <p:embed/>
                  <p:pic>
                    <p:nvPicPr>
                      <p:cNvPr id="0" name="Picture 24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5" name="Picture 90" descr="black_bg"/>
          <p:cNvPicPr>
            <a:picLocks noChangeAspect="1" noChangeArrowheads="1"/>
          </p:cNvPicPr>
          <p:nvPr>
            <p:custDataLst>
              <p:tags r:id="rId3"/>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a:off x="0" y="438621"/>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custDataLst>
              <p:tags r:id="rId4"/>
            </p:custDataLst>
          </p:nvPr>
        </p:nvSpPr>
        <p:spPr/>
        <p:txBody>
          <a:bodyPr/>
          <a:lstStyle/>
          <a:p>
            <a:r>
              <a:rPr lang="zh-CN" altLang="en-US" dirty="0" smtClean="0"/>
              <a:t>全面预算编制</a:t>
            </a:r>
            <a:endParaRPr lang="en-US" altLang="zh-CN" dirty="0"/>
          </a:p>
        </p:txBody>
      </p:sp>
      <p:sp>
        <p:nvSpPr>
          <p:cNvPr id="2" name="Rectangle 2"/>
          <p:cNvSpPr>
            <a:spLocks noGrp="1"/>
          </p:cNvSpPr>
          <p:nvPr>
            <p:ph type="title" idx="4294967295"/>
            <p:custDataLst>
              <p:tags r:id="rId5"/>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折旧及摊销</a:t>
            </a:r>
            <a:endParaRPr lang="en-US" sz="2000" dirty="0" smtClean="0">
              <a:latin typeface="微软雅黑" pitchFamily="34" charset="-122"/>
              <a:ea typeface="微软雅黑" pitchFamily="34" charset="-122"/>
            </a:endParaRPr>
          </a:p>
        </p:txBody>
      </p:sp>
      <p:cxnSp>
        <p:nvCxnSpPr>
          <p:cNvPr id="11" name="直接连接符 10"/>
          <p:cNvCxnSpPr/>
          <p:nvPr>
            <p:custDataLst>
              <p:tags r:id="rId6"/>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AutoShape 15"/>
          <p:cNvSpPr>
            <a:spLocks noChangeArrowheads="1"/>
          </p:cNvSpPr>
          <p:nvPr>
            <p:custDataLst>
              <p:tags r:id="rId7"/>
            </p:custDataLst>
          </p:nvPr>
        </p:nvSpPr>
        <p:spPr bwMode="auto">
          <a:xfrm>
            <a:off x="323528" y="1195214"/>
            <a:ext cx="1238250" cy="1009650"/>
          </a:xfrm>
          <a:prstGeom prst="homePlate">
            <a:avLst>
              <a:gd name="adj" fmla="val 21581"/>
            </a:avLst>
          </a:prstGeom>
          <a:solidFill>
            <a:srgbClr val="A7C4D9"/>
          </a:solidFill>
          <a:ln w="6350">
            <a:solidFill>
              <a:srgbClr val="A50021"/>
            </a:solidFill>
            <a:miter lim="800000"/>
            <a:headEnd/>
            <a:tailEnd/>
          </a:ln>
          <a:effectLst/>
        </p:spPr>
        <p:txBody>
          <a:bodyPr wrap="none" lIns="45720" rIns="45720"/>
          <a:lstStyle/>
          <a:p>
            <a:pPr fontAlgn="base">
              <a:spcBef>
                <a:spcPct val="0"/>
              </a:spcBef>
              <a:buClrTx/>
              <a:buFontTx/>
              <a:buNone/>
            </a:pPr>
            <a:r>
              <a:rPr lang="zh-CN" altLang="en-US" sz="1200" dirty="0" smtClean="0">
                <a:solidFill>
                  <a:schemeClr val="tx1"/>
                </a:solidFill>
                <a:latin typeface="微软雅黑" pitchFamily="34" charset="-122"/>
                <a:ea typeface="微软雅黑" pitchFamily="34" charset="-122"/>
              </a:rPr>
              <a:t>资本性支出</a:t>
            </a:r>
            <a:endParaRPr lang="zh-CN" altLang="en-GB" sz="1200" dirty="0">
              <a:solidFill>
                <a:schemeClr val="tx1"/>
              </a:solidFill>
              <a:latin typeface="微软雅黑" pitchFamily="34" charset="-122"/>
              <a:ea typeface="微软雅黑" pitchFamily="34" charset="-122"/>
            </a:endParaRPr>
          </a:p>
        </p:txBody>
      </p:sp>
      <p:sp>
        <p:nvSpPr>
          <p:cNvPr id="7" name="Freeform 16"/>
          <p:cNvSpPr>
            <a:spLocks/>
          </p:cNvSpPr>
          <p:nvPr>
            <p:custDataLst>
              <p:tags r:id="rId8"/>
            </p:custDataLst>
          </p:nvPr>
        </p:nvSpPr>
        <p:spPr bwMode="auto">
          <a:xfrm>
            <a:off x="1475656" y="1195214"/>
            <a:ext cx="6791325" cy="1009650"/>
          </a:xfrm>
          <a:custGeom>
            <a:avLst/>
            <a:gdLst/>
            <a:ahLst/>
            <a:cxnLst>
              <a:cxn ang="0">
                <a:pos x="0" y="0"/>
              </a:cxn>
              <a:cxn ang="0">
                <a:pos x="144" y="344"/>
              </a:cxn>
              <a:cxn ang="0">
                <a:pos x="0" y="720"/>
              </a:cxn>
              <a:cxn ang="0">
                <a:pos x="4464" y="720"/>
              </a:cxn>
              <a:cxn ang="0">
                <a:pos x="4464" y="0"/>
              </a:cxn>
              <a:cxn ang="0">
                <a:pos x="0" y="0"/>
              </a:cxn>
            </a:cxnLst>
            <a:rect l="0" t="0" r="r" b="b"/>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a:effectLst/>
        </p:spPr>
        <p:txBody>
          <a:bodyPr lIns="45720" rIns="45720"/>
          <a:lstStyle/>
          <a:p>
            <a:endParaRPr lang="zh-CN" altLang="en-US" sz="1200">
              <a:latin typeface="微软雅黑" pitchFamily="34" charset="-122"/>
              <a:ea typeface="微软雅黑" pitchFamily="34" charset="-122"/>
            </a:endParaRPr>
          </a:p>
        </p:txBody>
      </p:sp>
      <p:sp>
        <p:nvSpPr>
          <p:cNvPr id="8" name="Rectangle 17"/>
          <p:cNvSpPr>
            <a:spLocks noChangeArrowheads="1"/>
          </p:cNvSpPr>
          <p:nvPr>
            <p:custDataLst>
              <p:tags r:id="rId9"/>
            </p:custDataLst>
          </p:nvPr>
        </p:nvSpPr>
        <p:spPr bwMode="auto">
          <a:xfrm>
            <a:off x="1619672" y="1182514"/>
            <a:ext cx="6327775" cy="1022350"/>
          </a:xfrm>
          <a:prstGeom prst="rect">
            <a:avLst/>
          </a:prstGeom>
          <a:noFill/>
          <a:ln w="6350">
            <a:noFill/>
            <a:miter lim="800000"/>
            <a:headEnd/>
            <a:tailEnd/>
          </a:ln>
          <a:effectLst/>
        </p:spPr>
        <p:txBody>
          <a:bodyPr lIns="45720" rIns="45720"/>
          <a:lstStyle/>
          <a:p>
            <a:pPr marL="101600" indent="-101600">
              <a:lnSpc>
                <a:spcPct val="120000"/>
              </a:lnSpc>
              <a:buFont typeface="Arial" pitchFamily="34" charset="0"/>
              <a:buChar char="•"/>
            </a:pPr>
            <a:r>
              <a:rPr lang="zh-CN" altLang="en-US" sz="1200" dirty="0" smtClean="0">
                <a:latin typeface="微软雅黑" pitchFamily="34" charset="-122"/>
                <a:ea typeface="微软雅黑" pitchFamily="34" charset="-122"/>
              </a:rPr>
              <a:t>各预算组织对新增资产按类别进行预测</a:t>
            </a:r>
            <a:endParaRPr lang="en-US" altLang="zh-CN" sz="1200" dirty="0" smtClean="0">
              <a:latin typeface="微软雅黑" pitchFamily="34" charset="-122"/>
              <a:ea typeface="微软雅黑" pitchFamily="34" charset="-122"/>
            </a:endParaRPr>
          </a:p>
          <a:p>
            <a:pPr marL="101600" indent="-101600">
              <a:lnSpc>
                <a:spcPct val="120000"/>
              </a:lnSpc>
              <a:buFont typeface="Arial" pitchFamily="34" charset="0"/>
              <a:buChar char="•"/>
            </a:pPr>
            <a:r>
              <a:rPr lang="zh-CN" altLang="en-US" sz="1200" dirty="0" smtClean="0">
                <a:latin typeface="微软雅黑" pitchFamily="34" charset="-122"/>
                <a:ea typeface="微软雅黑" pitchFamily="34" charset="-122"/>
              </a:rPr>
              <a:t>系统根据折旧年限和残值率自动计算新增资产折旧</a:t>
            </a:r>
            <a:endParaRPr lang="en-US" altLang="zh-CN" sz="1200" dirty="0" smtClean="0">
              <a:latin typeface="微软雅黑" pitchFamily="34" charset="-122"/>
              <a:ea typeface="微软雅黑" pitchFamily="34" charset="-122"/>
            </a:endParaRPr>
          </a:p>
          <a:p>
            <a:pPr marL="101600" indent="-101600">
              <a:lnSpc>
                <a:spcPct val="120000"/>
              </a:lnSpc>
              <a:buFont typeface="Arial" pitchFamily="34" charset="0"/>
              <a:buChar char="•"/>
            </a:pPr>
            <a:r>
              <a:rPr lang="zh-CN" altLang="en-US" sz="1200" dirty="0" smtClean="0">
                <a:latin typeface="微软雅黑" pitchFamily="34" charset="-122"/>
                <a:ea typeface="微软雅黑" pitchFamily="34" charset="-122"/>
              </a:rPr>
              <a:t>每年系统初始化可维护现有资产的原值和折旧预测</a:t>
            </a:r>
            <a:endParaRPr lang="en-US" altLang="zh-CN" sz="1200" dirty="0" smtClean="0">
              <a:latin typeface="微软雅黑" pitchFamily="34" charset="-122"/>
              <a:ea typeface="微软雅黑" pitchFamily="34" charset="-122"/>
            </a:endParaRPr>
          </a:p>
          <a:p>
            <a:pPr marL="101600" indent="-101600">
              <a:lnSpc>
                <a:spcPct val="120000"/>
              </a:lnSpc>
              <a:buFont typeface="Arial" pitchFamily="34" charset="0"/>
              <a:buChar char="•"/>
            </a:pPr>
            <a:r>
              <a:rPr lang="zh-CN" altLang="en-US" sz="1200" dirty="0" smtClean="0">
                <a:latin typeface="微软雅黑" pitchFamily="34" charset="-122"/>
                <a:ea typeface="微软雅黑" pitchFamily="34" charset="-122"/>
              </a:rPr>
              <a:t>系统自动计算资产原值和折旧总额分别计入资产负债表和损益表</a:t>
            </a:r>
            <a:endParaRPr lang="zh-CN" altLang="en-GB" sz="1200" dirty="0">
              <a:latin typeface="微软雅黑" pitchFamily="34" charset="-122"/>
              <a:ea typeface="微软雅黑" pitchFamily="34" charset="-122"/>
            </a:endParaRPr>
          </a:p>
        </p:txBody>
      </p:sp>
      <p:pic>
        <p:nvPicPr>
          <p:cNvPr id="9" name="Picture 4"/>
          <p:cNvPicPr>
            <a:picLocks noChangeAspect="1" noChangeArrowheads="1"/>
          </p:cNvPicPr>
          <p:nvPr>
            <p:custDataLst>
              <p:tags r:id="rId10"/>
            </p:custDataLst>
          </p:nvPr>
        </p:nvPicPr>
        <p:blipFill>
          <a:blip r:embed="rId19" cstate="print"/>
          <a:srcRect/>
          <a:stretch>
            <a:fillRect/>
          </a:stretch>
        </p:blipFill>
        <p:spPr bwMode="auto">
          <a:xfrm>
            <a:off x="276230" y="2309956"/>
            <a:ext cx="2711594" cy="4143380"/>
          </a:xfrm>
          <a:prstGeom prst="rect">
            <a:avLst/>
          </a:prstGeom>
          <a:noFill/>
          <a:ln w="9525">
            <a:noFill/>
            <a:miter lim="800000"/>
            <a:headEnd/>
            <a:tailEnd/>
          </a:ln>
          <a:effectLst/>
        </p:spPr>
      </p:pic>
      <p:pic>
        <p:nvPicPr>
          <p:cNvPr id="12" name="Picture 5"/>
          <p:cNvPicPr>
            <a:picLocks noChangeAspect="1" noChangeArrowheads="1"/>
          </p:cNvPicPr>
          <p:nvPr>
            <p:custDataLst>
              <p:tags r:id="rId11"/>
            </p:custDataLst>
          </p:nvPr>
        </p:nvPicPr>
        <p:blipFill>
          <a:blip r:embed="rId20" cstate="print"/>
          <a:srcRect/>
          <a:stretch>
            <a:fillRect/>
          </a:stretch>
        </p:blipFill>
        <p:spPr bwMode="auto">
          <a:xfrm>
            <a:off x="3024126" y="2285992"/>
            <a:ext cx="5977030" cy="4181487"/>
          </a:xfrm>
          <a:prstGeom prst="rect">
            <a:avLst/>
          </a:prstGeom>
          <a:noFill/>
          <a:ln w="9525">
            <a:noFill/>
            <a:miter lim="800000"/>
            <a:headEnd/>
            <a:tailEnd/>
          </a:ln>
          <a:effectLst/>
        </p:spPr>
      </p:pic>
      <p:sp>
        <p:nvSpPr>
          <p:cNvPr id="13" name="Rectangle 13"/>
          <p:cNvSpPr/>
          <p:nvPr>
            <p:custDataLst>
              <p:tags r:id="rId12"/>
            </p:custDataLst>
          </p:nvPr>
        </p:nvSpPr>
        <p:spPr>
          <a:xfrm>
            <a:off x="3000364" y="5500702"/>
            <a:ext cx="6000792" cy="1000132"/>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 Box 5"/>
          <p:cNvSpPr txBox="1">
            <a:spLocks noChangeArrowheads="1"/>
          </p:cNvSpPr>
          <p:nvPr>
            <p:custDataLst>
              <p:tags r:id="rId13"/>
            </p:custDataLst>
          </p:nvPr>
        </p:nvSpPr>
        <p:spPr bwMode="auto">
          <a:xfrm rot="1447704">
            <a:off x="7810296" y="2599397"/>
            <a:ext cx="900113" cy="307777"/>
          </a:xfrm>
          <a:prstGeom prst="rect">
            <a:avLst/>
          </a:prstGeom>
          <a:noFill/>
          <a:ln w="28575">
            <a:solidFill>
              <a:srgbClr val="CC0000"/>
            </a:solidFill>
            <a:miter lim="800000"/>
            <a:headEnd/>
            <a:tailEnd/>
          </a:ln>
          <a:effectLst/>
        </p:spPr>
        <p:txBody>
          <a:bodyPr>
            <a:spAutoFit/>
          </a:bodyPr>
          <a:lstStyle/>
          <a:p>
            <a:pPr algn="ctr">
              <a:lnSpc>
                <a:spcPct val="100000"/>
              </a:lnSpc>
            </a:pPr>
            <a:r>
              <a:rPr lang="zh-CN" altLang="en-US" sz="1400" b="0" dirty="0">
                <a:solidFill>
                  <a:srgbClr val="CC0000"/>
                </a:solidFill>
                <a:latin typeface="微软雅黑" pitchFamily="34" charset="-122"/>
                <a:ea typeface="微软雅黑" pitchFamily="34" charset="-122"/>
                <a:cs typeface="Arial" pitchFamily="34" charset="0"/>
              </a:rPr>
              <a:t>示例</a:t>
            </a:r>
          </a:p>
        </p:txBody>
      </p:sp>
    </p:spTree>
    <p:extLst>
      <p:ext uri="{BB962C8B-B14F-4D97-AF65-F5344CB8AC3E}">
        <p14:creationId xmlns:p14="http://schemas.microsoft.com/office/powerpoint/2010/main" val="2684993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hidden="1"/>
          <p:cNvGraphicFramePr>
            <a:graphicFrameLocks noChangeAspect="1"/>
          </p:cNvGraphicFramePr>
          <p:nvPr>
            <p:custDataLst>
              <p:tags r:id="rId2"/>
            </p:custDataLst>
            <p:extLst>
              <p:ext uri="{D42A27DB-BD31-4B8C-83A1-F6EECF244321}">
                <p14:modId xmlns:p14="http://schemas.microsoft.com/office/powerpoint/2010/main" val="7296827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5082" name="think-cell Slide" r:id="rId14" imgW="360" imgH="360" progId="">
                  <p:embed/>
                </p:oleObj>
              </mc:Choice>
              <mc:Fallback>
                <p:oleObj name="think-cell Slide" r:id="rId14" imgW="360" imgH="360" progId="">
                  <p:embed/>
                  <p:pic>
                    <p:nvPicPr>
                      <p:cNvPr id="0" name="Picture 45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2" name="Picture 90" descr="black_bg"/>
          <p:cNvPicPr>
            <a:picLocks noChangeAspect="1" noChangeArrowheads="1"/>
          </p:cNvPicPr>
          <p:nvPr>
            <p:custDataLst>
              <p:tags r:id="rId3"/>
            </p:custDataLst>
          </p:nvPr>
        </p:nvPicPr>
        <p:blipFill>
          <a:blip r:embed="rId16" cstate="print">
            <a:extLst>
              <a:ext uri="{28A0092B-C50C-407E-A947-70E740481C1C}">
                <a14:useLocalDpi xmlns:a14="http://schemas.microsoft.com/office/drawing/2010/main" val="0"/>
              </a:ext>
            </a:extLst>
          </a:blip>
          <a:srcRect/>
          <a:stretch>
            <a:fillRect/>
          </a:stretch>
        </p:blipFill>
        <p:spPr bwMode="auto">
          <a:xfrm>
            <a:off x="0" y="404664"/>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5"/>
          <p:cNvSpPr>
            <a:spLocks/>
          </p:cNvSpPr>
          <p:nvPr>
            <p:custDataLst>
              <p:tags r:id="rId4"/>
            </p:custDataLst>
          </p:nvPr>
        </p:nvSpPr>
        <p:spPr bwMode="auto">
          <a:xfrm>
            <a:off x="1673225" y="1195958"/>
            <a:ext cx="6791325" cy="864890"/>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solidFill>
            <a:srgbClr val="F5DCB4"/>
          </a:solidFill>
          <a:ln w="6350" cap="rnd" cmpd="sng">
            <a:solidFill>
              <a:srgbClr val="006699"/>
            </a:solidFill>
            <a:prstDash val="solid"/>
            <a:round/>
            <a:headEnd type="none" w="med" len="med"/>
            <a:tailEnd type="none" w="med" len="med"/>
          </a:ln>
        </p:spPr>
        <p:txBody>
          <a:bodyPr lIns="45720" rIns="45720"/>
          <a:lstStyle/>
          <a:p>
            <a:endParaRPr lang="zh-CN" altLang="en-US"/>
          </a:p>
        </p:txBody>
      </p:sp>
      <p:sp>
        <p:nvSpPr>
          <p:cNvPr id="10" name="Title 1"/>
          <p:cNvSpPr>
            <a:spLocks noGrp="1"/>
          </p:cNvSpPr>
          <p:nvPr>
            <p:ph type="title"/>
            <p:custDataLst>
              <p:tags r:id="rId5"/>
            </p:custDataLst>
          </p:nvPr>
        </p:nvSpPr>
        <p:spPr/>
        <p:txBody>
          <a:bodyPr/>
          <a:lstStyle/>
          <a:p>
            <a:r>
              <a:rPr lang="zh-CN" altLang="en-US" dirty="0" smtClean="0"/>
              <a:t>全面预算编制</a:t>
            </a:r>
            <a:endParaRPr lang="en-US" dirty="0"/>
          </a:p>
        </p:txBody>
      </p:sp>
      <p:sp>
        <p:nvSpPr>
          <p:cNvPr id="2" name="Rectangle 2"/>
          <p:cNvSpPr>
            <a:spLocks noGrp="1"/>
          </p:cNvSpPr>
          <p:nvPr>
            <p:ph type="title" idx="4294967295"/>
            <p:custDataLst>
              <p:tags r:id="rId6"/>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预算币种</a:t>
            </a:r>
            <a:endParaRPr lang="en-US" sz="2000" dirty="0" smtClean="0">
              <a:latin typeface="微软雅黑" pitchFamily="34" charset="-122"/>
              <a:ea typeface="微软雅黑" pitchFamily="34" charset="-122"/>
            </a:endParaRPr>
          </a:p>
        </p:txBody>
      </p:sp>
      <p:cxnSp>
        <p:nvCxnSpPr>
          <p:cNvPr id="11" name="直接连接符 10"/>
          <p:cNvCxnSpPr/>
          <p:nvPr>
            <p:custDataLst>
              <p:tags r:id="rId7"/>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2"/>
          <p:cNvPicPr>
            <a:picLocks noChangeAspect="1" noChangeArrowheads="1"/>
          </p:cNvPicPr>
          <p:nvPr>
            <p:custDataLst>
              <p:tags r:id="rId8"/>
            </p:custDataLst>
          </p:nvPr>
        </p:nvPicPr>
        <p:blipFill>
          <a:blip r:embed="rId17" cstate="print">
            <a:extLst>
              <a:ext uri="{28A0092B-C50C-407E-A947-70E740481C1C}">
                <a14:useLocalDpi xmlns:a14="http://schemas.microsoft.com/office/drawing/2010/main" val="0"/>
              </a:ext>
            </a:extLst>
          </a:blip>
          <a:srcRect/>
          <a:stretch>
            <a:fillRect/>
          </a:stretch>
        </p:blipFill>
        <p:spPr bwMode="auto">
          <a:xfrm>
            <a:off x="952442" y="2276872"/>
            <a:ext cx="7061614" cy="397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8"/>
          <p:cNvSpPr>
            <a:spLocks noChangeArrowheads="1"/>
          </p:cNvSpPr>
          <p:nvPr>
            <p:custDataLst>
              <p:tags r:id="rId9"/>
            </p:custDataLst>
          </p:nvPr>
        </p:nvSpPr>
        <p:spPr bwMode="auto">
          <a:xfrm rot="1890531">
            <a:off x="7163333" y="2515180"/>
            <a:ext cx="976499" cy="400110"/>
          </a:xfrm>
          <a:prstGeom prst="rect">
            <a:avLst/>
          </a:prstGeom>
          <a:noFill/>
          <a:ln w="25400" algn="ctr">
            <a:solidFill>
              <a:srgbClr val="FF3300"/>
            </a:solidFill>
            <a:miter lim="800000"/>
            <a:headEnd/>
            <a:tailEnd/>
          </a:ln>
        </p:spPr>
        <p:txBody>
          <a:bodyPr wrap="square" anchor="ctr">
            <a:spAutoFit/>
          </a:bodyPr>
          <a:lstStyle/>
          <a:p>
            <a:pPr algn="ctr" eaLnBrk="0" hangingPunct="0"/>
            <a:r>
              <a:rPr lang="zh-CN" altLang="en-US" sz="2000" b="1" i="0" dirty="0">
                <a:solidFill>
                  <a:srgbClr val="FF3300"/>
                </a:solidFill>
              </a:rPr>
              <a:t>示例</a:t>
            </a:r>
          </a:p>
        </p:txBody>
      </p:sp>
      <p:sp>
        <p:nvSpPr>
          <p:cNvPr id="8" name="AutoShape 4"/>
          <p:cNvSpPr>
            <a:spLocks noChangeArrowheads="1"/>
          </p:cNvSpPr>
          <p:nvPr>
            <p:custDataLst>
              <p:tags r:id="rId10"/>
            </p:custDataLst>
          </p:nvPr>
        </p:nvSpPr>
        <p:spPr bwMode="auto">
          <a:xfrm>
            <a:off x="576263" y="1196752"/>
            <a:ext cx="1238250" cy="864890"/>
          </a:xfrm>
          <a:prstGeom prst="homePlate">
            <a:avLst>
              <a:gd name="adj" fmla="val 30300"/>
            </a:avLst>
          </a:prstGeom>
          <a:solidFill>
            <a:srgbClr val="A7C4D9"/>
          </a:solidFill>
          <a:ln w="6350">
            <a:solidFill>
              <a:srgbClr val="A50021"/>
            </a:solidFill>
            <a:miter lim="800000"/>
            <a:headEnd/>
            <a:tailEnd/>
          </a:ln>
        </p:spPr>
        <p:txBody>
          <a:bodyPr wrap="none" lIns="45720" rIns="45720"/>
          <a:lstStyle/>
          <a:p>
            <a:pPr eaLnBrk="0" hangingPunct="0"/>
            <a:r>
              <a:rPr lang="zh-CN" altLang="en-US" sz="1200" dirty="0">
                <a:latin typeface="微软雅黑" pitchFamily="34" charset="-122"/>
                <a:ea typeface="微软雅黑" pitchFamily="34" charset="-122"/>
              </a:rPr>
              <a:t>本位</a:t>
            </a:r>
            <a:r>
              <a:rPr lang="zh-CN" altLang="en-US" sz="1200" dirty="0" smtClean="0">
                <a:latin typeface="微软雅黑" pitchFamily="34" charset="-122"/>
                <a:ea typeface="微软雅黑" pitchFamily="34" charset="-122"/>
              </a:rPr>
              <a:t>币</a:t>
            </a:r>
            <a:endParaRPr lang="en-US" altLang="zh-CN" sz="1200" dirty="0" smtClean="0">
              <a:latin typeface="微软雅黑" pitchFamily="34" charset="-122"/>
              <a:ea typeface="微软雅黑" pitchFamily="34" charset="-122"/>
            </a:endParaRPr>
          </a:p>
          <a:p>
            <a:pPr eaLnBrk="0" hangingPunct="0"/>
            <a:r>
              <a:rPr lang="zh-CN" altLang="en-US" sz="1200" dirty="0" smtClean="0">
                <a:latin typeface="微软雅黑" pitchFamily="34" charset="-122"/>
                <a:ea typeface="微软雅黑" pitchFamily="34" charset="-122"/>
              </a:rPr>
              <a:t>交易</a:t>
            </a:r>
            <a:r>
              <a:rPr lang="zh-CN" altLang="en-US" sz="1200" dirty="0">
                <a:latin typeface="微软雅黑" pitchFamily="34" charset="-122"/>
                <a:ea typeface="微软雅黑" pitchFamily="34" charset="-122"/>
              </a:rPr>
              <a:t>币种</a:t>
            </a:r>
            <a:endParaRPr lang="en-US" altLang="zh-CN" sz="1200" dirty="0">
              <a:latin typeface="微软雅黑" pitchFamily="34" charset="-122"/>
              <a:ea typeface="微软雅黑" pitchFamily="34" charset="-122"/>
            </a:endParaRPr>
          </a:p>
        </p:txBody>
      </p:sp>
      <p:sp>
        <p:nvSpPr>
          <p:cNvPr id="9" name="Rectangle 6"/>
          <p:cNvSpPr>
            <a:spLocks noChangeArrowheads="1"/>
          </p:cNvSpPr>
          <p:nvPr>
            <p:custDataLst>
              <p:tags r:id="rId11"/>
            </p:custDataLst>
          </p:nvPr>
        </p:nvSpPr>
        <p:spPr bwMode="auto">
          <a:xfrm>
            <a:off x="2020888" y="1196752"/>
            <a:ext cx="6367462" cy="973138"/>
          </a:xfrm>
          <a:prstGeom prst="rect">
            <a:avLst/>
          </a:prstGeom>
          <a:noFill/>
          <a:ln w="6350">
            <a:noFill/>
            <a:miter lim="800000"/>
            <a:headEnd/>
            <a:tailEnd/>
          </a:ln>
        </p:spPr>
        <p:txBody>
          <a:bodyPr lIns="45720" rIns="45720"/>
          <a:lstStyle/>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根据核算系统口径，对实体公司设定本位币</a:t>
            </a:r>
            <a:endParaRPr lang="zh-CN" altLang="en-US" sz="1200" dirty="0">
              <a:solidFill>
                <a:srgbClr val="000000"/>
              </a:solidFill>
              <a:ea typeface="微软雅黑" pitchFamily="34" charset="-122"/>
            </a:endParaRPr>
          </a:p>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汇率可以按照场景，到月，维护期末和平均汇率</a:t>
            </a:r>
            <a:endParaRPr lang="en-US" altLang="zh-CN" sz="1200" dirty="0" smtClean="0">
              <a:solidFill>
                <a:srgbClr val="000000"/>
              </a:solidFill>
              <a:ea typeface="微软雅黑" pitchFamily="34" charset="-122"/>
            </a:endParaRPr>
          </a:p>
          <a:p>
            <a:pPr marL="101600" indent="-101600" eaLnBrk="0" fontAlgn="b" hangingPunct="0">
              <a:spcBef>
                <a:spcPct val="30000"/>
              </a:spcBef>
              <a:buClr>
                <a:schemeClr val="folHlink"/>
              </a:buClr>
              <a:buFontTx/>
              <a:buChar char="•"/>
            </a:pPr>
            <a:r>
              <a:rPr lang="zh-CN" altLang="en-US" sz="1200" dirty="0" smtClean="0">
                <a:solidFill>
                  <a:srgbClr val="000000"/>
                </a:solidFill>
                <a:ea typeface="微软雅黑" pitchFamily="34" charset="-122"/>
              </a:rPr>
              <a:t>采购，销售等如有需要，可以按照交易货币进行预算编制</a:t>
            </a:r>
            <a:endParaRPr lang="en-US" altLang="zh-CN" sz="1200" dirty="0">
              <a:solidFill>
                <a:srgbClr val="000000"/>
              </a:solidFill>
              <a:ea typeface="微软雅黑" pitchFamily="34" charset="-122"/>
            </a:endParaRPr>
          </a:p>
        </p:txBody>
      </p:sp>
    </p:spTree>
    <p:extLst>
      <p:ext uri="{BB962C8B-B14F-4D97-AF65-F5344CB8AC3E}">
        <p14:creationId xmlns:p14="http://schemas.microsoft.com/office/powerpoint/2010/main" val="1768617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2"/>
            </p:custDataLst>
            <p:extLst>
              <p:ext uri="{D42A27DB-BD31-4B8C-83A1-F6EECF244321}">
                <p14:modId xmlns:p14="http://schemas.microsoft.com/office/powerpoint/2010/main" val="310281035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0149" name="think-cell Slide" r:id="rId10" imgW="360" imgH="360" progId="">
                  <p:embed/>
                </p:oleObj>
              </mc:Choice>
              <mc:Fallback>
                <p:oleObj name="think-cell Slide" r:id="rId10" imgW="360" imgH="360" progId="">
                  <p:embed/>
                  <p:pic>
                    <p:nvPicPr>
                      <p:cNvPr id="0" name="Picture 40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2"/>
          <p:cNvSpPr txBox="1">
            <a:spLocks/>
          </p:cNvSpPr>
          <p:nvPr>
            <p:custDataLst>
              <p:tags r:id="rId3"/>
            </p:custDataLst>
          </p:nvPr>
        </p:nvSpPr>
        <p:spPr>
          <a:xfrm>
            <a:off x="179388" y="501650"/>
            <a:ext cx="8640762" cy="4064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000" b="1" dirty="0" smtClean="0">
                <a:latin typeface="微软雅黑" pitchFamily="34" charset="-122"/>
                <a:ea typeface="微软雅黑" pitchFamily="34" charset="-122"/>
              </a:rPr>
              <a:t>目录</a:t>
            </a:r>
          </a:p>
        </p:txBody>
      </p:sp>
      <p:pic>
        <p:nvPicPr>
          <p:cNvPr id="6" name="Picture 4" descr="j0309628"/>
          <p:cNvPicPr>
            <a:picLocks noChangeAspect="1" noChangeArrowheads="1"/>
          </p:cNvPicPr>
          <p:nvPr>
            <p:custDataLst>
              <p:tags r:id="rId4"/>
            </p:custDataLst>
          </p:nvPr>
        </p:nvPicPr>
        <p:blipFill>
          <a:blip r:embed="rId12" cstate="print"/>
          <a:srcRect/>
          <a:stretch>
            <a:fillRect/>
          </a:stretch>
        </p:blipFill>
        <p:spPr bwMode="auto">
          <a:xfrm>
            <a:off x="971550" y="1824038"/>
            <a:ext cx="1862138" cy="2003425"/>
          </a:xfrm>
          <a:prstGeom prst="rect">
            <a:avLst/>
          </a:prstGeom>
          <a:noFill/>
          <a:ln w="9525">
            <a:noFill/>
            <a:miter lim="800000"/>
            <a:headEnd/>
            <a:tailEnd/>
          </a:ln>
        </p:spPr>
      </p:pic>
      <p:cxnSp>
        <p:nvCxnSpPr>
          <p:cNvPr id="9" name="直接连接符 8"/>
          <p:cNvCxnSpPr/>
          <p:nvPr>
            <p:custDataLst>
              <p:tags r:id="rId5"/>
            </p:custDataLst>
          </p:nvPr>
        </p:nvCxnSpPr>
        <p:spPr>
          <a:xfrm>
            <a:off x="179388" y="1052736"/>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AutoShape 3"/>
          <p:cNvSpPr>
            <a:spLocks noChangeArrowheads="1"/>
          </p:cNvSpPr>
          <p:nvPr>
            <p:custDataLst>
              <p:tags r:id="rId6"/>
            </p:custDataLst>
          </p:nvPr>
        </p:nvSpPr>
        <p:spPr bwMode="auto">
          <a:xfrm>
            <a:off x="3667422" y="2996952"/>
            <a:ext cx="4967288" cy="360040"/>
          </a:xfrm>
          <a:prstGeom prst="flowChartAlternateProcess">
            <a:avLst/>
          </a:prstGeom>
          <a:solidFill>
            <a:srgbClr val="78B0B4"/>
          </a:solidFill>
          <a:ln w="9525">
            <a:noFill/>
            <a:miter lim="800000"/>
            <a:headEnd/>
            <a:tailEnd/>
          </a:ln>
        </p:spPr>
        <p:txBody>
          <a:bodyPr wrap="none" anchor="ctr"/>
          <a:lstStyle/>
          <a:p>
            <a:endParaRPr lang="zh-CN" altLang="en-US"/>
          </a:p>
        </p:txBody>
      </p:sp>
      <p:sp>
        <p:nvSpPr>
          <p:cNvPr id="11" name="Rectangle 5"/>
          <p:cNvSpPr>
            <a:spLocks noChangeArrowheads="1"/>
          </p:cNvSpPr>
          <p:nvPr>
            <p:custDataLst>
              <p:tags r:id="rId7"/>
            </p:custDataLst>
          </p:nvPr>
        </p:nvSpPr>
        <p:spPr bwMode="auto">
          <a:xfrm>
            <a:off x="3275856" y="1419507"/>
            <a:ext cx="5327650" cy="2640723"/>
          </a:xfrm>
          <a:prstGeom prst="rect">
            <a:avLst/>
          </a:prstGeom>
          <a:noFill/>
          <a:ln w="9525">
            <a:noFill/>
            <a:miter lim="800000"/>
            <a:headEnd/>
            <a:tailEnd/>
          </a:ln>
        </p:spPr>
        <p:txBody>
          <a:bodyPr wrap="square">
            <a:spAutoFit/>
          </a:bodyPr>
          <a:lstStyle/>
          <a:p>
            <a:pPr>
              <a:lnSpc>
                <a:spcPct val="180000"/>
              </a:lnSpc>
              <a:buClr>
                <a:srgbClr val="C00000"/>
              </a:buClr>
              <a:buFont typeface="Wingdings" pitchFamily="2" charset="2"/>
              <a:buChar char="§"/>
            </a:pPr>
            <a:r>
              <a:rPr lang="zh-CN" altLang="en-US" sz="2200" dirty="0" smtClean="0">
                <a:latin typeface="微软雅黑" pitchFamily="34" charset="-122"/>
                <a:ea typeface="微软雅黑" pitchFamily="34" charset="-122"/>
              </a:rPr>
              <a:t>洞察及企业现状诊断</a:t>
            </a:r>
            <a:endParaRPr lang="en-US" altLang="zh-CN" sz="1400" dirty="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zh-CN" altLang="en-US" sz="1600" dirty="0" smtClean="0">
                <a:latin typeface="微软雅黑" pitchFamily="34" charset="-122"/>
                <a:ea typeface="微软雅黑" pitchFamily="34" charset="-122"/>
              </a:rPr>
              <a:t>全面预算体系和框架</a:t>
            </a:r>
            <a:endParaRPr lang="en-US" altLang="zh-CN" sz="1600" dirty="0" smtClean="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zh-CN" altLang="en-US" sz="1600" dirty="0" smtClean="0">
                <a:latin typeface="微软雅黑" pitchFamily="34" charset="-122"/>
                <a:ea typeface="微软雅黑" pitchFamily="34" charset="-122"/>
              </a:rPr>
              <a:t>全面预算编制</a:t>
            </a:r>
            <a:endParaRPr lang="en-US" altLang="zh-CN" sz="1600" dirty="0" smtClean="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en-US" altLang="zh-CN" sz="1600" dirty="0" smtClean="0">
                <a:latin typeface="微软雅黑" pitchFamily="34" charset="-122"/>
                <a:ea typeface="微软雅黑" pitchFamily="34" charset="-122"/>
              </a:rPr>
              <a:t>KPI</a:t>
            </a:r>
            <a:r>
              <a:rPr lang="zh-CN" altLang="en-US" sz="1600" dirty="0" smtClean="0">
                <a:latin typeface="微软雅黑" pitchFamily="34" charset="-122"/>
                <a:ea typeface="微软雅黑" pitchFamily="34" charset="-122"/>
              </a:rPr>
              <a:t>体系构建</a:t>
            </a:r>
            <a:endParaRPr lang="en-US" altLang="zh-CN" sz="1600" dirty="0">
              <a:latin typeface="微软雅黑" pitchFamily="34" charset="-122"/>
              <a:ea typeface="微软雅黑" pitchFamily="34" charset="-122"/>
            </a:endParaRPr>
          </a:p>
          <a:p>
            <a:pPr>
              <a:lnSpc>
                <a:spcPct val="180000"/>
              </a:lnSpc>
              <a:buClr>
                <a:srgbClr val="C00000"/>
              </a:buClr>
              <a:buFont typeface="Wingdings" pitchFamily="2" charset="2"/>
              <a:buChar char="§"/>
            </a:pPr>
            <a:r>
              <a:rPr lang="zh-CN" altLang="en-US" sz="2200" dirty="0">
                <a:latin typeface="微软雅黑" pitchFamily="34" charset="-122"/>
                <a:ea typeface="微软雅黑" pitchFamily="34" charset="-122"/>
              </a:rPr>
              <a:t>企业整体平台框架蓝图 </a:t>
            </a:r>
            <a:endParaRPr lang="en-US" altLang="zh-CN" sz="1400" dirty="0">
              <a:latin typeface="微软雅黑" pitchFamily="34" charset="-122"/>
              <a:ea typeface="微软雅黑" pitchFamily="34" charset="-122"/>
            </a:endParaRPr>
          </a:p>
        </p:txBody>
      </p:sp>
    </p:spTree>
    <p:extLst>
      <p:ext uri="{BB962C8B-B14F-4D97-AF65-F5344CB8AC3E}">
        <p14:creationId xmlns:p14="http://schemas.microsoft.com/office/powerpoint/2010/main" val="1557842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43" name="对象 48142" hidden="1"/>
          <p:cNvGraphicFramePr>
            <a:graphicFrameLocks noChangeAspect="1"/>
          </p:cNvGraphicFramePr>
          <p:nvPr>
            <p:custDataLst>
              <p:tags r:id="rId2"/>
            </p:custDataLst>
            <p:extLst>
              <p:ext uri="{D42A27DB-BD31-4B8C-83A1-F6EECF244321}">
                <p14:modId xmlns:p14="http://schemas.microsoft.com/office/powerpoint/2010/main" val="645990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7119" name="think-cell Slide" r:id="rId19" imgW="360" imgH="360" progId="">
                  <p:embed/>
                </p:oleObj>
              </mc:Choice>
              <mc:Fallback>
                <p:oleObj name="think-cell Slide" r:id="rId19" imgW="360" imgH="360" progId="">
                  <p:embed/>
                  <p:pic>
                    <p:nvPicPr>
                      <p:cNvPr id="0" name="Picture 44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 name="左弧形箭头 48"/>
          <p:cNvSpPr/>
          <p:nvPr>
            <p:custDataLst>
              <p:tags r:id="rId3"/>
            </p:custDataLst>
          </p:nvPr>
        </p:nvSpPr>
        <p:spPr>
          <a:xfrm>
            <a:off x="467544" y="3700268"/>
            <a:ext cx="3316194" cy="1448544"/>
          </a:xfrm>
          <a:prstGeom prst="curvedRightArrow">
            <a:avLst>
              <a:gd name="adj1" fmla="val 22916"/>
              <a:gd name="adj2" fmla="val 38295"/>
              <a:gd name="adj3" fmla="val 88285"/>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solidFill>
                <a:schemeClr val="tx1"/>
              </a:solidFill>
            </a:endParaRPr>
          </a:p>
        </p:txBody>
      </p:sp>
      <p:sp>
        <p:nvSpPr>
          <p:cNvPr id="50" name="左弧形箭头 49"/>
          <p:cNvSpPr/>
          <p:nvPr>
            <p:custDataLst>
              <p:tags r:id="rId4"/>
            </p:custDataLst>
          </p:nvPr>
        </p:nvSpPr>
        <p:spPr>
          <a:xfrm rot="10800000">
            <a:off x="5220072" y="3516739"/>
            <a:ext cx="3316194" cy="1448544"/>
          </a:xfrm>
          <a:prstGeom prst="curvedRightArrow">
            <a:avLst>
              <a:gd name="adj1" fmla="val 22916"/>
              <a:gd name="adj2" fmla="val 38295"/>
              <a:gd name="adj3" fmla="val 88285"/>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solidFill>
                <a:schemeClr val="tx1"/>
              </a:solidFill>
            </a:endParaRPr>
          </a:p>
        </p:txBody>
      </p:sp>
      <p:sp>
        <p:nvSpPr>
          <p:cNvPr id="48" name="左弧形箭头 47"/>
          <p:cNvSpPr/>
          <p:nvPr>
            <p:custDataLst>
              <p:tags r:id="rId5"/>
            </p:custDataLst>
          </p:nvPr>
        </p:nvSpPr>
        <p:spPr>
          <a:xfrm rot="10800000">
            <a:off x="5220072" y="1124744"/>
            <a:ext cx="3316194" cy="1995760"/>
          </a:xfrm>
          <a:prstGeom prst="curvedRightArrow">
            <a:avLst>
              <a:gd name="adj1" fmla="val 22916"/>
              <a:gd name="adj2" fmla="val 38295"/>
              <a:gd name="adj3" fmla="val 882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142" name="左弧形箭头 48141"/>
          <p:cNvSpPr/>
          <p:nvPr>
            <p:custDataLst>
              <p:tags r:id="rId6"/>
            </p:custDataLst>
          </p:nvPr>
        </p:nvSpPr>
        <p:spPr>
          <a:xfrm>
            <a:off x="179388" y="1289224"/>
            <a:ext cx="3316194" cy="1995760"/>
          </a:xfrm>
          <a:prstGeom prst="curvedRightArrow">
            <a:avLst>
              <a:gd name="adj1" fmla="val 22916"/>
              <a:gd name="adj2" fmla="val 38295"/>
              <a:gd name="adj3" fmla="val 882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Title 1"/>
          <p:cNvSpPr>
            <a:spLocks noGrp="1"/>
          </p:cNvSpPr>
          <p:nvPr>
            <p:ph type="title"/>
            <p:custDataLst>
              <p:tags r:id="rId7"/>
            </p:custDataLst>
          </p:nvPr>
        </p:nvSpPr>
        <p:spPr/>
        <p:txBody>
          <a:bodyPr/>
          <a:lstStyle/>
          <a:p>
            <a:r>
              <a:rPr lang="en-US" altLang="zh-CN" dirty="0" smtClean="0"/>
              <a:t>KPI</a:t>
            </a:r>
            <a:r>
              <a:rPr lang="zh-CN" altLang="en-US" dirty="0" smtClean="0"/>
              <a:t>体系构建</a:t>
            </a:r>
            <a:r>
              <a:rPr lang="en-US" altLang="zh-CN" dirty="0" smtClean="0"/>
              <a:t>——</a:t>
            </a:r>
            <a:r>
              <a:rPr lang="zh-CN" altLang="en-US" dirty="0" smtClean="0"/>
              <a:t>管理体系的完善</a:t>
            </a:r>
            <a:endParaRPr lang="en-US" dirty="0"/>
          </a:p>
        </p:txBody>
      </p:sp>
      <p:sp>
        <p:nvSpPr>
          <p:cNvPr id="2" name="Rectangle 2"/>
          <p:cNvSpPr>
            <a:spLocks noGrp="1"/>
          </p:cNvSpPr>
          <p:nvPr>
            <p:ph type="title" idx="4294967295"/>
            <p:custDataLst>
              <p:tags r:id="rId8"/>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管理体系的构建，是</a:t>
            </a:r>
            <a:r>
              <a:rPr lang="en-US" altLang="zh-CN" sz="2000" dirty="0" smtClean="0">
                <a:latin typeface="微软雅黑" pitchFamily="34" charset="-122"/>
                <a:ea typeface="微软雅黑" pitchFamily="34" charset="-122"/>
              </a:rPr>
              <a:t>KPI</a:t>
            </a:r>
            <a:r>
              <a:rPr lang="zh-CN" altLang="en-US" sz="2000" dirty="0" smtClean="0">
                <a:latin typeface="微软雅黑" pitchFamily="34" charset="-122"/>
                <a:ea typeface="微软雅黑" pitchFamily="34" charset="-122"/>
              </a:rPr>
              <a:t>体系的基础</a:t>
            </a:r>
            <a:endParaRPr lang="en-US" sz="2000" dirty="0" smtClean="0">
              <a:latin typeface="微软雅黑" pitchFamily="34" charset="-122"/>
              <a:ea typeface="微软雅黑" pitchFamily="34" charset="-122"/>
            </a:endParaRPr>
          </a:p>
        </p:txBody>
      </p:sp>
      <p:cxnSp>
        <p:nvCxnSpPr>
          <p:cNvPr id="11" name="直接连接符 10"/>
          <p:cNvCxnSpPr/>
          <p:nvPr>
            <p:custDataLst>
              <p:tags r:id="rId9"/>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图示 5"/>
          <p:cNvGraphicFramePr/>
          <p:nvPr>
            <p:custDataLst>
              <p:tags r:id="rId10"/>
            </p:custDataLst>
            <p:extLst>
              <p:ext uri="{D42A27DB-BD31-4B8C-83A1-F6EECF244321}">
                <p14:modId xmlns:p14="http://schemas.microsoft.com/office/powerpoint/2010/main" val="342779407"/>
              </p:ext>
            </p:extLst>
          </p:nvPr>
        </p:nvGraphicFramePr>
        <p:xfrm>
          <a:off x="3203848" y="1124744"/>
          <a:ext cx="2376264" cy="1800200"/>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graphicFrame>
        <p:nvGraphicFramePr>
          <p:cNvPr id="7" name="图示 6"/>
          <p:cNvGraphicFramePr/>
          <p:nvPr>
            <p:custDataLst>
              <p:tags r:id="rId11"/>
            </p:custDataLst>
            <p:extLst>
              <p:ext uri="{D42A27DB-BD31-4B8C-83A1-F6EECF244321}">
                <p14:modId xmlns:p14="http://schemas.microsoft.com/office/powerpoint/2010/main" val="2002599512"/>
              </p:ext>
            </p:extLst>
          </p:nvPr>
        </p:nvGraphicFramePr>
        <p:xfrm>
          <a:off x="-180528" y="1556792"/>
          <a:ext cx="2376264" cy="1728192"/>
        </p:xfrm>
        <a:graphic>
          <a:graphicData uri="http://schemas.openxmlformats.org/drawingml/2006/diagram">
            <dgm:relIds xmlns:dgm="http://schemas.openxmlformats.org/drawingml/2006/diagram" xmlns:r="http://schemas.openxmlformats.org/officeDocument/2006/relationships" r:dm="rId26" r:lo="rId27" r:qs="rId28" r:cs="rId29"/>
          </a:graphicData>
        </a:graphic>
      </p:graphicFrame>
      <p:graphicFrame>
        <p:nvGraphicFramePr>
          <p:cNvPr id="12" name="图示 11"/>
          <p:cNvGraphicFramePr/>
          <p:nvPr>
            <p:custDataLst>
              <p:tags r:id="rId12"/>
            </p:custDataLst>
            <p:extLst>
              <p:ext uri="{D42A27DB-BD31-4B8C-83A1-F6EECF244321}">
                <p14:modId xmlns:p14="http://schemas.microsoft.com/office/powerpoint/2010/main" val="1855903966"/>
              </p:ext>
            </p:extLst>
          </p:nvPr>
        </p:nvGraphicFramePr>
        <p:xfrm>
          <a:off x="6660232" y="1484784"/>
          <a:ext cx="2232248" cy="1800200"/>
        </p:xfrm>
        <a:graphic>
          <a:graphicData uri="http://schemas.openxmlformats.org/drawingml/2006/diagram">
            <dgm:relIds xmlns:dgm="http://schemas.openxmlformats.org/drawingml/2006/diagram" xmlns:r="http://schemas.openxmlformats.org/officeDocument/2006/relationships" r:dm="rId31" r:lo="rId32" r:qs="rId33" r:cs="rId34"/>
          </a:graphicData>
        </a:graphic>
      </p:graphicFrame>
      <p:graphicFrame>
        <p:nvGraphicFramePr>
          <p:cNvPr id="13" name="图示 12"/>
          <p:cNvGraphicFramePr/>
          <p:nvPr>
            <p:custDataLst>
              <p:tags r:id="rId13"/>
            </p:custDataLst>
            <p:extLst>
              <p:ext uri="{D42A27DB-BD31-4B8C-83A1-F6EECF244321}">
                <p14:modId xmlns:p14="http://schemas.microsoft.com/office/powerpoint/2010/main" val="2122125468"/>
              </p:ext>
            </p:extLst>
          </p:nvPr>
        </p:nvGraphicFramePr>
        <p:xfrm>
          <a:off x="3059832" y="4869160"/>
          <a:ext cx="2952551" cy="1584176"/>
        </p:xfrm>
        <a:graphic>
          <a:graphicData uri="http://schemas.openxmlformats.org/drawingml/2006/diagram">
            <dgm:relIds xmlns:dgm="http://schemas.openxmlformats.org/drawingml/2006/diagram" xmlns:r="http://schemas.openxmlformats.org/officeDocument/2006/relationships" r:dm="rId36" r:lo="rId37" r:qs="rId38" r:cs="rId39"/>
          </a:graphicData>
        </a:graphic>
      </p:graphicFrame>
      <p:graphicFrame>
        <p:nvGraphicFramePr>
          <p:cNvPr id="17" name="图示 16"/>
          <p:cNvGraphicFramePr/>
          <p:nvPr>
            <p:custDataLst>
              <p:tags r:id="rId14"/>
            </p:custDataLst>
            <p:extLst>
              <p:ext uri="{D42A27DB-BD31-4B8C-83A1-F6EECF244321}">
                <p14:modId xmlns:p14="http://schemas.microsoft.com/office/powerpoint/2010/main" val="685431077"/>
              </p:ext>
            </p:extLst>
          </p:nvPr>
        </p:nvGraphicFramePr>
        <p:xfrm>
          <a:off x="467544" y="3573016"/>
          <a:ext cx="2520280" cy="1656184"/>
        </p:xfrm>
        <a:graphic>
          <a:graphicData uri="http://schemas.openxmlformats.org/drawingml/2006/diagram">
            <dgm:relIds xmlns:dgm="http://schemas.openxmlformats.org/drawingml/2006/diagram" xmlns:r="http://schemas.openxmlformats.org/officeDocument/2006/relationships" r:dm="rId41" r:lo="rId42" r:qs="rId43" r:cs="rId44"/>
          </a:graphicData>
        </a:graphic>
      </p:graphicFrame>
      <p:graphicFrame>
        <p:nvGraphicFramePr>
          <p:cNvPr id="18" name="图示 17"/>
          <p:cNvGraphicFramePr/>
          <p:nvPr>
            <p:custDataLst>
              <p:tags r:id="rId15"/>
            </p:custDataLst>
            <p:extLst>
              <p:ext uri="{D42A27DB-BD31-4B8C-83A1-F6EECF244321}">
                <p14:modId xmlns:p14="http://schemas.microsoft.com/office/powerpoint/2010/main" val="534524499"/>
              </p:ext>
            </p:extLst>
          </p:nvPr>
        </p:nvGraphicFramePr>
        <p:xfrm>
          <a:off x="6084168" y="3573016"/>
          <a:ext cx="2376264" cy="1584176"/>
        </p:xfrm>
        <a:graphic>
          <a:graphicData uri="http://schemas.openxmlformats.org/drawingml/2006/diagram">
            <dgm:relIds xmlns:dgm="http://schemas.openxmlformats.org/drawingml/2006/diagram" xmlns:r="http://schemas.openxmlformats.org/officeDocument/2006/relationships" r:dm="rId46" r:lo="rId47" r:qs="rId48" r:cs="rId49"/>
          </a:graphicData>
        </a:graphic>
      </p:graphicFrame>
      <p:sp>
        <p:nvSpPr>
          <p:cNvPr id="15" name="流程图: 资料带 14"/>
          <p:cNvSpPr/>
          <p:nvPr>
            <p:custDataLst>
              <p:tags r:id="rId16"/>
            </p:custDataLst>
          </p:nvPr>
        </p:nvSpPr>
        <p:spPr>
          <a:xfrm>
            <a:off x="3563888" y="3056376"/>
            <a:ext cx="1562472" cy="1020696"/>
          </a:xfrm>
          <a:prstGeom prst="flowChartPunchedTap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400" b="1" dirty="0" smtClean="0">
                <a:latin typeface="微软雅黑" pitchFamily="34" charset="-122"/>
                <a:ea typeface="微软雅黑" pitchFamily="34" charset="-122"/>
              </a:rPr>
              <a:t>业绩衡量</a:t>
            </a:r>
            <a:endParaRPr lang="zh-CN" altLang="en-US" sz="1400" b="1" dirty="0">
              <a:latin typeface="微软雅黑" pitchFamily="34" charset="-122"/>
              <a:ea typeface="微软雅黑" pitchFamily="34" charset="-122"/>
            </a:endParaRPr>
          </a:p>
        </p:txBody>
      </p:sp>
      <p:sp>
        <p:nvSpPr>
          <p:cNvPr id="48144" name="上箭头 48143"/>
          <p:cNvSpPr/>
          <p:nvPr/>
        </p:nvSpPr>
        <p:spPr>
          <a:xfrm>
            <a:off x="4186808" y="4241011"/>
            <a:ext cx="529208" cy="484133"/>
          </a:xfrm>
          <a:prstGeom prst="up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48145" name="流程图: 库存数据 48144"/>
          <p:cNvSpPr/>
          <p:nvPr/>
        </p:nvSpPr>
        <p:spPr>
          <a:xfrm>
            <a:off x="1137798" y="5358840"/>
            <a:ext cx="914400" cy="612648"/>
          </a:xfrm>
          <a:prstGeom prst="flowChartOnlineStorag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400" dirty="0" smtClean="0">
                <a:latin typeface="微软雅黑" pitchFamily="34" charset="-122"/>
                <a:ea typeface="微软雅黑" pitchFamily="34" charset="-122"/>
              </a:rPr>
              <a:t>外部客户</a:t>
            </a:r>
            <a:endParaRPr lang="zh-CN" altLang="en-US" sz="1400" dirty="0">
              <a:latin typeface="微软雅黑" pitchFamily="34" charset="-122"/>
              <a:ea typeface="微软雅黑" pitchFamily="34" charset="-122"/>
            </a:endParaRPr>
          </a:p>
        </p:txBody>
      </p:sp>
      <p:sp>
        <p:nvSpPr>
          <p:cNvPr id="53" name="流程图: 库存数据 52"/>
          <p:cNvSpPr/>
          <p:nvPr/>
        </p:nvSpPr>
        <p:spPr>
          <a:xfrm rot="10800000">
            <a:off x="7164288" y="5301208"/>
            <a:ext cx="914400" cy="612648"/>
          </a:xfrm>
          <a:prstGeom prst="flowChartOnlineStorag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400" dirty="0">
              <a:latin typeface="微软雅黑" pitchFamily="34" charset="-122"/>
              <a:ea typeface="微软雅黑" pitchFamily="34" charset="-122"/>
            </a:endParaRPr>
          </a:p>
        </p:txBody>
      </p:sp>
      <p:cxnSp>
        <p:nvCxnSpPr>
          <p:cNvPr id="48147" name="肘形连接符 48146"/>
          <p:cNvCxnSpPr/>
          <p:nvPr/>
        </p:nvCxnSpPr>
        <p:spPr>
          <a:xfrm rot="10800000" flipV="1">
            <a:off x="1907705" y="5268420"/>
            <a:ext cx="1883940" cy="516352"/>
          </a:xfrm>
          <a:prstGeom prst="bentConnector3">
            <a:avLst>
              <a:gd name="adj1" fmla="val 51348"/>
            </a:avLst>
          </a:prstGeom>
          <a:ln w="254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150" name="肘形连接符 48149"/>
          <p:cNvCxnSpPr/>
          <p:nvPr/>
        </p:nvCxnSpPr>
        <p:spPr>
          <a:xfrm>
            <a:off x="5220072" y="5268420"/>
            <a:ext cx="1878382" cy="468596"/>
          </a:xfrm>
          <a:prstGeom prst="bentConnector3">
            <a:avLst/>
          </a:prstGeom>
          <a:ln w="254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48154" name="TextBox 48153"/>
          <p:cNvSpPr txBox="1"/>
          <p:nvPr/>
        </p:nvSpPr>
        <p:spPr>
          <a:xfrm>
            <a:off x="7308304" y="5482099"/>
            <a:ext cx="770384" cy="307777"/>
          </a:xfrm>
          <a:prstGeom prst="rect">
            <a:avLst/>
          </a:prstGeom>
          <a:noFill/>
        </p:spPr>
        <p:txBody>
          <a:bodyPr wrap="square" rtlCol="0">
            <a:spAutoFit/>
          </a:bodyPr>
          <a:lstStyle/>
          <a:p>
            <a:r>
              <a:rPr lang="zh-CN" altLang="en-US" sz="1400" dirty="0" smtClean="0">
                <a:solidFill>
                  <a:schemeClr val="bg1"/>
                </a:solidFill>
                <a:latin typeface="微软雅黑" pitchFamily="34" charset="-122"/>
                <a:ea typeface="微软雅黑" pitchFamily="34" charset="-122"/>
              </a:rPr>
              <a:t>供应商</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416016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对象 29" hidden="1"/>
          <p:cNvGraphicFramePr>
            <a:graphicFrameLocks noChangeAspect="1"/>
          </p:cNvGraphicFramePr>
          <p:nvPr>
            <p:custDataLst>
              <p:tags r:id="rId2"/>
            </p:custDataLst>
            <p:extLst>
              <p:ext uri="{D42A27DB-BD31-4B8C-83A1-F6EECF244321}">
                <p14:modId xmlns:p14="http://schemas.microsoft.com/office/powerpoint/2010/main" val="318325608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8142" name="think-cell Slide" r:id="rId17" imgW="360" imgH="360" progId="">
                  <p:embed/>
                </p:oleObj>
              </mc:Choice>
              <mc:Fallback>
                <p:oleObj name="think-cell Slide" r:id="rId17" imgW="360" imgH="360" progId="">
                  <p:embed/>
                  <p:pic>
                    <p:nvPicPr>
                      <p:cNvPr id="0" name="Picture 4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矩形 32"/>
          <p:cNvSpPr/>
          <p:nvPr>
            <p:custDataLst>
              <p:tags r:id="rId3"/>
            </p:custDataLst>
          </p:nvPr>
        </p:nvSpPr>
        <p:spPr>
          <a:xfrm>
            <a:off x="395734" y="3573016"/>
            <a:ext cx="4104580" cy="2160240"/>
          </a:xfrm>
          <a:prstGeom prst="rect">
            <a:avLst/>
          </a:prstGeom>
          <a:solidFill>
            <a:schemeClr val="accent1">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32" name="矩形 31"/>
          <p:cNvSpPr/>
          <p:nvPr>
            <p:custDataLst>
              <p:tags r:id="rId4"/>
            </p:custDataLst>
          </p:nvPr>
        </p:nvSpPr>
        <p:spPr>
          <a:xfrm>
            <a:off x="4644330" y="3573016"/>
            <a:ext cx="4104580" cy="2160240"/>
          </a:xfrm>
          <a:prstGeom prst="rect">
            <a:avLst/>
          </a:prstGeom>
          <a:solidFill>
            <a:schemeClr val="accent5">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31" name="矩形 30"/>
          <p:cNvSpPr/>
          <p:nvPr>
            <p:custDataLst>
              <p:tags r:id="rId5"/>
            </p:custDataLst>
          </p:nvPr>
        </p:nvSpPr>
        <p:spPr>
          <a:xfrm>
            <a:off x="4648150" y="1268760"/>
            <a:ext cx="4104580" cy="21602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29" name="矩形 28"/>
          <p:cNvSpPr/>
          <p:nvPr>
            <p:custDataLst>
              <p:tags r:id="rId6"/>
            </p:custDataLst>
          </p:nvPr>
        </p:nvSpPr>
        <p:spPr>
          <a:xfrm>
            <a:off x="395734" y="1268760"/>
            <a:ext cx="4104580" cy="21602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itle 1"/>
          <p:cNvSpPr>
            <a:spLocks noGrp="1"/>
          </p:cNvSpPr>
          <p:nvPr>
            <p:ph type="title"/>
            <p:custDataLst>
              <p:tags r:id="rId7"/>
            </p:custDataLst>
          </p:nvPr>
        </p:nvSpPr>
        <p:spPr/>
        <p:txBody>
          <a:bodyPr/>
          <a:lstStyle/>
          <a:p>
            <a:r>
              <a:rPr lang="en-US" altLang="zh-CN" dirty="0"/>
              <a:t>KPI</a:t>
            </a:r>
            <a:r>
              <a:rPr lang="zh-CN" altLang="en-US" dirty="0"/>
              <a:t>体系构建</a:t>
            </a:r>
            <a:r>
              <a:rPr lang="en-US" altLang="zh-CN" dirty="0"/>
              <a:t>——</a:t>
            </a:r>
            <a:r>
              <a:rPr lang="zh-CN" altLang="en-US" dirty="0"/>
              <a:t>管理体系的完善</a:t>
            </a:r>
            <a:endParaRPr lang="en-US" altLang="zh-CN" dirty="0"/>
          </a:p>
        </p:txBody>
      </p:sp>
      <p:sp>
        <p:nvSpPr>
          <p:cNvPr id="2" name="Rectangle 2"/>
          <p:cNvSpPr>
            <a:spLocks noGrp="1"/>
          </p:cNvSpPr>
          <p:nvPr>
            <p:ph type="title" idx="4294967295"/>
            <p:custDataLst>
              <p:tags r:id="rId8"/>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建立预算实际的</a:t>
            </a:r>
            <a:r>
              <a:rPr lang="en-US" altLang="zh-CN" sz="2000" dirty="0" smtClean="0">
                <a:latin typeface="微软雅黑" pitchFamily="34" charset="-122"/>
                <a:ea typeface="微软雅黑" pitchFamily="34" charset="-122"/>
              </a:rPr>
              <a:t>KPI</a:t>
            </a:r>
            <a:r>
              <a:rPr lang="zh-CN" altLang="en-US" sz="2000" dirty="0" smtClean="0">
                <a:latin typeface="微软雅黑" pitchFamily="34" charset="-122"/>
                <a:ea typeface="微软雅黑" pitchFamily="34" charset="-122"/>
              </a:rPr>
              <a:t>达标体系，让预算结合实际，成为有意义的数据</a:t>
            </a:r>
            <a:endParaRPr lang="en-US" sz="2000" dirty="0" smtClean="0">
              <a:latin typeface="微软雅黑" pitchFamily="34" charset="-122"/>
              <a:ea typeface="微软雅黑" pitchFamily="34" charset="-122"/>
            </a:endParaRPr>
          </a:p>
        </p:txBody>
      </p:sp>
      <p:cxnSp>
        <p:nvCxnSpPr>
          <p:cNvPr id="11" name="直接连接符 10"/>
          <p:cNvCxnSpPr/>
          <p:nvPr>
            <p:custDataLst>
              <p:tags r:id="rId9"/>
            </p:custDataLst>
          </p:nvPr>
        </p:nvCxnSpPr>
        <p:spPr>
          <a:xfrm>
            <a:off x="179512"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图示 5"/>
          <p:cNvGraphicFramePr/>
          <p:nvPr>
            <p:custDataLst>
              <p:tags r:id="rId10"/>
            </p:custDataLst>
            <p:extLst>
              <p:ext uri="{D42A27DB-BD31-4B8C-83A1-F6EECF244321}">
                <p14:modId xmlns:p14="http://schemas.microsoft.com/office/powerpoint/2010/main" val="3984337210"/>
              </p:ext>
            </p:extLst>
          </p:nvPr>
        </p:nvGraphicFramePr>
        <p:xfrm>
          <a:off x="2484090" y="2276872"/>
          <a:ext cx="4104456" cy="2448272"/>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aphicFrame>
        <p:nvGraphicFramePr>
          <p:cNvPr id="3" name="图示 2"/>
          <p:cNvGraphicFramePr/>
          <p:nvPr>
            <p:custDataLst>
              <p:tags r:id="rId11"/>
            </p:custDataLst>
            <p:extLst>
              <p:ext uri="{D42A27DB-BD31-4B8C-83A1-F6EECF244321}">
                <p14:modId xmlns:p14="http://schemas.microsoft.com/office/powerpoint/2010/main" val="815651654"/>
              </p:ext>
            </p:extLst>
          </p:nvPr>
        </p:nvGraphicFramePr>
        <p:xfrm>
          <a:off x="525934" y="1412776"/>
          <a:ext cx="2894260" cy="1728192"/>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graphicFrame>
        <p:nvGraphicFramePr>
          <p:cNvPr id="8" name="图示 7"/>
          <p:cNvGraphicFramePr/>
          <p:nvPr>
            <p:custDataLst>
              <p:tags r:id="rId12"/>
            </p:custDataLst>
            <p:extLst>
              <p:ext uri="{D42A27DB-BD31-4B8C-83A1-F6EECF244321}">
                <p14:modId xmlns:p14="http://schemas.microsoft.com/office/powerpoint/2010/main" val="1181192566"/>
              </p:ext>
            </p:extLst>
          </p:nvPr>
        </p:nvGraphicFramePr>
        <p:xfrm>
          <a:off x="467866" y="3717032"/>
          <a:ext cx="2592288" cy="1296144"/>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graphicFrame>
        <p:nvGraphicFramePr>
          <p:cNvPr id="9" name="图示 8"/>
          <p:cNvGraphicFramePr/>
          <p:nvPr>
            <p:custDataLst>
              <p:tags r:id="rId13"/>
            </p:custDataLst>
            <p:extLst>
              <p:ext uri="{D42A27DB-BD31-4B8C-83A1-F6EECF244321}">
                <p14:modId xmlns:p14="http://schemas.microsoft.com/office/powerpoint/2010/main" val="2765933009"/>
              </p:ext>
            </p:extLst>
          </p:nvPr>
        </p:nvGraphicFramePr>
        <p:xfrm>
          <a:off x="6228506" y="1412776"/>
          <a:ext cx="2448271" cy="1080120"/>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graphicFrame>
        <p:nvGraphicFramePr>
          <p:cNvPr id="12" name="图示 11"/>
          <p:cNvGraphicFramePr/>
          <p:nvPr>
            <p:custDataLst>
              <p:tags r:id="rId14"/>
            </p:custDataLst>
            <p:extLst>
              <p:ext uri="{D42A27DB-BD31-4B8C-83A1-F6EECF244321}">
                <p14:modId xmlns:p14="http://schemas.microsoft.com/office/powerpoint/2010/main" val="821351854"/>
              </p:ext>
            </p:extLst>
          </p:nvPr>
        </p:nvGraphicFramePr>
        <p:xfrm>
          <a:off x="6300514" y="3717032"/>
          <a:ext cx="2231926" cy="720080"/>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spTree>
    <p:extLst>
      <p:ext uri="{BB962C8B-B14F-4D97-AF65-F5344CB8AC3E}">
        <p14:creationId xmlns:p14="http://schemas.microsoft.com/office/powerpoint/2010/main" val="22699797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对象 29" hidden="1"/>
          <p:cNvGraphicFramePr>
            <a:graphicFrameLocks noChangeAspect="1"/>
          </p:cNvGraphicFramePr>
          <p:nvPr>
            <p:custDataLst>
              <p:tags r:id="rId2"/>
            </p:custDataLst>
            <p:extLst>
              <p:ext uri="{D42A27DB-BD31-4B8C-83A1-F6EECF244321}">
                <p14:modId xmlns:p14="http://schemas.microsoft.com/office/powerpoint/2010/main" val="286572219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6185" name="think-cell Slide" r:id="rId10" imgW="360" imgH="360" progId="">
                  <p:embed/>
                </p:oleObj>
              </mc:Choice>
              <mc:Fallback>
                <p:oleObj name="think-cell Slide" r:id="rId10" imgW="360" imgH="360" progId="">
                  <p:embed/>
                  <p:pic>
                    <p:nvPicPr>
                      <p:cNvPr id="0" name="Picture 29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2" name="Picture 90" descr="black_bg"/>
          <p:cNvPicPr>
            <a:picLocks noChangeAspect="1" noChangeArrowheads="1"/>
          </p:cNvPicPr>
          <p:nvPr>
            <p:custDataLst>
              <p:tags r:id="rId3"/>
            </p:custDataLst>
          </p:nvPr>
        </p:nvPicPr>
        <p:blipFill>
          <a:blip r:embed="rId12" cstate="print">
            <a:extLst>
              <a:ext uri="{28A0092B-C50C-407E-A947-70E740481C1C}">
                <a14:useLocalDpi xmlns:a14="http://schemas.microsoft.com/office/drawing/2010/main" val="0"/>
              </a:ext>
            </a:extLst>
          </a:blip>
          <a:srcRect/>
          <a:stretch>
            <a:fillRect/>
          </a:stretch>
        </p:blipFill>
        <p:spPr bwMode="auto">
          <a:xfrm>
            <a:off x="0" y="404664"/>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custDataLst>
              <p:tags r:id="rId4"/>
            </p:custDataLst>
          </p:nvPr>
        </p:nvSpPr>
        <p:spPr/>
        <p:txBody>
          <a:bodyPr/>
          <a:lstStyle/>
          <a:p>
            <a:r>
              <a:rPr lang="en-US" altLang="zh-CN" dirty="0"/>
              <a:t>KPI</a:t>
            </a:r>
            <a:r>
              <a:rPr lang="zh-CN" altLang="en-US" dirty="0"/>
              <a:t>体系构建</a:t>
            </a:r>
            <a:r>
              <a:rPr lang="en-US" altLang="zh-CN" dirty="0" smtClean="0"/>
              <a:t>——KPI</a:t>
            </a:r>
            <a:r>
              <a:rPr lang="zh-CN" altLang="en-US" dirty="0" smtClean="0"/>
              <a:t>指标的建立</a:t>
            </a:r>
            <a:endParaRPr lang="en-US" altLang="zh-CN" dirty="0"/>
          </a:p>
        </p:txBody>
      </p:sp>
      <p:sp>
        <p:nvSpPr>
          <p:cNvPr id="2" name="Rectangle 2"/>
          <p:cNvSpPr>
            <a:spLocks noGrp="1"/>
          </p:cNvSpPr>
          <p:nvPr>
            <p:ph type="title" idx="4294967295"/>
            <p:custDataLst>
              <p:tags r:id="rId5"/>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集团层面建立</a:t>
            </a:r>
            <a:r>
              <a:rPr lang="en-US" altLang="zh-CN" sz="2000" dirty="0" smtClean="0">
                <a:latin typeface="微软雅黑" pitchFamily="34" charset="-122"/>
                <a:ea typeface="微软雅黑" pitchFamily="34" charset="-122"/>
              </a:rPr>
              <a:t>KPI</a:t>
            </a:r>
            <a:r>
              <a:rPr lang="zh-CN" altLang="en-US" sz="2000" dirty="0" smtClean="0">
                <a:latin typeface="微软雅黑" pitchFamily="34" charset="-122"/>
                <a:ea typeface="微软雅黑" pitchFamily="34" charset="-122"/>
              </a:rPr>
              <a:t>指标体系，为企业绩效分析提供基础</a:t>
            </a:r>
            <a:endParaRPr lang="en-US" sz="2000" dirty="0" smtClean="0">
              <a:latin typeface="微软雅黑" pitchFamily="34" charset="-122"/>
              <a:ea typeface="微软雅黑" pitchFamily="34" charset="-122"/>
            </a:endParaRPr>
          </a:p>
        </p:txBody>
      </p:sp>
      <p:grpSp>
        <p:nvGrpSpPr>
          <p:cNvPr id="194" name="Group 4"/>
          <p:cNvGrpSpPr>
            <a:grpSpLocks/>
          </p:cNvGrpSpPr>
          <p:nvPr>
            <p:custDataLst>
              <p:tags r:id="rId6"/>
            </p:custDataLst>
          </p:nvPr>
        </p:nvGrpSpPr>
        <p:grpSpPr bwMode="auto">
          <a:xfrm>
            <a:off x="142751" y="980083"/>
            <a:ext cx="8996362" cy="5329237"/>
            <a:chOff x="181" y="459"/>
            <a:chExt cx="5667" cy="3357"/>
          </a:xfrm>
        </p:grpSpPr>
        <p:grpSp>
          <p:nvGrpSpPr>
            <p:cNvPr id="195" name="Group 5"/>
            <p:cNvGrpSpPr>
              <a:grpSpLocks/>
            </p:cNvGrpSpPr>
            <p:nvPr/>
          </p:nvGrpSpPr>
          <p:grpSpPr bwMode="auto">
            <a:xfrm>
              <a:off x="4400" y="459"/>
              <a:ext cx="988" cy="1206"/>
              <a:chOff x="-650" y="-465"/>
              <a:chExt cx="988" cy="1206"/>
            </a:xfrm>
          </p:grpSpPr>
          <p:sp>
            <p:nvSpPr>
              <p:cNvPr id="247" name="Freeform 6"/>
              <p:cNvSpPr>
                <a:spLocks/>
              </p:cNvSpPr>
              <p:nvPr/>
            </p:nvSpPr>
            <p:spPr bwMode="auto">
              <a:xfrm>
                <a:off x="-650" y="-355"/>
                <a:ext cx="870" cy="1096"/>
              </a:xfrm>
              <a:custGeom>
                <a:avLst/>
                <a:gdLst>
                  <a:gd name="T0" fmla="*/ 588 w 870"/>
                  <a:gd name="T1" fmla="*/ 288 h 1096"/>
                  <a:gd name="T2" fmla="*/ 0 w 870"/>
                  <a:gd name="T3" fmla="*/ 0 h 1096"/>
                  <a:gd name="T4" fmla="*/ 282 w 870"/>
                  <a:gd name="T5" fmla="*/ 808 h 1096"/>
                  <a:gd name="T6" fmla="*/ 870 w 870"/>
                  <a:gd name="T7" fmla="*/ 1096 h 1096"/>
                  <a:gd name="T8" fmla="*/ 588 w 870"/>
                  <a:gd name="T9" fmla="*/ 288 h 1096"/>
                </a:gdLst>
                <a:ahLst/>
                <a:cxnLst>
                  <a:cxn ang="0">
                    <a:pos x="T0" y="T1"/>
                  </a:cxn>
                  <a:cxn ang="0">
                    <a:pos x="T2" y="T3"/>
                  </a:cxn>
                  <a:cxn ang="0">
                    <a:pos x="T4" y="T5"/>
                  </a:cxn>
                  <a:cxn ang="0">
                    <a:pos x="T6" y="T7"/>
                  </a:cxn>
                  <a:cxn ang="0">
                    <a:pos x="T8" y="T9"/>
                  </a:cxn>
                </a:cxnLst>
                <a:rect l="0" t="0" r="r" b="b"/>
                <a:pathLst>
                  <a:path w="870" h="1096">
                    <a:moveTo>
                      <a:pt x="588" y="288"/>
                    </a:moveTo>
                    <a:lnTo>
                      <a:pt x="0" y="0"/>
                    </a:lnTo>
                    <a:lnTo>
                      <a:pt x="282" y="808"/>
                    </a:lnTo>
                    <a:lnTo>
                      <a:pt x="870" y="1096"/>
                    </a:lnTo>
                    <a:lnTo>
                      <a:pt x="588" y="288"/>
                    </a:lnTo>
                    <a:close/>
                  </a:path>
                </a:pathLst>
              </a:custGeom>
              <a:solidFill>
                <a:srgbClr val="C0C0C0"/>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48" name="Freeform 7"/>
              <p:cNvSpPr>
                <a:spLocks/>
              </p:cNvSpPr>
              <p:nvPr/>
            </p:nvSpPr>
            <p:spPr bwMode="auto">
              <a:xfrm>
                <a:off x="-62" y="-177"/>
                <a:ext cx="400" cy="918"/>
              </a:xfrm>
              <a:custGeom>
                <a:avLst/>
                <a:gdLst>
                  <a:gd name="T0" fmla="*/ 0 w 400"/>
                  <a:gd name="T1" fmla="*/ 110 h 918"/>
                  <a:gd name="T2" fmla="*/ 118 w 400"/>
                  <a:gd name="T3" fmla="*/ 0 h 918"/>
                  <a:gd name="T4" fmla="*/ 400 w 400"/>
                  <a:gd name="T5" fmla="*/ 808 h 918"/>
                  <a:gd name="T6" fmla="*/ 282 w 400"/>
                  <a:gd name="T7" fmla="*/ 918 h 918"/>
                  <a:gd name="T8" fmla="*/ 0 w 400"/>
                  <a:gd name="T9" fmla="*/ 110 h 918"/>
                </a:gdLst>
                <a:ahLst/>
                <a:cxnLst>
                  <a:cxn ang="0">
                    <a:pos x="T0" y="T1"/>
                  </a:cxn>
                  <a:cxn ang="0">
                    <a:pos x="T2" y="T3"/>
                  </a:cxn>
                  <a:cxn ang="0">
                    <a:pos x="T4" y="T5"/>
                  </a:cxn>
                  <a:cxn ang="0">
                    <a:pos x="T6" y="T7"/>
                  </a:cxn>
                  <a:cxn ang="0">
                    <a:pos x="T8" y="T9"/>
                  </a:cxn>
                </a:cxnLst>
                <a:rect l="0" t="0" r="r" b="b"/>
                <a:pathLst>
                  <a:path w="400" h="918">
                    <a:moveTo>
                      <a:pt x="0" y="110"/>
                    </a:moveTo>
                    <a:lnTo>
                      <a:pt x="118" y="0"/>
                    </a:lnTo>
                    <a:lnTo>
                      <a:pt x="400" y="808"/>
                    </a:lnTo>
                    <a:lnTo>
                      <a:pt x="282" y="918"/>
                    </a:lnTo>
                    <a:lnTo>
                      <a:pt x="0" y="110"/>
                    </a:lnTo>
                    <a:close/>
                  </a:path>
                </a:pathLst>
              </a:custGeom>
              <a:solidFill>
                <a:srgbClr val="80808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49" name="Freeform 8"/>
              <p:cNvSpPr>
                <a:spLocks/>
              </p:cNvSpPr>
              <p:nvPr/>
            </p:nvSpPr>
            <p:spPr bwMode="auto">
              <a:xfrm>
                <a:off x="-650" y="-465"/>
                <a:ext cx="706" cy="398"/>
              </a:xfrm>
              <a:custGeom>
                <a:avLst/>
                <a:gdLst>
                  <a:gd name="T0" fmla="*/ 706 w 706"/>
                  <a:gd name="T1" fmla="*/ 288 h 398"/>
                  <a:gd name="T2" fmla="*/ 118 w 706"/>
                  <a:gd name="T3" fmla="*/ 0 h 398"/>
                  <a:gd name="T4" fmla="*/ 0 w 706"/>
                  <a:gd name="T5" fmla="*/ 110 h 398"/>
                  <a:gd name="T6" fmla="*/ 588 w 706"/>
                  <a:gd name="T7" fmla="*/ 398 h 398"/>
                  <a:gd name="T8" fmla="*/ 706 w 706"/>
                  <a:gd name="T9" fmla="*/ 288 h 398"/>
                </a:gdLst>
                <a:ahLst/>
                <a:cxnLst>
                  <a:cxn ang="0">
                    <a:pos x="T0" y="T1"/>
                  </a:cxn>
                  <a:cxn ang="0">
                    <a:pos x="T2" y="T3"/>
                  </a:cxn>
                  <a:cxn ang="0">
                    <a:pos x="T4" y="T5"/>
                  </a:cxn>
                  <a:cxn ang="0">
                    <a:pos x="T6" y="T7"/>
                  </a:cxn>
                  <a:cxn ang="0">
                    <a:pos x="T8" y="T9"/>
                  </a:cxn>
                </a:cxnLst>
                <a:rect l="0" t="0" r="r" b="b"/>
                <a:pathLst>
                  <a:path w="706" h="398">
                    <a:moveTo>
                      <a:pt x="706" y="288"/>
                    </a:moveTo>
                    <a:lnTo>
                      <a:pt x="118" y="0"/>
                    </a:lnTo>
                    <a:lnTo>
                      <a:pt x="0" y="110"/>
                    </a:lnTo>
                    <a:lnTo>
                      <a:pt x="588" y="398"/>
                    </a:lnTo>
                    <a:lnTo>
                      <a:pt x="706" y="288"/>
                    </a:lnTo>
                    <a:close/>
                  </a:path>
                </a:pathLst>
              </a:custGeom>
              <a:solidFill>
                <a:srgbClr val="EAEAEA"/>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grpSp>
        <p:grpSp>
          <p:nvGrpSpPr>
            <p:cNvPr id="196" name="Group 9"/>
            <p:cNvGrpSpPr>
              <a:grpSpLocks/>
            </p:cNvGrpSpPr>
            <p:nvPr/>
          </p:nvGrpSpPr>
          <p:grpSpPr bwMode="auto">
            <a:xfrm>
              <a:off x="4269" y="481"/>
              <a:ext cx="720" cy="1368"/>
              <a:chOff x="2241" y="1386"/>
              <a:chExt cx="720" cy="1368"/>
            </a:xfrm>
          </p:grpSpPr>
          <p:sp>
            <p:nvSpPr>
              <p:cNvPr id="244" name="Freeform 10"/>
              <p:cNvSpPr>
                <a:spLocks/>
              </p:cNvSpPr>
              <p:nvPr/>
            </p:nvSpPr>
            <p:spPr bwMode="auto">
              <a:xfrm>
                <a:off x="2241" y="1458"/>
                <a:ext cx="576" cy="1296"/>
              </a:xfrm>
              <a:custGeom>
                <a:avLst/>
                <a:gdLst>
                  <a:gd name="T0" fmla="*/ 576 w 576"/>
                  <a:gd name="T1" fmla="*/ 288 h 1296"/>
                  <a:gd name="T2" fmla="*/ 0 w 576"/>
                  <a:gd name="T3" fmla="*/ 0 h 1296"/>
                  <a:gd name="T4" fmla="*/ 0 w 576"/>
                  <a:gd name="T5" fmla="*/ 1008 h 1296"/>
                  <a:gd name="T6" fmla="*/ 576 w 576"/>
                  <a:gd name="T7" fmla="*/ 1296 h 1296"/>
                  <a:gd name="T8" fmla="*/ 576 w 576"/>
                  <a:gd name="T9" fmla="*/ 288 h 1296"/>
                </a:gdLst>
                <a:ahLst/>
                <a:cxnLst>
                  <a:cxn ang="0">
                    <a:pos x="T0" y="T1"/>
                  </a:cxn>
                  <a:cxn ang="0">
                    <a:pos x="T2" y="T3"/>
                  </a:cxn>
                  <a:cxn ang="0">
                    <a:pos x="T4" y="T5"/>
                  </a:cxn>
                  <a:cxn ang="0">
                    <a:pos x="T6" y="T7"/>
                  </a:cxn>
                  <a:cxn ang="0">
                    <a:pos x="T8" y="T9"/>
                  </a:cxn>
                </a:cxnLst>
                <a:rect l="0" t="0" r="r" b="b"/>
                <a:pathLst>
                  <a:path w="576" h="1296">
                    <a:moveTo>
                      <a:pt x="576" y="288"/>
                    </a:moveTo>
                    <a:lnTo>
                      <a:pt x="0" y="0"/>
                    </a:lnTo>
                    <a:lnTo>
                      <a:pt x="0" y="1008"/>
                    </a:lnTo>
                    <a:lnTo>
                      <a:pt x="576" y="1296"/>
                    </a:lnTo>
                    <a:lnTo>
                      <a:pt x="576" y="288"/>
                    </a:lnTo>
                    <a:close/>
                  </a:path>
                </a:pathLst>
              </a:custGeom>
              <a:solidFill>
                <a:srgbClr val="C0C0C0"/>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45" name="Freeform 11"/>
              <p:cNvSpPr>
                <a:spLocks/>
              </p:cNvSpPr>
              <p:nvPr/>
            </p:nvSpPr>
            <p:spPr bwMode="auto">
              <a:xfrm>
                <a:off x="2817" y="1674"/>
                <a:ext cx="144" cy="1080"/>
              </a:xfrm>
              <a:custGeom>
                <a:avLst/>
                <a:gdLst>
                  <a:gd name="T0" fmla="*/ 0 w 144"/>
                  <a:gd name="T1" fmla="*/ 72 h 1080"/>
                  <a:gd name="T2" fmla="*/ 144 w 144"/>
                  <a:gd name="T3" fmla="*/ 0 h 1080"/>
                  <a:gd name="T4" fmla="*/ 144 w 144"/>
                  <a:gd name="T5" fmla="*/ 1008 h 1080"/>
                  <a:gd name="T6" fmla="*/ 0 w 144"/>
                  <a:gd name="T7" fmla="*/ 1080 h 1080"/>
                  <a:gd name="T8" fmla="*/ 0 w 144"/>
                  <a:gd name="T9" fmla="*/ 72 h 1080"/>
                </a:gdLst>
                <a:ahLst/>
                <a:cxnLst>
                  <a:cxn ang="0">
                    <a:pos x="T0" y="T1"/>
                  </a:cxn>
                  <a:cxn ang="0">
                    <a:pos x="T2" y="T3"/>
                  </a:cxn>
                  <a:cxn ang="0">
                    <a:pos x="T4" y="T5"/>
                  </a:cxn>
                  <a:cxn ang="0">
                    <a:pos x="T6" y="T7"/>
                  </a:cxn>
                  <a:cxn ang="0">
                    <a:pos x="T8" y="T9"/>
                  </a:cxn>
                </a:cxnLst>
                <a:rect l="0" t="0" r="r" b="b"/>
                <a:pathLst>
                  <a:path w="144" h="1080">
                    <a:moveTo>
                      <a:pt x="0" y="72"/>
                    </a:moveTo>
                    <a:lnTo>
                      <a:pt x="144" y="0"/>
                    </a:lnTo>
                    <a:lnTo>
                      <a:pt x="144" y="1008"/>
                    </a:lnTo>
                    <a:lnTo>
                      <a:pt x="0" y="1080"/>
                    </a:lnTo>
                    <a:lnTo>
                      <a:pt x="0" y="72"/>
                    </a:lnTo>
                    <a:close/>
                  </a:path>
                </a:pathLst>
              </a:custGeom>
              <a:solidFill>
                <a:srgbClr val="80808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46" name="Freeform 12"/>
              <p:cNvSpPr>
                <a:spLocks/>
              </p:cNvSpPr>
              <p:nvPr/>
            </p:nvSpPr>
            <p:spPr bwMode="auto">
              <a:xfrm>
                <a:off x="2241" y="1386"/>
                <a:ext cx="720" cy="360"/>
              </a:xfrm>
              <a:custGeom>
                <a:avLst/>
                <a:gdLst>
                  <a:gd name="T0" fmla="*/ 720 w 720"/>
                  <a:gd name="T1" fmla="*/ 288 h 360"/>
                  <a:gd name="T2" fmla="*/ 144 w 720"/>
                  <a:gd name="T3" fmla="*/ 0 h 360"/>
                  <a:gd name="T4" fmla="*/ 0 w 720"/>
                  <a:gd name="T5" fmla="*/ 72 h 360"/>
                  <a:gd name="T6" fmla="*/ 576 w 720"/>
                  <a:gd name="T7" fmla="*/ 360 h 360"/>
                  <a:gd name="T8" fmla="*/ 720 w 720"/>
                  <a:gd name="T9" fmla="*/ 288 h 360"/>
                </a:gdLst>
                <a:ahLst/>
                <a:cxnLst>
                  <a:cxn ang="0">
                    <a:pos x="T0" y="T1"/>
                  </a:cxn>
                  <a:cxn ang="0">
                    <a:pos x="T2" y="T3"/>
                  </a:cxn>
                  <a:cxn ang="0">
                    <a:pos x="T4" y="T5"/>
                  </a:cxn>
                  <a:cxn ang="0">
                    <a:pos x="T6" y="T7"/>
                  </a:cxn>
                  <a:cxn ang="0">
                    <a:pos x="T8" y="T9"/>
                  </a:cxn>
                </a:cxnLst>
                <a:rect l="0" t="0" r="r" b="b"/>
                <a:pathLst>
                  <a:path w="720" h="360">
                    <a:moveTo>
                      <a:pt x="720" y="288"/>
                    </a:moveTo>
                    <a:lnTo>
                      <a:pt x="144" y="0"/>
                    </a:lnTo>
                    <a:lnTo>
                      <a:pt x="0" y="72"/>
                    </a:lnTo>
                    <a:lnTo>
                      <a:pt x="576" y="360"/>
                    </a:lnTo>
                    <a:lnTo>
                      <a:pt x="720" y="288"/>
                    </a:lnTo>
                    <a:close/>
                  </a:path>
                </a:pathLst>
              </a:custGeom>
              <a:solidFill>
                <a:srgbClr val="EAEAEA"/>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grpSp>
        <p:grpSp>
          <p:nvGrpSpPr>
            <p:cNvPr id="197" name="Group 13"/>
            <p:cNvGrpSpPr>
              <a:grpSpLocks/>
            </p:cNvGrpSpPr>
            <p:nvPr/>
          </p:nvGrpSpPr>
          <p:grpSpPr bwMode="auto">
            <a:xfrm>
              <a:off x="3815" y="707"/>
              <a:ext cx="720" cy="1368"/>
              <a:chOff x="2241" y="1386"/>
              <a:chExt cx="720" cy="1368"/>
            </a:xfrm>
          </p:grpSpPr>
          <p:sp>
            <p:nvSpPr>
              <p:cNvPr id="241" name="Freeform 14"/>
              <p:cNvSpPr>
                <a:spLocks/>
              </p:cNvSpPr>
              <p:nvPr/>
            </p:nvSpPr>
            <p:spPr bwMode="auto">
              <a:xfrm>
                <a:off x="2241" y="1458"/>
                <a:ext cx="576" cy="1296"/>
              </a:xfrm>
              <a:custGeom>
                <a:avLst/>
                <a:gdLst>
                  <a:gd name="T0" fmla="*/ 576 w 576"/>
                  <a:gd name="T1" fmla="*/ 288 h 1296"/>
                  <a:gd name="T2" fmla="*/ 0 w 576"/>
                  <a:gd name="T3" fmla="*/ 0 h 1296"/>
                  <a:gd name="T4" fmla="*/ 0 w 576"/>
                  <a:gd name="T5" fmla="*/ 1008 h 1296"/>
                  <a:gd name="T6" fmla="*/ 576 w 576"/>
                  <a:gd name="T7" fmla="*/ 1296 h 1296"/>
                  <a:gd name="T8" fmla="*/ 576 w 576"/>
                  <a:gd name="T9" fmla="*/ 288 h 1296"/>
                </a:gdLst>
                <a:ahLst/>
                <a:cxnLst>
                  <a:cxn ang="0">
                    <a:pos x="T0" y="T1"/>
                  </a:cxn>
                  <a:cxn ang="0">
                    <a:pos x="T2" y="T3"/>
                  </a:cxn>
                  <a:cxn ang="0">
                    <a:pos x="T4" y="T5"/>
                  </a:cxn>
                  <a:cxn ang="0">
                    <a:pos x="T6" y="T7"/>
                  </a:cxn>
                  <a:cxn ang="0">
                    <a:pos x="T8" y="T9"/>
                  </a:cxn>
                </a:cxnLst>
                <a:rect l="0" t="0" r="r" b="b"/>
                <a:pathLst>
                  <a:path w="576" h="1296">
                    <a:moveTo>
                      <a:pt x="576" y="288"/>
                    </a:moveTo>
                    <a:lnTo>
                      <a:pt x="0" y="0"/>
                    </a:lnTo>
                    <a:lnTo>
                      <a:pt x="0" y="1008"/>
                    </a:lnTo>
                    <a:lnTo>
                      <a:pt x="576" y="1296"/>
                    </a:lnTo>
                    <a:lnTo>
                      <a:pt x="576" y="288"/>
                    </a:lnTo>
                    <a:close/>
                  </a:path>
                </a:pathLst>
              </a:custGeom>
              <a:gradFill rotWithShape="1">
                <a:gsLst>
                  <a:gs pos="0">
                    <a:srgbClr val="00C8FF"/>
                  </a:gs>
                  <a:gs pos="100000">
                    <a:srgbClr val="004BFF"/>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42" name="Freeform 15"/>
              <p:cNvSpPr>
                <a:spLocks/>
              </p:cNvSpPr>
              <p:nvPr/>
            </p:nvSpPr>
            <p:spPr bwMode="auto">
              <a:xfrm>
                <a:off x="2817" y="1674"/>
                <a:ext cx="144" cy="1080"/>
              </a:xfrm>
              <a:custGeom>
                <a:avLst/>
                <a:gdLst>
                  <a:gd name="T0" fmla="*/ 0 w 144"/>
                  <a:gd name="T1" fmla="*/ 72 h 1080"/>
                  <a:gd name="T2" fmla="*/ 144 w 144"/>
                  <a:gd name="T3" fmla="*/ 0 h 1080"/>
                  <a:gd name="T4" fmla="*/ 144 w 144"/>
                  <a:gd name="T5" fmla="*/ 1008 h 1080"/>
                  <a:gd name="T6" fmla="*/ 0 w 144"/>
                  <a:gd name="T7" fmla="*/ 1080 h 1080"/>
                  <a:gd name="T8" fmla="*/ 0 w 144"/>
                  <a:gd name="T9" fmla="*/ 72 h 1080"/>
                </a:gdLst>
                <a:ahLst/>
                <a:cxnLst>
                  <a:cxn ang="0">
                    <a:pos x="T0" y="T1"/>
                  </a:cxn>
                  <a:cxn ang="0">
                    <a:pos x="T2" y="T3"/>
                  </a:cxn>
                  <a:cxn ang="0">
                    <a:pos x="T4" y="T5"/>
                  </a:cxn>
                  <a:cxn ang="0">
                    <a:pos x="T6" y="T7"/>
                  </a:cxn>
                  <a:cxn ang="0">
                    <a:pos x="T8" y="T9"/>
                  </a:cxn>
                </a:cxnLst>
                <a:rect l="0" t="0" r="r" b="b"/>
                <a:pathLst>
                  <a:path w="144" h="1080">
                    <a:moveTo>
                      <a:pt x="0" y="72"/>
                    </a:moveTo>
                    <a:lnTo>
                      <a:pt x="144" y="0"/>
                    </a:lnTo>
                    <a:lnTo>
                      <a:pt x="144" y="1008"/>
                    </a:lnTo>
                    <a:lnTo>
                      <a:pt x="0" y="1080"/>
                    </a:lnTo>
                    <a:lnTo>
                      <a:pt x="0" y="72"/>
                    </a:lnTo>
                    <a:close/>
                  </a:path>
                </a:pathLst>
              </a:custGeom>
              <a:solidFill>
                <a:srgbClr val="0038C4"/>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43" name="Freeform 16"/>
              <p:cNvSpPr>
                <a:spLocks/>
              </p:cNvSpPr>
              <p:nvPr/>
            </p:nvSpPr>
            <p:spPr bwMode="auto">
              <a:xfrm>
                <a:off x="2241" y="1386"/>
                <a:ext cx="720" cy="360"/>
              </a:xfrm>
              <a:custGeom>
                <a:avLst/>
                <a:gdLst>
                  <a:gd name="T0" fmla="*/ 720 w 720"/>
                  <a:gd name="T1" fmla="*/ 288 h 360"/>
                  <a:gd name="T2" fmla="*/ 144 w 720"/>
                  <a:gd name="T3" fmla="*/ 0 h 360"/>
                  <a:gd name="T4" fmla="*/ 0 w 720"/>
                  <a:gd name="T5" fmla="*/ 72 h 360"/>
                  <a:gd name="T6" fmla="*/ 576 w 720"/>
                  <a:gd name="T7" fmla="*/ 360 h 360"/>
                  <a:gd name="T8" fmla="*/ 720 w 720"/>
                  <a:gd name="T9" fmla="*/ 288 h 360"/>
                </a:gdLst>
                <a:ahLst/>
                <a:cxnLst>
                  <a:cxn ang="0">
                    <a:pos x="T0" y="T1"/>
                  </a:cxn>
                  <a:cxn ang="0">
                    <a:pos x="T2" y="T3"/>
                  </a:cxn>
                  <a:cxn ang="0">
                    <a:pos x="T4" y="T5"/>
                  </a:cxn>
                  <a:cxn ang="0">
                    <a:pos x="T6" y="T7"/>
                  </a:cxn>
                  <a:cxn ang="0">
                    <a:pos x="T8" y="T9"/>
                  </a:cxn>
                </a:cxnLst>
                <a:rect l="0" t="0" r="r" b="b"/>
                <a:pathLst>
                  <a:path w="720" h="360">
                    <a:moveTo>
                      <a:pt x="720" y="288"/>
                    </a:moveTo>
                    <a:lnTo>
                      <a:pt x="144" y="0"/>
                    </a:lnTo>
                    <a:lnTo>
                      <a:pt x="0" y="72"/>
                    </a:lnTo>
                    <a:lnTo>
                      <a:pt x="576" y="360"/>
                    </a:lnTo>
                    <a:lnTo>
                      <a:pt x="720" y="288"/>
                    </a:lnTo>
                    <a:close/>
                  </a:path>
                </a:pathLst>
              </a:custGeom>
              <a:gradFill rotWithShape="1">
                <a:gsLst>
                  <a:gs pos="0">
                    <a:srgbClr val="00C8FF"/>
                  </a:gs>
                  <a:gs pos="100000">
                    <a:srgbClr val="00C8FF">
                      <a:gamma/>
                      <a:tint val="0"/>
                      <a:invGamma/>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grpSp>
        <p:grpSp>
          <p:nvGrpSpPr>
            <p:cNvPr id="198" name="Group 17"/>
            <p:cNvGrpSpPr>
              <a:grpSpLocks/>
            </p:cNvGrpSpPr>
            <p:nvPr/>
          </p:nvGrpSpPr>
          <p:grpSpPr bwMode="auto">
            <a:xfrm>
              <a:off x="3362" y="933"/>
              <a:ext cx="720" cy="1368"/>
              <a:chOff x="2241" y="1386"/>
              <a:chExt cx="720" cy="1368"/>
            </a:xfrm>
          </p:grpSpPr>
          <p:sp>
            <p:nvSpPr>
              <p:cNvPr id="238" name="Freeform 18"/>
              <p:cNvSpPr>
                <a:spLocks/>
              </p:cNvSpPr>
              <p:nvPr/>
            </p:nvSpPr>
            <p:spPr bwMode="auto">
              <a:xfrm>
                <a:off x="2241" y="1458"/>
                <a:ext cx="576" cy="1296"/>
              </a:xfrm>
              <a:custGeom>
                <a:avLst/>
                <a:gdLst>
                  <a:gd name="T0" fmla="*/ 576 w 576"/>
                  <a:gd name="T1" fmla="*/ 288 h 1296"/>
                  <a:gd name="T2" fmla="*/ 0 w 576"/>
                  <a:gd name="T3" fmla="*/ 0 h 1296"/>
                  <a:gd name="T4" fmla="*/ 0 w 576"/>
                  <a:gd name="T5" fmla="*/ 1008 h 1296"/>
                  <a:gd name="T6" fmla="*/ 576 w 576"/>
                  <a:gd name="T7" fmla="*/ 1296 h 1296"/>
                  <a:gd name="T8" fmla="*/ 576 w 576"/>
                  <a:gd name="T9" fmla="*/ 288 h 1296"/>
                </a:gdLst>
                <a:ahLst/>
                <a:cxnLst>
                  <a:cxn ang="0">
                    <a:pos x="T0" y="T1"/>
                  </a:cxn>
                  <a:cxn ang="0">
                    <a:pos x="T2" y="T3"/>
                  </a:cxn>
                  <a:cxn ang="0">
                    <a:pos x="T4" y="T5"/>
                  </a:cxn>
                  <a:cxn ang="0">
                    <a:pos x="T6" y="T7"/>
                  </a:cxn>
                  <a:cxn ang="0">
                    <a:pos x="T8" y="T9"/>
                  </a:cxn>
                </a:cxnLst>
                <a:rect l="0" t="0" r="r" b="b"/>
                <a:pathLst>
                  <a:path w="576" h="1296">
                    <a:moveTo>
                      <a:pt x="576" y="288"/>
                    </a:moveTo>
                    <a:lnTo>
                      <a:pt x="0" y="0"/>
                    </a:lnTo>
                    <a:lnTo>
                      <a:pt x="0" y="1008"/>
                    </a:lnTo>
                    <a:lnTo>
                      <a:pt x="576" y="1296"/>
                    </a:lnTo>
                    <a:lnTo>
                      <a:pt x="576" y="288"/>
                    </a:lnTo>
                    <a:close/>
                  </a:path>
                </a:pathLst>
              </a:custGeom>
              <a:solidFill>
                <a:srgbClr val="C0C0C0"/>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39" name="Freeform 19"/>
              <p:cNvSpPr>
                <a:spLocks/>
              </p:cNvSpPr>
              <p:nvPr/>
            </p:nvSpPr>
            <p:spPr bwMode="auto">
              <a:xfrm>
                <a:off x="2817" y="1674"/>
                <a:ext cx="144" cy="1080"/>
              </a:xfrm>
              <a:custGeom>
                <a:avLst/>
                <a:gdLst>
                  <a:gd name="T0" fmla="*/ 0 w 144"/>
                  <a:gd name="T1" fmla="*/ 72 h 1080"/>
                  <a:gd name="T2" fmla="*/ 144 w 144"/>
                  <a:gd name="T3" fmla="*/ 0 h 1080"/>
                  <a:gd name="T4" fmla="*/ 144 w 144"/>
                  <a:gd name="T5" fmla="*/ 1008 h 1080"/>
                  <a:gd name="T6" fmla="*/ 0 w 144"/>
                  <a:gd name="T7" fmla="*/ 1080 h 1080"/>
                  <a:gd name="T8" fmla="*/ 0 w 144"/>
                  <a:gd name="T9" fmla="*/ 72 h 1080"/>
                </a:gdLst>
                <a:ahLst/>
                <a:cxnLst>
                  <a:cxn ang="0">
                    <a:pos x="T0" y="T1"/>
                  </a:cxn>
                  <a:cxn ang="0">
                    <a:pos x="T2" y="T3"/>
                  </a:cxn>
                  <a:cxn ang="0">
                    <a:pos x="T4" y="T5"/>
                  </a:cxn>
                  <a:cxn ang="0">
                    <a:pos x="T6" y="T7"/>
                  </a:cxn>
                  <a:cxn ang="0">
                    <a:pos x="T8" y="T9"/>
                  </a:cxn>
                </a:cxnLst>
                <a:rect l="0" t="0" r="r" b="b"/>
                <a:pathLst>
                  <a:path w="144" h="1080">
                    <a:moveTo>
                      <a:pt x="0" y="72"/>
                    </a:moveTo>
                    <a:lnTo>
                      <a:pt x="144" y="0"/>
                    </a:lnTo>
                    <a:lnTo>
                      <a:pt x="144" y="1008"/>
                    </a:lnTo>
                    <a:lnTo>
                      <a:pt x="0" y="1080"/>
                    </a:lnTo>
                    <a:lnTo>
                      <a:pt x="0" y="72"/>
                    </a:lnTo>
                    <a:close/>
                  </a:path>
                </a:pathLst>
              </a:custGeom>
              <a:solidFill>
                <a:srgbClr val="80808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40" name="Freeform 20"/>
              <p:cNvSpPr>
                <a:spLocks/>
              </p:cNvSpPr>
              <p:nvPr/>
            </p:nvSpPr>
            <p:spPr bwMode="auto">
              <a:xfrm>
                <a:off x="2241" y="1386"/>
                <a:ext cx="720" cy="360"/>
              </a:xfrm>
              <a:custGeom>
                <a:avLst/>
                <a:gdLst>
                  <a:gd name="T0" fmla="*/ 720 w 720"/>
                  <a:gd name="T1" fmla="*/ 288 h 360"/>
                  <a:gd name="T2" fmla="*/ 144 w 720"/>
                  <a:gd name="T3" fmla="*/ 0 h 360"/>
                  <a:gd name="T4" fmla="*/ 0 w 720"/>
                  <a:gd name="T5" fmla="*/ 72 h 360"/>
                  <a:gd name="T6" fmla="*/ 576 w 720"/>
                  <a:gd name="T7" fmla="*/ 360 h 360"/>
                  <a:gd name="T8" fmla="*/ 720 w 720"/>
                  <a:gd name="T9" fmla="*/ 288 h 360"/>
                </a:gdLst>
                <a:ahLst/>
                <a:cxnLst>
                  <a:cxn ang="0">
                    <a:pos x="T0" y="T1"/>
                  </a:cxn>
                  <a:cxn ang="0">
                    <a:pos x="T2" y="T3"/>
                  </a:cxn>
                  <a:cxn ang="0">
                    <a:pos x="T4" y="T5"/>
                  </a:cxn>
                  <a:cxn ang="0">
                    <a:pos x="T6" y="T7"/>
                  </a:cxn>
                  <a:cxn ang="0">
                    <a:pos x="T8" y="T9"/>
                  </a:cxn>
                </a:cxnLst>
                <a:rect l="0" t="0" r="r" b="b"/>
                <a:pathLst>
                  <a:path w="720" h="360">
                    <a:moveTo>
                      <a:pt x="720" y="288"/>
                    </a:moveTo>
                    <a:lnTo>
                      <a:pt x="144" y="0"/>
                    </a:lnTo>
                    <a:lnTo>
                      <a:pt x="0" y="72"/>
                    </a:lnTo>
                    <a:lnTo>
                      <a:pt x="576" y="360"/>
                    </a:lnTo>
                    <a:lnTo>
                      <a:pt x="720" y="288"/>
                    </a:lnTo>
                    <a:close/>
                  </a:path>
                </a:pathLst>
              </a:custGeom>
              <a:solidFill>
                <a:srgbClr val="EAEAEA"/>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grpSp>
        <p:grpSp>
          <p:nvGrpSpPr>
            <p:cNvPr id="199" name="Group 21"/>
            <p:cNvGrpSpPr>
              <a:grpSpLocks/>
            </p:cNvGrpSpPr>
            <p:nvPr/>
          </p:nvGrpSpPr>
          <p:grpSpPr bwMode="auto">
            <a:xfrm>
              <a:off x="2908" y="1159"/>
              <a:ext cx="720" cy="1368"/>
              <a:chOff x="2241" y="1386"/>
              <a:chExt cx="720" cy="1368"/>
            </a:xfrm>
          </p:grpSpPr>
          <p:sp>
            <p:nvSpPr>
              <p:cNvPr id="235" name="Freeform 22"/>
              <p:cNvSpPr>
                <a:spLocks/>
              </p:cNvSpPr>
              <p:nvPr/>
            </p:nvSpPr>
            <p:spPr bwMode="auto">
              <a:xfrm>
                <a:off x="2241" y="1458"/>
                <a:ext cx="576" cy="1296"/>
              </a:xfrm>
              <a:custGeom>
                <a:avLst/>
                <a:gdLst>
                  <a:gd name="T0" fmla="*/ 576 w 576"/>
                  <a:gd name="T1" fmla="*/ 288 h 1296"/>
                  <a:gd name="T2" fmla="*/ 0 w 576"/>
                  <a:gd name="T3" fmla="*/ 0 h 1296"/>
                  <a:gd name="T4" fmla="*/ 0 w 576"/>
                  <a:gd name="T5" fmla="*/ 1008 h 1296"/>
                  <a:gd name="T6" fmla="*/ 576 w 576"/>
                  <a:gd name="T7" fmla="*/ 1296 h 1296"/>
                  <a:gd name="T8" fmla="*/ 576 w 576"/>
                  <a:gd name="T9" fmla="*/ 288 h 1296"/>
                </a:gdLst>
                <a:ahLst/>
                <a:cxnLst>
                  <a:cxn ang="0">
                    <a:pos x="T0" y="T1"/>
                  </a:cxn>
                  <a:cxn ang="0">
                    <a:pos x="T2" y="T3"/>
                  </a:cxn>
                  <a:cxn ang="0">
                    <a:pos x="T4" y="T5"/>
                  </a:cxn>
                  <a:cxn ang="0">
                    <a:pos x="T6" y="T7"/>
                  </a:cxn>
                  <a:cxn ang="0">
                    <a:pos x="T8" y="T9"/>
                  </a:cxn>
                </a:cxnLst>
                <a:rect l="0" t="0" r="r" b="b"/>
                <a:pathLst>
                  <a:path w="576" h="1296">
                    <a:moveTo>
                      <a:pt x="576" y="288"/>
                    </a:moveTo>
                    <a:lnTo>
                      <a:pt x="0" y="0"/>
                    </a:lnTo>
                    <a:lnTo>
                      <a:pt x="0" y="1008"/>
                    </a:lnTo>
                    <a:lnTo>
                      <a:pt x="576" y="1296"/>
                    </a:lnTo>
                    <a:lnTo>
                      <a:pt x="576" y="288"/>
                    </a:lnTo>
                    <a:close/>
                  </a:path>
                </a:pathLst>
              </a:custGeom>
              <a:solidFill>
                <a:srgbClr val="C0C0C0"/>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36" name="Freeform 23"/>
              <p:cNvSpPr>
                <a:spLocks/>
              </p:cNvSpPr>
              <p:nvPr/>
            </p:nvSpPr>
            <p:spPr bwMode="auto">
              <a:xfrm>
                <a:off x="2817" y="1674"/>
                <a:ext cx="144" cy="1080"/>
              </a:xfrm>
              <a:custGeom>
                <a:avLst/>
                <a:gdLst>
                  <a:gd name="T0" fmla="*/ 0 w 144"/>
                  <a:gd name="T1" fmla="*/ 72 h 1080"/>
                  <a:gd name="T2" fmla="*/ 144 w 144"/>
                  <a:gd name="T3" fmla="*/ 0 h 1080"/>
                  <a:gd name="T4" fmla="*/ 144 w 144"/>
                  <a:gd name="T5" fmla="*/ 1008 h 1080"/>
                  <a:gd name="T6" fmla="*/ 0 w 144"/>
                  <a:gd name="T7" fmla="*/ 1080 h 1080"/>
                  <a:gd name="T8" fmla="*/ 0 w 144"/>
                  <a:gd name="T9" fmla="*/ 72 h 1080"/>
                </a:gdLst>
                <a:ahLst/>
                <a:cxnLst>
                  <a:cxn ang="0">
                    <a:pos x="T0" y="T1"/>
                  </a:cxn>
                  <a:cxn ang="0">
                    <a:pos x="T2" y="T3"/>
                  </a:cxn>
                  <a:cxn ang="0">
                    <a:pos x="T4" y="T5"/>
                  </a:cxn>
                  <a:cxn ang="0">
                    <a:pos x="T6" y="T7"/>
                  </a:cxn>
                  <a:cxn ang="0">
                    <a:pos x="T8" y="T9"/>
                  </a:cxn>
                </a:cxnLst>
                <a:rect l="0" t="0" r="r" b="b"/>
                <a:pathLst>
                  <a:path w="144" h="1080">
                    <a:moveTo>
                      <a:pt x="0" y="72"/>
                    </a:moveTo>
                    <a:lnTo>
                      <a:pt x="144" y="0"/>
                    </a:lnTo>
                    <a:lnTo>
                      <a:pt x="144" y="1008"/>
                    </a:lnTo>
                    <a:lnTo>
                      <a:pt x="0" y="1080"/>
                    </a:lnTo>
                    <a:lnTo>
                      <a:pt x="0" y="72"/>
                    </a:lnTo>
                    <a:close/>
                  </a:path>
                </a:pathLst>
              </a:custGeom>
              <a:solidFill>
                <a:srgbClr val="80808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37" name="Freeform 24"/>
              <p:cNvSpPr>
                <a:spLocks/>
              </p:cNvSpPr>
              <p:nvPr/>
            </p:nvSpPr>
            <p:spPr bwMode="auto">
              <a:xfrm>
                <a:off x="2241" y="1386"/>
                <a:ext cx="720" cy="360"/>
              </a:xfrm>
              <a:custGeom>
                <a:avLst/>
                <a:gdLst>
                  <a:gd name="T0" fmla="*/ 720 w 720"/>
                  <a:gd name="T1" fmla="*/ 288 h 360"/>
                  <a:gd name="T2" fmla="*/ 144 w 720"/>
                  <a:gd name="T3" fmla="*/ 0 h 360"/>
                  <a:gd name="T4" fmla="*/ 0 w 720"/>
                  <a:gd name="T5" fmla="*/ 72 h 360"/>
                  <a:gd name="T6" fmla="*/ 576 w 720"/>
                  <a:gd name="T7" fmla="*/ 360 h 360"/>
                  <a:gd name="T8" fmla="*/ 720 w 720"/>
                  <a:gd name="T9" fmla="*/ 288 h 360"/>
                </a:gdLst>
                <a:ahLst/>
                <a:cxnLst>
                  <a:cxn ang="0">
                    <a:pos x="T0" y="T1"/>
                  </a:cxn>
                  <a:cxn ang="0">
                    <a:pos x="T2" y="T3"/>
                  </a:cxn>
                  <a:cxn ang="0">
                    <a:pos x="T4" y="T5"/>
                  </a:cxn>
                  <a:cxn ang="0">
                    <a:pos x="T6" y="T7"/>
                  </a:cxn>
                  <a:cxn ang="0">
                    <a:pos x="T8" y="T9"/>
                  </a:cxn>
                </a:cxnLst>
                <a:rect l="0" t="0" r="r" b="b"/>
                <a:pathLst>
                  <a:path w="720" h="360">
                    <a:moveTo>
                      <a:pt x="720" y="288"/>
                    </a:moveTo>
                    <a:lnTo>
                      <a:pt x="144" y="0"/>
                    </a:lnTo>
                    <a:lnTo>
                      <a:pt x="0" y="72"/>
                    </a:lnTo>
                    <a:lnTo>
                      <a:pt x="576" y="360"/>
                    </a:lnTo>
                    <a:lnTo>
                      <a:pt x="720" y="288"/>
                    </a:lnTo>
                    <a:close/>
                  </a:path>
                </a:pathLst>
              </a:custGeom>
              <a:solidFill>
                <a:srgbClr val="EAEAEA"/>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grpSp>
        <p:grpSp>
          <p:nvGrpSpPr>
            <p:cNvPr id="200" name="Group 25"/>
            <p:cNvGrpSpPr>
              <a:grpSpLocks/>
            </p:cNvGrpSpPr>
            <p:nvPr/>
          </p:nvGrpSpPr>
          <p:grpSpPr bwMode="auto">
            <a:xfrm>
              <a:off x="2455" y="1385"/>
              <a:ext cx="720" cy="1368"/>
              <a:chOff x="2241" y="1386"/>
              <a:chExt cx="720" cy="1368"/>
            </a:xfrm>
          </p:grpSpPr>
          <p:sp>
            <p:nvSpPr>
              <p:cNvPr id="232" name="Freeform 26"/>
              <p:cNvSpPr>
                <a:spLocks/>
              </p:cNvSpPr>
              <p:nvPr/>
            </p:nvSpPr>
            <p:spPr bwMode="auto">
              <a:xfrm>
                <a:off x="2241" y="1458"/>
                <a:ext cx="576" cy="1296"/>
              </a:xfrm>
              <a:custGeom>
                <a:avLst/>
                <a:gdLst>
                  <a:gd name="T0" fmla="*/ 576 w 576"/>
                  <a:gd name="T1" fmla="*/ 288 h 1296"/>
                  <a:gd name="T2" fmla="*/ 0 w 576"/>
                  <a:gd name="T3" fmla="*/ 0 h 1296"/>
                  <a:gd name="T4" fmla="*/ 0 w 576"/>
                  <a:gd name="T5" fmla="*/ 1008 h 1296"/>
                  <a:gd name="T6" fmla="*/ 576 w 576"/>
                  <a:gd name="T7" fmla="*/ 1296 h 1296"/>
                  <a:gd name="T8" fmla="*/ 576 w 576"/>
                  <a:gd name="T9" fmla="*/ 288 h 1296"/>
                </a:gdLst>
                <a:ahLst/>
                <a:cxnLst>
                  <a:cxn ang="0">
                    <a:pos x="T0" y="T1"/>
                  </a:cxn>
                  <a:cxn ang="0">
                    <a:pos x="T2" y="T3"/>
                  </a:cxn>
                  <a:cxn ang="0">
                    <a:pos x="T4" y="T5"/>
                  </a:cxn>
                  <a:cxn ang="0">
                    <a:pos x="T6" y="T7"/>
                  </a:cxn>
                  <a:cxn ang="0">
                    <a:pos x="T8" y="T9"/>
                  </a:cxn>
                </a:cxnLst>
                <a:rect l="0" t="0" r="r" b="b"/>
                <a:pathLst>
                  <a:path w="576" h="1296">
                    <a:moveTo>
                      <a:pt x="576" y="288"/>
                    </a:moveTo>
                    <a:lnTo>
                      <a:pt x="0" y="0"/>
                    </a:lnTo>
                    <a:lnTo>
                      <a:pt x="0" y="1008"/>
                    </a:lnTo>
                    <a:lnTo>
                      <a:pt x="576" y="1296"/>
                    </a:lnTo>
                    <a:lnTo>
                      <a:pt x="576" y="288"/>
                    </a:lnTo>
                    <a:close/>
                  </a:path>
                </a:pathLst>
              </a:custGeom>
              <a:solidFill>
                <a:srgbClr val="C0C0C0"/>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33" name="Freeform 27"/>
              <p:cNvSpPr>
                <a:spLocks/>
              </p:cNvSpPr>
              <p:nvPr/>
            </p:nvSpPr>
            <p:spPr bwMode="auto">
              <a:xfrm>
                <a:off x="2817" y="1674"/>
                <a:ext cx="144" cy="1080"/>
              </a:xfrm>
              <a:custGeom>
                <a:avLst/>
                <a:gdLst>
                  <a:gd name="T0" fmla="*/ 0 w 144"/>
                  <a:gd name="T1" fmla="*/ 72 h 1080"/>
                  <a:gd name="T2" fmla="*/ 144 w 144"/>
                  <a:gd name="T3" fmla="*/ 0 h 1080"/>
                  <a:gd name="T4" fmla="*/ 144 w 144"/>
                  <a:gd name="T5" fmla="*/ 1008 h 1080"/>
                  <a:gd name="T6" fmla="*/ 0 w 144"/>
                  <a:gd name="T7" fmla="*/ 1080 h 1080"/>
                  <a:gd name="T8" fmla="*/ 0 w 144"/>
                  <a:gd name="T9" fmla="*/ 72 h 1080"/>
                </a:gdLst>
                <a:ahLst/>
                <a:cxnLst>
                  <a:cxn ang="0">
                    <a:pos x="T0" y="T1"/>
                  </a:cxn>
                  <a:cxn ang="0">
                    <a:pos x="T2" y="T3"/>
                  </a:cxn>
                  <a:cxn ang="0">
                    <a:pos x="T4" y="T5"/>
                  </a:cxn>
                  <a:cxn ang="0">
                    <a:pos x="T6" y="T7"/>
                  </a:cxn>
                  <a:cxn ang="0">
                    <a:pos x="T8" y="T9"/>
                  </a:cxn>
                </a:cxnLst>
                <a:rect l="0" t="0" r="r" b="b"/>
                <a:pathLst>
                  <a:path w="144" h="1080">
                    <a:moveTo>
                      <a:pt x="0" y="72"/>
                    </a:moveTo>
                    <a:lnTo>
                      <a:pt x="144" y="0"/>
                    </a:lnTo>
                    <a:lnTo>
                      <a:pt x="144" y="1008"/>
                    </a:lnTo>
                    <a:lnTo>
                      <a:pt x="0" y="1080"/>
                    </a:lnTo>
                    <a:lnTo>
                      <a:pt x="0" y="72"/>
                    </a:lnTo>
                    <a:close/>
                  </a:path>
                </a:pathLst>
              </a:custGeom>
              <a:solidFill>
                <a:srgbClr val="80808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34" name="Freeform 28"/>
              <p:cNvSpPr>
                <a:spLocks/>
              </p:cNvSpPr>
              <p:nvPr/>
            </p:nvSpPr>
            <p:spPr bwMode="auto">
              <a:xfrm>
                <a:off x="2241" y="1386"/>
                <a:ext cx="720" cy="360"/>
              </a:xfrm>
              <a:custGeom>
                <a:avLst/>
                <a:gdLst>
                  <a:gd name="T0" fmla="*/ 720 w 720"/>
                  <a:gd name="T1" fmla="*/ 288 h 360"/>
                  <a:gd name="T2" fmla="*/ 144 w 720"/>
                  <a:gd name="T3" fmla="*/ 0 h 360"/>
                  <a:gd name="T4" fmla="*/ 0 w 720"/>
                  <a:gd name="T5" fmla="*/ 72 h 360"/>
                  <a:gd name="T6" fmla="*/ 576 w 720"/>
                  <a:gd name="T7" fmla="*/ 360 h 360"/>
                  <a:gd name="T8" fmla="*/ 720 w 720"/>
                  <a:gd name="T9" fmla="*/ 288 h 360"/>
                </a:gdLst>
                <a:ahLst/>
                <a:cxnLst>
                  <a:cxn ang="0">
                    <a:pos x="T0" y="T1"/>
                  </a:cxn>
                  <a:cxn ang="0">
                    <a:pos x="T2" y="T3"/>
                  </a:cxn>
                  <a:cxn ang="0">
                    <a:pos x="T4" y="T5"/>
                  </a:cxn>
                  <a:cxn ang="0">
                    <a:pos x="T6" y="T7"/>
                  </a:cxn>
                  <a:cxn ang="0">
                    <a:pos x="T8" y="T9"/>
                  </a:cxn>
                </a:cxnLst>
                <a:rect l="0" t="0" r="r" b="b"/>
                <a:pathLst>
                  <a:path w="720" h="360">
                    <a:moveTo>
                      <a:pt x="720" y="288"/>
                    </a:moveTo>
                    <a:lnTo>
                      <a:pt x="144" y="0"/>
                    </a:lnTo>
                    <a:lnTo>
                      <a:pt x="0" y="72"/>
                    </a:lnTo>
                    <a:lnTo>
                      <a:pt x="576" y="360"/>
                    </a:lnTo>
                    <a:lnTo>
                      <a:pt x="720" y="288"/>
                    </a:lnTo>
                    <a:close/>
                  </a:path>
                </a:pathLst>
              </a:custGeom>
              <a:solidFill>
                <a:srgbClr val="EAEAEA"/>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grpSp>
        <p:grpSp>
          <p:nvGrpSpPr>
            <p:cNvPr id="201" name="Group 29"/>
            <p:cNvGrpSpPr>
              <a:grpSpLocks/>
            </p:cNvGrpSpPr>
            <p:nvPr/>
          </p:nvGrpSpPr>
          <p:grpSpPr bwMode="auto">
            <a:xfrm>
              <a:off x="2001" y="1611"/>
              <a:ext cx="720" cy="1368"/>
              <a:chOff x="2241" y="1386"/>
              <a:chExt cx="720" cy="1368"/>
            </a:xfrm>
          </p:grpSpPr>
          <p:sp>
            <p:nvSpPr>
              <p:cNvPr id="229" name="Freeform 30"/>
              <p:cNvSpPr>
                <a:spLocks/>
              </p:cNvSpPr>
              <p:nvPr/>
            </p:nvSpPr>
            <p:spPr bwMode="auto">
              <a:xfrm>
                <a:off x="2241" y="1458"/>
                <a:ext cx="576" cy="1296"/>
              </a:xfrm>
              <a:custGeom>
                <a:avLst/>
                <a:gdLst>
                  <a:gd name="T0" fmla="*/ 576 w 576"/>
                  <a:gd name="T1" fmla="*/ 288 h 1296"/>
                  <a:gd name="T2" fmla="*/ 0 w 576"/>
                  <a:gd name="T3" fmla="*/ 0 h 1296"/>
                  <a:gd name="T4" fmla="*/ 0 w 576"/>
                  <a:gd name="T5" fmla="*/ 1008 h 1296"/>
                  <a:gd name="T6" fmla="*/ 576 w 576"/>
                  <a:gd name="T7" fmla="*/ 1296 h 1296"/>
                  <a:gd name="T8" fmla="*/ 576 w 576"/>
                  <a:gd name="T9" fmla="*/ 288 h 1296"/>
                </a:gdLst>
                <a:ahLst/>
                <a:cxnLst>
                  <a:cxn ang="0">
                    <a:pos x="T0" y="T1"/>
                  </a:cxn>
                  <a:cxn ang="0">
                    <a:pos x="T2" y="T3"/>
                  </a:cxn>
                  <a:cxn ang="0">
                    <a:pos x="T4" y="T5"/>
                  </a:cxn>
                  <a:cxn ang="0">
                    <a:pos x="T6" y="T7"/>
                  </a:cxn>
                  <a:cxn ang="0">
                    <a:pos x="T8" y="T9"/>
                  </a:cxn>
                </a:cxnLst>
                <a:rect l="0" t="0" r="r" b="b"/>
                <a:pathLst>
                  <a:path w="576" h="1296">
                    <a:moveTo>
                      <a:pt x="576" y="288"/>
                    </a:moveTo>
                    <a:lnTo>
                      <a:pt x="0" y="0"/>
                    </a:lnTo>
                    <a:lnTo>
                      <a:pt x="0" y="1008"/>
                    </a:lnTo>
                    <a:lnTo>
                      <a:pt x="576" y="1296"/>
                    </a:lnTo>
                    <a:lnTo>
                      <a:pt x="576" y="288"/>
                    </a:lnTo>
                    <a:close/>
                  </a:path>
                </a:pathLst>
              </a:custGeom>
              <a:solidFill>
                <a:srgbClr val="C0C0C0"/>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30" name="Freeform 31"/>
              <p:cNvSpPr>
                <a:spLocks/>
              </p:cNvSpPr>
              <p:nvPr/>
            </p:nvSpPr>
            <p:spPr bwMode="auto">
              <a:xfrm>
                <a:off x="2817" y="1674"/>
                <a:ext cx="144" cy="1080"/>
              </a:xfrm>
              <a:custGeom>
                <a:avLst/>
                <a:gdLst>
                  <a:gd name="T0" fmla="*/ 0 w 144"/>
                  <a:gd name="T1" fmla="*/ 72 h 1080"/>
                  <a:gd name="T2" fmla="*/ 144 w 144"/>
                  <a:gd name="T3" fmla="*/ 0 h 1080"/>
                  <a:gd name="T4" fmla="*/ 144 w 144"/>
                  <a:gd name="T5" fmla="*/ 1008 h 1080"/>
                  <a:gd name="T6" fmla="*/ 0 w 144"/>
                  <a:gd name="T7" fmla="*/ 1080 h 1080"/>
                  <a:gd name="T8" fmla="*/ 0 w 144"/>
                  <a:gd name="T9" fmla="*/ 72 h 1080"/>
                </a:gdLst>
                <a:ahLst/>
                <a:cxnLst>
                  <a:cxn ang="0">
                    <a:pos x="T0" y="T1"/>
                  </a:cxn>
                  <a:cxn ang="0">
                    <a:pos x="T2" y="T3"/>
                  </a:cxn>
                  <a:cxn ang="0">
                    <a:pos x="T4" y="T5"/>
                  </a:cxn>
                  <a:cxn ang="0">
                    <a:pos x="T6" y="T7"/>
                  </a:cxn>
                  <a:cxn ang="0">
                    <a:pos x="T8" y="T9"/>
                  </a:cxn>
                </a:cxnLst>
                <a:rect l="0" t="0" r="r" b="b"/>
                <a:pathLst>
                  <a:path w="144" h="1080">
                    <a:moveTo>
                      <a:pt x="0" y="72"/>
                    </a:moveTo>
                    <a:lnTo>
                      <a:pt x="144" y="0"/>
                    </a:lnTo>
                    <a:lnTo>
                      <a:pt x="144" y="1008"/>
                    </a:lnTo>
                    <a:lnTo>
                      <a:pt x="0" y="1080"/>
                    </a:lnTo>
                    <a:lnTo>
                      <a:pt x="0" y="72"/>
                    </a:lnTo>
                    <a:close/>
                  </a:path>
                </a:pathLst>
              </a:custGeom>
              <a:solidFill>
                <a:srgbClr val="80808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31" name="Freeform 32"/>
              <p:cNvSpPr>
                <a:spLocks/>
              </p:cNvSpPr>
              <p:nvPr/>
            </p:nvSpPr>
            <p:spPr bwMode="auto">
              <a:xfrm>
                <a:off x="2241" y="1386"/>
                <a:ext cx="720" cy="360"/>
              </a:xfrm>
              <a:custGeom>
                <a:avLst/>
                <a:gdLst>
                  <a:gd name="T0" fmla="*/ 720 w 720"/>
                  <a:gd name="T1" fmla="*/ 288 h 360"/>
                  <a:gd name="T2" fmla="*/ 144 w 720"/>
                  <a:gd name="T3" fmla="*/ 0 h 360"/>
                  <a:gd name="T4" fmla="*/ 0 w 720"/>
                  <a:gd name="T5" fmla="*/ 72 h 360"/>
                  <a:gd name="T6" fmla="*/ 576 w 720"/>
                  <a:gd name="T7" fmla="*/ 360 h 360"/>
                  <a:gd name="T8" fmla="*/ 720 w 720"/>
                  <a:gd name="T9" fmla="*/ 288 h 360"/>
                </a:gdLst>
                <a:ahLst/>
                <a:cxnLst>
                  <a:cxn ang="0">
                    <a:pos x="T0" y="T1"/>
                  </a:cxn>
                  <a:cxn ang="0">
                    <a:pos x="T2" y="T3"/>
                  </a:cxn>
                  <a:cxn ang="0">
                    <a:pos x="T4" y="T5"/>
                  </a:cxn>
                  <a:cxn ang="0">
                    <a:pos x="T6" y="T7"/>
                  </a:cxn>
                  <a:cxn ang="0">
                    <a:pos x="T8" y="T9"/>
                  </a:cxn>
                </a:cxnLst>
                <a:rect l="0" t="0" r="r" b="b"/>
                <a:pathLst>
                  <a:path w="720" h="360">
                    <a:moveTo>
                      <a:pt x="720" y="288"/>
                    </a:moveTo>
                    <a:lnTo>
                      <a:pt x="144" y="0"/>
                    </a:lnTo>
                    <a:lnTo>
                      <a:pt x="0" y="72"/>
                    </a:lnTo>
                    <a:lnTo>
                      <a:pt x="576" y="360"/>
                    </a:lnTo>
                    <a:lnTo>
                      <a:pt x="720" y="288"/>
                    </a:lnTo>
                    <a:close/>
                  </a:path>
                </a:pathLst>
              </a:custGeom>
              <a:solidFill>
                <a:srgbClr val="EAEAEA"/>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grpSp>
        <p:grpSp>
          <p:nvGrpSpPr>
            <p:cNvPr id="202" name="Group 33"/>
            <p:cNvGrpSpPr>
              <a:grpSpLocks/>
            </p:cNvGrpSpPr>
            <p:nvPr/>
          </p:nvGrpSpPr>
          <p:grpSpPr bwMode="auto">
            <a:xfrm>
              <a:off x="1547" y="1837"/>
              <a:ext cx="720" cy="1368"/>
              <a:chOff x="2241" y="1386"/>
              <a:chExt cx="720" cy="1368"/>
            </a:xfrm>
          </p:grpSpPr>
          <p:sp>
            <p:nvSpPr>
              <p:cNvPr id="226" name="Freeform 34"/>
              <p:cNvSpPr>
                <a:spLocks/>
              </p:cNvSpPr>
              <p:nvPr/>
            </p:nvSpPr>
            <p:spPr bwMode="auto">
              <a:xfrm>
                <a:off x="2241" y="1458"/>
                <a:ext cx="576" cy="1296"/>
              </a:xfrm>
              <a:custGeom>
                <a:avLst/>
                <a:gdLst>
                  <a:gd name="T0" fmla="*/ 576 w 576"/>
                  <a:gd name="T1" fmla="*/ 288 h 1296"/>
                  <a:gd name="T2" fmla="*/ 0 w 576"/>
                  <a:gd name="T3" fmla="*/ 0 h 1296"/>
                  <a:gd name="T4" fmla="*/ 0 w 576"/>
                  <a:gd name="T5" fmla="*/ 1008 h 1296"/>
                  <a:gd name="T6" fmla="*/ 576 w 576"/>
                  <a:gd name="T7" fmla="*/ 1296 h 1296"/>
                  <a:gd name="T8" fmla="*/ 576 w 576"/>
                  <a:gd name="T9" fmla="*/ 288 h 1296"/>
                </a:gdLst>
                <a:ahLst/>
                <a:cxnLst>
                  <a:cxn ang="0">
                    <a:pos x="T0" y="T1"/>
                  </a:cxn>
                  <a:cxn ang="0">
                    <a:pos x="T2" y="T3"/>
                  </a:cxn>
                  <a:cxn ang="0">
                    <a:pos x="T4" y="T5"/>
                  </a:cxn>
                  <a:cxn ang="0">
                    <a:pos x="T6" y="T7"/>
                  </a:cxn>
                  <a:cxn ang="0">
                    <a:pos x="T8" y="T9"/>
                  </a:cxn>
                </a:cxnLst>
                <a:rect l="0" t="0" r="r" b="b"/>
                <a:pathLst>
                  <a:path w="576" h="1296">
                    <a:moveTo>
                      <a:pt x="576" y="288"/>
                    </a:moveTo>
                    <a:lnTo>
                      <a:pt x="0" y="0"/>
                    </a:lnTo>
                    <a:lnTo>
                      <a:pt x="0" y="1008"/>
                    </a:lnTo>
                    <a:lnTo>
                      <a:pt x="576" y="1296"/>
                    </a:lnTo>
                    <a:lnTo>
                      <a:pt x="576" y="288"/>
                    </a:lnTo>
                    <a:close/>
                  </a:path>
                </a:pathLst>
              </a:custGeom>
              <a:solidFill>
                <a:srgbClr val="C0C0C0"/>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27" name="Freeform 35"/>
              <p:cNvSpPr>
                <a:spLocks/>
              </p:cNvSpPr>
              <p:nvPr/>
            </p:nvSpPr>
            <p:spPr bwMode="auto">
              <a:xfrm>
                <a:off x="2817" y="1674"/>
                <a:ext cx="144" cy="1080"/>
              </a:xfrm>
              <a:custGeom>
                <a:avLst/>
                <a:gdLst>
                  <a:gd name="T0" fmla="*/ 0 w 144"/>
                  <a:gd name="T1" fmla="*/ 72 h 1080"/>
                  <a:gd name="T2" fmla="*/ 144 w 144"/>
                  <a:gd name="T3" fmla="*/ 0 h 1080"/>
                  <a:gd name="T4" fmla="*/ 144 w 144"/>
                  <a:gd name="T5" fmla="*/ 1008 h 1080"/>
                  <a:gd name="T6" fmla="*/ 0 w 144"/>
                  <a:gd name="T7" fmla="*/ 1080 h 1080"/>
                  <a:gd name="T8" fmla="*/ 0 w 144"/>
                  <a:gd name="T9" fmla="*/ 72 h 1080"/>
                </a:gdLst>
                <a:ahLst/>
                <a:cxnLst>
                  <a:cxn ang="0">
                    <a:pos x="T0" y="T1"/>
                  </a:cxn>
                  <a:cxn ang="0">
                    <a:pos x="T2" y="T3"/>
                  </a:cxn>
                  <a:cxn ang="0">
                    <a:pos x="T4" y="T5"/>
                  </a:cxn>
                  <a:cxn ang="0">
                    <a:pos x="T6" y="T7"/>
                  </a:cxn>
                  <a:cxn ang="0">
                    <a:pos x="T8" y="T9"/>
                  </a:cxn>
                </a:cxnLst>
                <a:rect l="0" t="0" r="r" b="b"/>
                <a:pathLst>
                  <a:path w="144" h="1080">
                    <a:moveTo>
                      <a:pt x="0" y="72"/>
                    </a:moveTo>
                    <a:lnTo>
                      <a:pt x="144" y="0"/>
                    </a:lnTo>
                    <a:lnTo>
                      <a:pt x="144" y="1008"/>
                    </a:lnTo>
                    <a:lnTo>
                      <a:pt x="0" y="1080"/>
                    </a:lnTo>
                    <a:lnTo>
                      <a:pt x="0" y="72"/>
                    </a:lnTo>
                    <a:close/>
                  </a:path>
                </a:pathLst>
              </a:custGeom>
              <a:solidFill>
                <a:srgbClr val="80808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28" name="Freeform 36"/>
              <p:cNvSpPr>
                <a:spLocks/>
              </p:cNvSpPr>
              <p:nvPr/>
            </p:nvSpPr>
            <p:spPr bwMode="auto">
              <a:xfrm>
                <a:off x="2241" y="1386"/>
                <a:ext cx="720" cy="360"/>
              </a:xfrm>
              <a:custGeom>
                <a:avLst/>
                <a:gdLst>
                  <a:gd name="T0" fmla="*/ 720 w 720"/>
                  <a:gd name="T1" fmla="*/ 288 h 360"/>
                  <a:gd name="T2" fmla="*/ 144 w 720"/>
                  <a:gd name="T3" fmla="*/ 0 h 360"/>
                  <a:gd name="T4" fmla="*/ 0 w 720"/>
                  <a:gd name="T5" fmla="*/ 72 h 360"/>
                  <a:gd name="T6" fmla="*/ 576 w 720"/>
                  <a:gd name="T7" fmla="*/ 360 h 360"/>
                  <a:gd name="T8" fmla="*/ 720 w 720"/>
                  <a:gd name="T9" fmla="*/ 288 h 360"/>
                </a:gdLst>
                <a:ahLst/>
                <a:cxnLst>
                  <a:cxn ang="0">
                    <a:pos x="T0" y="T1"/>
                  </a:cxn>
                  <a:cxn ang="0">
                    <a:pos x="T2" y="T3"/>
                  </a:cxn>
                  <a:cxn ang="0">
                    <a:pos x="T4" y="T5"/>
                  </a:cxn>
                  <a:cxn ang="0">
                    <a:pos x="T6" y="T7"/>
                  </a:cxn>
                  <a:cxn ang="0">
                    <a:pos x="T8" y="T9"/>
                  </a:cxn>
                </a:cxnLst>
                <a:rect l="0" t="0" r="r" b="b"/>
                <a:pathLst>
                  <a:path w="720" h="360">
                    <a:moveTo>
                      <a:pt x="720" y="288"/>
                    </a:moveTo>
                    <a:lnTo>
                      <a:pt x="144" y="0"/>
                    </a:lnTo>
                    <a:lnTo>
                      <a:pt x="0" y="72"/>
                    </a:lnTo>
                    <a:lnTo>
                      <a:pt x="576" y="360"/>
                    </a:lnTo>
                    <a:lnTo>
                      <a:pt x="720" y="288"/>
                    </a:lnTo>
                    <a:close/>
                  </a:path>
                </a:pathLst>
              </a:custGeom>
              <a:solidFill>
                <a:srgbClr val="EAEAEA"/>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grpSp>
        <p:grpSp>
          <p:nvGrpSpPr>
            <p:cNvPr id="203" name="Group 37"/>
            <p:cNvGrpSpPr>
              <a:grpSpLocks/>
            </p:cNvGrpSpPr>
            <p:nvPr/>
          </p:nvGrpSpPr>
          <p:grpSpPr bwMode="auto">
            <a:xfrm>
              <a:off x="1094" y="2063"/>
              <a:ext cx="720" cy="1368"/>
              <a:chOff x="2241" y="1386"/>
              <a:chExt cx="720" cy="1368"/>
            </a:xfrm>
          </p:grpSpPr>
          <p:sp>
            <p:nvSpPr>
              <p:cNvPr id="223" name="Freeform 38"/>
              <p:cNvSpPr>
                <a:spLocks/>
              </p:cNvSpPr>
              <p:nvPr/>
            </p:nvSpPr>
            <p:spPr bwMode="auto">
              <a:xfrm>
                <a:off x="2241" y="1458"/>
                <a:ext cx="576" cy="1296"/>
              </a:xfrm>
              <a:custGeom>
                <a:avLst/>
                <a:gdLst>
                  <a:gd name="T0" fmla="*/ 576 w 576"/>
                  <a:gd name="T1" fmla="*/ 288 h 1296"/>
                  <a:gd name="T2" fmla="*/ 0 w 576"/>
                  <a:gd name="T3" fmla="*/ 0 h 1296"/>
                  <a:gd name="T4" fmla="*/ 0 w 576"/>
                  <a:gd name="T5" fmla="*/ 1008 h 1296"/>
                  <a:gd name="T6" fmla="*/ 576 w 576"/>
                  <a:gd name="T7" fmla="*/ 1296 h 1296"/>
                  <a:gd name="T8" fmla="*/ 576 w 576"/>
                  <a:gd name="T9" fmla="*/ 288 h 1296"/>
                </a:gdLst>
                <a:ahLst/>
                <a:cxnLst>
                  <a:cxn ang="0">
                    <a:pos x="T0" y="T1"/>
                  </a:cxn>
                  <a:cxn ang="0">
                    <a:pos x="T2" y="T3"/>
                  </a:cxn>
                  <a:cxn ang="0">
                    <a:pos x="T4" y="T5"/>
                  </a:cxn>
                  <a:cxn ang="0">
                    <a:pos x="T6" y="T7"/>
                  </a:cxn>
                  <a:cxn ang="0">
                    <a:pos x="T8" y="T9"/>
                  </a:cxn>
                </a:cxnLst>
                <a:rect l="0" t="0" r="r" b="b"/>
                <a:pathLst>
                  <a:path w="576" h="1296">
                    <a:moveTo>
                      <a:pt x="576" y="288"/>
                    </a:moveTo>
                    <a:lnTo>
                      <a:pt x="0" y="0"/>
                    </a:lnTo>
                    <a:lnTo>
                      <a:pt x="0" y="1008"/>
                    </a:lnTo>
                    <a:lnTo>
                      <a:pt x="576" y="1296"/>
                    </a:lnTo>
                    <a:lnTo>
                      <a:pt x="576" y="288"/>
                    </a:lnTo>
                    <a:close/>
                  </a:path>
                </a:pathLst>
              </a:custGeom>
              <a:gradFill rotWithShape="1">
                <a:gsLst>
                  <a:gs pos="0">
                    <a:srgbClr val="FF6400"/>
                  </a:gs>
                  <a:gs pos="100000">
                    <a:srgbClr val="FFC800"/>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24" name="Freeform 39"/>
              <p:cNvSpPr>
                <a:spLocks/>
              </p:cNvSpPr>
              <p:nvPr/>
            </p:nvSpPr>
            <p:spPr bwMode="auto">
              <a:xfrm>
                <a:off x="2817" y="1674"/>
                <a:ext cx="144" cy="1080"/>
              </a:xfrm>
              <a:custGeom>
                <a:avLst/>
                <a:gdLst>
                  <a:gd name="T0" fmla="*/ 0 w 144"/>
                  <a:gd name="T1" fmla="*/ 72 h 1080"/>
                  <a:gd name="T2" fmla="*/ 144 w 144"/>
                  <a:gd name="T3" fmla="*/ 0 h 1080"/>
                  <a:gd name="T4" fmla="*/ 144 w 144"/>
                  <a:gd name="T5" fmla="*/ 1008 h 1080"/>
                  <a:gd name="T6" fmla="*/ 0 w 144"/>
                  <a:gd name="T7" fmla="*/ 1080 h 1080"/>
                  <a:gd name="T8" fmla="*/ 0 w 144"/>
                  <a:gd name="T9" fmla="*/ 72 h 1080"/>
                </a:gdLst>
                <a:ahLst/>
                <a:cxnLst>
                  <a:cxn ang="0">
                    <a:pos x="T0" y="T1"/>
                  </a:cxn>
                  <a:cxn ang="0">
                    <a:pos x="T2" y="T3"/>
                  </a:cxn>
                  <a:cxn ang="0">
                    <a:pos x="T4" y="T5"/>
                  </a:cxn>
                  <a:cxn ang="0">
                    <a:pos x="T6" y="T7"/>
                  </a:cxn>
                  <a:cxn ang="0">
                    <a:pos x="T8" y="T9"/>
                  </a:cxn>
                </a:cxnLst>
                <a:rect l="0" t="0" r="r" b="b"/>
                <a:pathLst>
                  <a:path w="144" h="1080">
                    <a:moveTo>
                      <a:pt x="0" y="72"/>
                    </a:moveTo>
                    <a:lnTo>
                      <a:pt x="144" y="0"/>
                    </a:lnTo>
                    <a:lnTo>
                      <a:pt x="144" y="1008"/>
                    </a:lnTo>
                    <a:lnTo>
                      <a:pt x="0" y="1080"/>
                    </a:lnTo>
                    <a:lnTo>
                      <a:pt x="0" y="72"/>
                    </a:lnTo>
                    <a:close/>
                  </a:path>
                </a:pathLst>
              </a:custGeom>
              <a:solidFill>
                <a:srgbClr val="960000"/>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25" name="Freeform 40"/>
              <p:cNvSpPr>
                <a:spLocks/>
              </p:cNvSpPr>
              <p:nvPr/>
            </p:nvSpPr>
            <p:spPr bwMode="auto">
              <a:xfrm>
                <a:off x="2241" y="1386"/>
                <a:ext cx="720" cy="360"/>
              </a:xfrm>
              <a:custGeom>
                <a:avLst/>
                <a:gdLst>
                  <a:gd name="T0" fmla="*/ 720 w 720"/>
                  <a:gd name="T1" fmla="*/ 288 h 360"/>
                  <a:gd name="T2" fmla="*/ 144 w 720"/>
                  <a:gd name="T3" fmla="*/ 0 h 360"/>
                  <a:gd name="T4" fmla="*/ 0 w 720"/>
                  <a:gd name="T5" fmla="*/ 72 h 360"/>
                  <a:gd name="T6" fmla="*/ 576 w 720"/>
                  <a:gd name="T7" fmla="*/ 360 h 360"/>
                  <a:gd name="T8" fmla="*/ 720 w 720"/>
                  <a:gd name="T9" fmla="*/ 288 h 360"/>
                </a:gdLst>
                <a:ahLst/>
                <a:cxnLst>
                  <a:cxn ang="0">
                    <a:pos x="T0" y="T1"/>
                  </a:cxn>
                  <a:cxn ang="0">
                    <a:pos x="T2" y="T3"/>
                  </a:cxn>
                  <a:cxn ang="0">
                    <a:pos x="T4" y="T5"/>
                  </a:cxn>
                  <a:cxn ang="0">
                    <a:pos x="T6" y="T7"/>
                  </a:cxn>
                  <a:cxn ang="0">
                    <a:pos x="T8" y="T9"/>
                  </a:cxn>
                </a:cxnLst>
                <a:rect l="0" t="0" r="r" b="b"/>
                <a:pathLst>
                  <a:path w="720" h="360">
                    <a:moveTo>
                      <a:pt x="720" y="288"/>
                    </a:moveTo>
                    <a:lnTo>
                      <a:pt x="144" y="0"/>
                    </a:lnTo>
                    <a:lnTo>
                      <a:pt x="0" y="72"/>
                    </a:lnTo>
                    <a:lnTo>
                      <a:pt x="576" y="360"/>
                    </a:lnTo>
                    <a:lnTo>
                      <a:pt x="720" y="288"/>
                    </a:lnTo>
                    <a:close/>
                  </a:path>
                </a:pathLst>
              </a:custGeom>
              <a:gradFill rotWithShape="1">
                <a:gsLst>
                  <a:gs pos="0">
                    <a:srgbClr val="FFC800"/>
                  </a:gs>
                  <a:gs pos="100000">
                    <a:srgbClr val="FFC800">
                      <a:gamma/>
                      <a:tint val="0"/>
                      <a:invGamma/>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grpSp>
        <p:sp>
          <p:nvSpPr>
            <p:cNvPr id="204" name="Freeform 41"/>
            <p:cNvSpPr>
              <a:spLocks/>
            </p:cNvSpPr>
            <p:nvPr/>
          </p:nvSpPr>
          <p:spPr bwMode="auto">
            <a:xfrm>
              <a:off x="1814" y="3476"/>
              <a:ext cx="549" cy="275"/>
            </a:xfrm>
            <a:custGeom>
              <a:avLst/>
              <a:gdLst>
                <a:gd name="T0" fmla="*/ 432 w 1008"/>
                <a:gd name="T1" fmla="*/ 72 h 504"/>
                <a:gd name="T2" fmla="*/ 576 w 1008"/>
                <a:gd name="T3" fmla="*/ 0 h 504"/>
                <a:gd name="T4" fmla="*/ 0 w 1008"/>
                <a:gd name="T5" fmla="*/ 0 h 504"/>
                <a:gd name="T6" fmla="*/ 0 w 1008"/>
                <a:gd name="T7" fmla="*/ 288 h 504"/>
                <a:gd name="T8" fmla="*/ 144 w 1008"/>
                <a:gd name="T9" fmla="*/ 216 h 504"/>
                <a:gd name="T10" fmla="*/ 720 w 1008"/>
                <a:gd name="T11" fmla="*/ 504 h 504"/>
                <a:gd name="T12" fmla="*/ 1008 w 1008"/>
                <a:gd name="T13" fmla="*/ 360 h 504"/>
                <a:gd name="T14" fmla="*/ 432 w 1008"/>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8" h="504">
                  <a:moveTo>
                    <a:pt x="432" y="72"/>
                  </a:moveTo>
                  <a:lnTo>
                    <a:pt x="576" y="0"/>
                  </a:lnTo>
                  <a:lnTo>
                    <a:pt x="0" y="0"/>
                  </a:lnTo>
                  <a:lnTo>
                    <a:pt x="0" y="288"/>
                  </a:lnTo>
                  <a:lnTo>
                    <a:pt x="144" y="216"/>
                  </a:lnTo>
                  <a:lnTo>
                    <a:pt x="720" y="504"/>
                  </a:lnTo>
                  <a:lnTo>
                    <a:pt x="1008" y="360"/>
                  </a:lnTo>
                  <a:lnTo>
                    <a:pt x="432" y="72"/>
                  </a:lnTo>
                  <a:close/>
                </a:path>
              </a:pathLst>
            </a:custGeom>
            <a:gradFill rotWithShape="1">
              <a:gsLst>
                <a:gs pos="0">
                  <a:srgbClr val="FFC800"/>
                </a:gs>
                <a:gs pos="100000">
                  <a:srgbClr val="FFC800">
                    <a:gamma/>
                    <a:tint val="0"/>
                    <a:invGamma/>
                    <a:alpha val="0"/>
                  </a:srgbClr>
                </a:gs>
              </a:gsLst>
              <a:lin ang="540000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latinLnBrk="1"/>
              <a:endParaRPr kumimoji="1" lang="zh-CN" altLang="en-US" smtClean="0">
                <a:solidFill>
                  <a:srgbClr val="000000"/>
                </a:solidFill>
                <a:latin typeface="굴림" charset="-127"/>
                <a:ea typeface="굴림" charset="-127"/>
              </a:endParaRPr>
            </a:p>
          </p:txBody>
        </p:sp>
        <p:sp>
          <p:nvSpPr>
            <p:cNvPr id="205" name="Freeform 42"/>
            <p:cNvSpPr>
              <a:spLocks/>
            </p:cNvSpPr>
            <p:nvPr/>
          </p:nvSpPr>
          <p:spPr bwMode="auto">
            <a:xfrm>
              <a:off x="340" y="3312"/>
              <a:ext cx="1008" cy="504"/>
            </a:xfrm>
            <a:custGeom>
              <a:avLst/>
              <a:gdLst>
                <a:gd name="T0" fmla="*/ 432 w 1008"/>
                <a:gd name="T1" fmla="*/ 432 h 504"/>
                <a:gd name="T2" fmla="*/ 576 w 1008"/>
                <a:gd name="T3" fmla="*/ 504 h 504"/>
                <a:gd name="T4" fmla="*/ 0 w 1008"/>
                <a:gd name="T5" fmla="*/ 504 h 504"/>
                <a:gd name="T6" fmla="*/ 0 w 1008"/>
                <a:gd name="T7" fmla="*/ 216 h 504"/>
                <a:gd name="T8" fmla="*/ 144 w 1008"/>
                <a:gd name="T9" fmla="*/ 288 h 504"/>
                <a:gd name="T10" fmla="*/ 720 w 1008"/>
                <a:gd name="T11" fmla="*/ 0 h 504"/>
                <a:gd name="T12" fmla="*/ 1008 w 1008"/>
                <a:gd name="T13" fmla="*/ 144 h 504"/>
                <a:gd name="T14" fmla="*/ 432 w 1008"/>
                <a:gd name="T15" fmla="*/ 43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8" h="504">
                  <a:moveTo>
                    <a:pt x="432" y="432"/>
                  </a:moveTo>
                  <a:lnTo>
                    <a:pt x="576" y="504"/>
                  </a:lnTo>
                  <a:lnTo>
                    <a:pt x="0" y="504"/>
                  </a:lnTo>
                  <a:lnTo>
                    <a:pt x="0" y="216"/>
                  </a:lnTo>
                  <a:lnTo>
                    <a:pt x="144" y="288"/>
                  </a:lnTo>
                  <a:lnTo>
                    <a:pt x="720" y="0"/>
                  </a:lnTo>
                  <a:lnTo>
                    <a:pt x="1008" y="144"/>
                  </a:lnTo>
                  <a:lnTo>
                    <a:pt x="432" y="432"/>
                  </a:lnTo>
                  <a:close/>
                </a:path>
              </a:pathLst>
            </a:custGeom>
            <a:gradFill rotWithShape="1">
              <a:gsLst>
                <a:gs pos="0">
                  <a:schemeClr val="bg2">
                    <a:gamma/>
                    <a:tint val="0"/>
                    <a:invGamma/>
                    <a:alpha val="0"/>
                  </a:schemeClr>
                </a:gs>
                <a:gs pos="100000">
                  <a:schemeClr val="bg2"/>
                </a:gs>
              </a:gsLst>
              <a:lin ang="540000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latinLnBrk="1"/>
              <a:endParaRPr kumimoji="1" lang="zh-CN" altLang="en-US" smtClean="0">
                <a:solidFill>
                  <a:srgbClr val="000000"/>
                </a:solidFill>
                <a:latin typeface="굴림" charset="-127"/>
                <a:ea typeface="굴림" charset="-127"/>
              </a:endParaRPr>
            </a:p>
          </p:txBody>
        </p:sp>
        <p:sp>
          <p:nvSpPr>
            <p:cNvPr id="206" name="Freeform 43"/>
            <p:cNvSpPr>
              <a:spLocks/>
            </p:cNvSpPr>
            <p:nvPr/>
          </p:nvSpPr>
          <p:spPr bwMode="auto">
            <a:xfrm>
              <a:off x="2268" y="3249"/>
              <a:ext cx="549" cy="275"/>
            </a:xfrm>
            <a:custGeom>
              <a:avLst/>
              <a:gdLst>
                <a:gd name="T0" fmla="*/ 432 w 1008"/>
                <a:gd name="T1" fmla="*/ 72 h 504"/>
                <a:gd name="T2" fmla="*/ 576 w 1008"/>
                <a:gd name="T3" fmla="*/ 0 h 504"/>
                <a:gd name="T4" fmla="*/ 0 w 1008"/>
                <a:gd name="T5" fmla="*/ 0 h 504"/>
                <a:gd name="T6" fmla="*/ 0 w 1008"/>
                <a:gd name="T7" fmla="*/ 288 h 504"/>
                <a:gd name="T8" fmla="*/ 144 w 1008"/>
                <a:gd name="T9" fmla="*/ 216 h 504"/>
                <a:gd name="T10" fmla="*/ 720 w 1008"/>
                <a:gd name="T11" fmla="*/ 504 h 504"/>
                <a:gd name="T12" fmla="*/ 1008 w 1008"/>
                <a:gd name="T13" fmla="*/ 360 h 504"/>
                <a:gd name="T14" fmla="*/ 432 w 1008"/>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8" h="504">
                  <a:moveTo>
                    <a:pt x="432" y="72"/>
                  </a:moveTo>
                  <a:lnTo>
                    <a:pt x="576" y="0"/>
                  </a:lnTo>
                  <a:lnTo>
                    <a:pt x="0" y="0"/>
                  </a:lnTo>
                  <a:lnTo>
                    <a:pt x="0" y="288"/>
                  </a:lnTo>
                  <a:lnTo>
                    <a:pt x="144" y="216"/>
                  </a:lnTo>
                  <a:lnTo>
                    <a:pt x="720" y="504"/>
                  </a:lnTo>
                  <a:lnTo>
                    <a:pt x="1008" y="360"/>
                  </a:lnTo>
                  <a:lnTo>
                    <a:pt x="432" y="72"/>
                  </a:lnTo>
                  <a:close/>
                </a:path>
              </a:pathLst>
            </a:custGeom>
            <a:gradFill rotWithShape="1">
              <a:gsLst>
                <a:gs pos="0">
                  <a:schemeClr val="tx1">
                    <a:alpha val="25000"/>
                  </a:schemeClr>
                </a:gs>
                <a:gs pos="100000">
                  <a:schemeClr val="tx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07" name="Freeform 44"/>
            <p:cNvSpPr>
              <a:spLocks/>
            </p:cNvSpPr>
            <p:nvPr/>
          </p:nvSpPr>
          <p:spPr bwMode="auto">
            <a:xfrm>
              <a:off x="2721" y="3022"/>
              <a:ext cx="549" cy="275"/>
            </a:xfrm>
            <a:custGeom>
              <a:avLst/>
              <a:gdLst>
                <a:gd name="T0" fmla="*/ 432 w 1008"/>
                <a:gd name="T1" fmla="*/ 72 h 504"/>
                <a:gd name="T2" fmla="*/ 576 w 1008"/>
                <a:gd name="T3" fmla="*/ 0 h 504"/>
                <a:gd name="T4" fmla="*/ 0 w 1008"/>
                <a:gd name="T5" fmla="*/ 0 h 504"/>
                <a:gd name="T6" fmla="*/ 0 w 1008"/>
                <a:gd name="T7" fmla="*/ 288 h 504"/>
                <a:gd name="T8" fmla="*/ 144 w 1008"/>
                <a:gd name="T9" fmla="*/ 216 h 504"/>
                <a:gd name="T10" fmla="*/ 720 w 1008"/>
                <a:gd name="T11" fmla="*/ 504 h 504"/>
                <a:gd name="T12" fmla="*/ 1008 w 1008"/>
                <a:gd name="T13" fmla="*/ 360 h 504"/>
                <a:gd name="T14" fmla="*/ 432 w 1008"/>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8" h="504">
                  <a:moveTo>
                    <a:pt x="432" y="72"/>
                  </a:moveTo>
                  <a:lnTo>
                    <a:pt x="576" y="0"/>
                  </a:lnTo>
                  <a:lnTo>
                    <a:pt x="0" y="0"/>
                  </a:lnTo>
                  <a:lnTo>
                    <a:pt x="0" y="288"/>
                  </a:lnTo>
                  <a:lnTo>
                    <a:pt x="144" y="216"/>
                  </a:lnTo>
                  <a:lnTo>
                    <a:pt x="720" y="504"/>
                  </a:lnTo>
                  <a:lnTo>
                    <a:pt x="1008" y="360"/>
                  </a:lnTo>
                  <a:lnTo>
                    <a:pt x="432" y="72"/>
                  </a:lnTo>
                  <a:close/>
                </a:path>
              </a:pathLst>
            </a:custGeom>
            <a:gradFill rotWithShape="1">
              <a:gsLst>
                <a:gs pos="0">
                  <a:schemeClr val="tx1">
                    <a:alpha val="25000"/>
                  </a:schemeClr>
                </a:gs>
                <a:gs pos="100000">
                  <a:schemeClr val="tx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08" name="Freeform 45"/>
            <p:cNvSpPr>
              <a:spLocks/>
            </p:cNvSpPr>
            <p:nvPr/>
          </p:nvSpPr>
          <p:spPr bwMode="auto">
            <a:xfrm>
              <a:off x="3175" y="2796"/>
              <a:ext cx="549" cy="275"/>
            </a:xfrm>
            <a:custGeom>
              <a:avLst/>
              <a:gdLst>
                <a:gd name="T0" fmla="*/ 432 w 1008"/>
                <a:gd name="T1" fmla="*/ 72 h 504"/>
                <a:gd name="T2" fmla="*/ 576 w 1008"/>
                <a:gd name="T3" fmla="*/ 0 h 504"/>
                <a:gd name="T4" fmla="*/ 0 w 1008"/>
                <a:gd name="T5" fmla="*/ 0 h 504"/>
                <a:gd name="T6" fmla="*/ 0 w 1008"/>
                <a:gd name="T7" fmla="*/ 288 h 504"/>
                <a:gd name="T8" fmla="*/ 144 w 1008"/>
                <a:gd name="T9" fmla="*/ 216 h 504"/>
                <a:gd name="T10" fmla="*/ 720 w 1008"/>
                <a:gd name="T11" fmla="*/ 504 h 504"/>
                <a:gd name="T12" fmla="*/ 1008 w 1008"/>
                <a:gd name="T13" fmla="*/ 360 h 504"/>
                <a:gd name="T14" fmla="*/ 432 w 1008"/>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8" h="504">
                  <a:moveTo>
                    <a:pt x="432" y="72"/>
                  </a:moveTo>
                  <a:lnTo>
                    <a:pt x="576" y="0"/>
                  </a:lnTo>
                  <a:lnTo>
                    <a:pt x="0" y="0"/>
                  </a:lnTo>
                  <a:lnTo>
                    <a:pt x="0" y="288"/>
                  </a:lnTo>
                  <a:lnTo>
                    <a:pt x="144" y="216"/>
                  </a:lnTo>
                  <a:lnTo>
                    <a:pt x="720" y="504"/>
                  </a:lnTo>
                  <a:lnTo>
                    <a:pt x="1008" y="360"/>
                  </a:lnTo>
                  <a:lnTo>
                    <a:pt x="432" y="72"/>
                  </a:lnTo>
                  <a:close/>
                </a:path>
              </a:pathLst>
            </a:custGeom>
            <a:gradFill rotWithShape="1">
              <a:gsLst>
                <a:gs pos="0">
                  <a:schemeClr val="tx1">
                    <a:alpha val="25000"/>
                  </a:schemeClr>
                </a:gs>
                <a:gs pos="100000">
                  <a:schemeClr val="tx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09" name="Freeform 46"/>
            <p:cNvSpPr>
              <a:spLocks/>
            </p:cNvSpPr>
            <p:nvPr/>
          </p:nvSpPr>
          <p:spPr bwMode="auto">
            <a:xfrm>
              <a:off x="3629" y="2569"/>
              <a:ext cx="549" cy="275"/>
            </a:xfrm>
            <a:custGeom>
              <a:avLst/>
              <a:gdLst>
                <a:gd name="T0" fmla="*/ 432 w 1008"/>
                <a:gd name="T1" fmla="*/ 72 h 504"/>
                <a:gd name="T2" fmla="*/ 576 w 1008"/>
                <a:gd name="T3" fmla="*/ 0 h 504"/>
                <a:gd name="T4" fmla="*/ 0 w 1008"/>
                <a:gd name="T5" fmla="*/ 0 h 504"/>
                <a:gd name="T6" fmla="*/ 0 w 1008"/>
                <a:gd name="T7" fmla="*/ 288 h 504"/>
                <a:gd name="T8" fmla="*/ 144 w 1008"/>
                <a:gd name="T9" fmla="*/ 216 h 504"/>
                <a:gd name="T10" fmla="*/ 720 w 1008"/>
                <a:gd name="T11" fmla="*/ 504 h 504"/>
                <a:gd name="T12" fmla="*/ 1008 w 1008"/>
                <a:gd name="T13" fmla="*/ 360 h 504"/>
                <a:gd name="T14" fmla="*/ 432 w 1008"/>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8" h="504">
                  <a:moveTo>
                    <a:pt x="432" y="72"/>
                  </a:moveTo>
                  <a:lnTo>
                    <a:pt x="576" y="0"/>
                  </a:lnTo>
                  <a:lnTo>
                    <a:pt x="0" y="0"/>
                  </a:lnTo>
                  <a:lnTo>
                    <a:pt x="0" y="288"/>
                  </a:lnTo>
                  <a:lnTo>
                    <a:pt x="144" y="216"/>
                  </a:lnTo>
                  <a:lnTo>
                    <a:pt x="720" y="504"/>
                  </a:lnTo>
                  <a:lnTo>
                    <a:pt x="1008" y="360"/>
                  </a:lnTo>
                  <a:lnTo>
                    <a:pt x="432" y="72"/>
                  </a:lnTo>
                  <a:close/>
                </a:path>
              </a:pathLst>
            </a:custGeom>
            <a:gradFill rotWithShape="1">
              <a:gsLst>
                <a:gs pos="0">
                  <a:schemeClr val="tx1">
                    <a:alpha val="25000"/>
                  </a:schemeClr>
                </a:gs>
                <a:gs pos="100000">
                  <a:schemeClr val="tx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10" name="Freeform 47"/>
            <p:cNvSpPr>
              <a:spLocks/>
            </p:cNvSpPr>
            <p:nvPr/>
          </p:nvSpPr>
          <p:spPr bwMode="auto">
            <a:xfrm>
              <a:off x="4082" y="2342"/>
              <a:ext cx="549" cy="275"/>
            </a:xfrm>
            <a:custGeom>
              <a:avLst/>
              <a:gdLst>
                <a:gd name="T0" fmla="*/ 432 w 1008"/>
                <a:gd name="T1" fmla="*/ 72 h 504"/>
                <a:gd name="T2" fmla="*/ 576 w 1008"/>
                <a:gd name="T3" fmla="*/ 0 h 504"/>
                <a:gd name="T4" fmla="*/ 0 w 1008"/>
                <a:gd name="T5" fmla="*/ 0 h 504"/>
                <a:gd name="T6" fmla="*/ 0 w 1008"/>
                <a:gd name="T7" fmla="*/ 288 h 504"/>
                <a:gd name="T8" fmla="*/ 144 w 1008"/>
                <a:gd name="T9" fmla="*/ 216 h 504"/>
                <a:gd name="T10" fmla="*/ 720 w 1008"/>
                <a:gd name="T11" fmla="*/ 504 h 504"/>
                <a:gd name="T12" fmla="*/ 1008 w 1008"/>
                <a:gd name="T13" fmla="*/ 360 h 504"/>
                <a:gd name="T14" fmla="*/ 432 w 1008"/>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8" h="504">
                  <a:moveTo>
                    <a:pt x="432" y="72"/>
                  </a:moveTo>
                  <a:lnTo>
                    <a:pt x="576" y="0"/>
                  </a:lnTo>
                  <a:lnTo>
                    <a:pt x="0" y="0"/>
                  </a:lnTo>
                  <a:lnTo>
                    <a:pt x="0" y="288"/>
                  </a:lnTo>
                  <a:lnTo>
                    <a:pt x="144" y="216"/>
                  </a:lnTo>
                  <a:lnTo>
                    <a:pt x="720" y="504"/>
                  </a:lnTo>
                  <a:lnTo>
                    <a:pt x="1008" y="360"/>
                  </a:lnTo>
                  <a:lnTo>
                    <a:pt x="432" y="72"/>
                  </a:lnTo>
                  <a:close/>
                </a:path>
              </a:pathLst>
            </a:custGeom>
            <a:gradFill rotWithShape="1">
              <a:gsLst>
                <a:gs pos="0">
                  <a:schemeClr val="tx1">
                    <a:alpha val="25000"/>
                  </a:schemeClr>
                </a:gs>
                <a:gs pos="100000">
                  <a:schemeClr val="tx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11" name="Freeform 48"/>
            <p:cNvSpPr>
              <a:spLocks/>
            </p:cNvSpPr>
            <p:nvPr/>
          </p:nvSpPr>
          <p:spPr bwMode="auto">
            <a:xfrm>
              <a:off x="4536" y="2115"/>
              <a:ext cx="549" cy="275"/>
            </a:xfrm>
            <a:custGeom>
              <a:avLst/>
              <a:gdLst>
                <a:gd name="T0" fmla="*/ 432 w 1008"/>
                <a:gd name="T1" fmla="*/ 72 h 504"/>
                <a:gd name="T2" fmla="*/ 576 w 1008"/>
                <a:gd name="T3" fmla="*/ 0 h 504"/>
                <a:gd name="T4" fmla="*/ 0 w 1008"/>
                <a:gd name="T5" fmla="*/ 0 h 504"/>
                <a:gd name="T6" fmla="*/ 0 w 1008"/>
                <a:gd name="T7" fmla="*/ 288 h 504"/>
                <a:gd name="T8" fmla="*/ 144 w 1008"/>
                <a:gd name="T9" fmla="*/ 216 h 504"/>
                <a:gd name="T10" fmla="*/ 720 w 1008"/>
                <a:gd name="T11" fmla="*/ 504 h 504"/>
                <a:gd name="T12" fmla="*/ 1008 w 1008"/>
                <a:gd name="T13" fmla="*/ 360 h 504"/>
                <a:gd name="T14" fmla="*/ 432 w 1008"/>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8" h="504">
                  <a:moveTo>
                    <a:pt x="432" y="72"/>
                  </a:moveTo>
                  <a:lnTo>
                    <a:pt x="576" y="0"/>
                  </a:lnTo>
                  <a:lnTo>
                    <a:pt x="0" y="0"/>
                  </a:lnTo>
                  <a:lnTo>
                    <a:pt x="0" y="288"/>
                  </a:lnTo>
                  <a:lnTo>
                    <a:pt x="144" y="216"/>
                  </a:lnTo>
                  <a:lnTo>
                    <a:pt x="720" y="504"/>
                  </a:lnTo>
                  <a:lnTo>
                    <a:pt x="1008" y="360"/>
                  </a:lnTo>
                  <a:lnTo>
                    <a:pt x="432" y="72"/>
                  </a:lnTo>
                  <a:close/>
                </a:path>
              </a:pathLst>
            </a:custGeom>
            <a:gradFill rotWithShape="1">
              <a:gsLst>
                <a:gs pos="0">
                  <a:srgbClr val="00C8FF"/>
                </a:gs>
                <a:gs pos="100000">
                  <a:srgbClr val="00C8FF">
                    <a:gamma/>
                    <a:tint val="0"/>
                    <a:invGamma/>
                    <a:alpha val="0"/>
                  </a:srgbClr>
                </a:gs>
              </a:gsLst>
              <a:lin ang="5400000" scaled="1"/>
            </a:gradFill>
            <a:ln>
              <a:noFill/>
            </a:ln>
            <a:effectLst/>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12" name="Freeform 49"/>
            <p:cNvSpPr>
              <a:spLocks/>
            </p:cNvSpPr>
            <p:nvPr/>
          </p:nvSpPr>
          <p:spPr bwMode="auto">
            <a:xfrm>
              <a:off x="4990" y="1888"/>
              <a:ext cx="549" cy="275"/>
            </a:xfrm>
            <a:custGeom>
              <a:avLst/>
              <a:gdLst>
                <a:gd name="T0" fmla="*/ 432 w 1008"/>
                <a:gd name="T1" fmla="*/ 72 h 504"/>
                <a:gd name="T2" fmla="*/ 576 w 1008"/>
                <a:gd name="T3" fmla="*/ 0 h 504"/>
                <a:gd name="T4" fmla="*/ 0 w 1008"/>
                <a:gd name="T5" fmla="*/ 0 h 504"/>
                <a:gd name="T6" fmla="*/ 0 w 1008"/>
                <a:gd name="T7" fmla="*/ 288 h 504"/>
                <a:gd name="T8" fmla="*/ 144 w 1008"/>
                <a:gd name="T9" fmla="*/ 216 h 504"/>
                <a:gd name="T10" fmla="*/ 720 w 1008"/>
                <a:gd name="T11" fmla="*/ 504 h 504"/>
                <a:gd name="T12" fmla="*/ 1008 w 1008"/>
                <a:gd name="T13" fmla="*/ 360 h 504"/>
                <a:gd name="T14" fmla="*/ 432 w 1008"/>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8" h="504">
                  <a:moveTo>
                    <a:pt x="432" y="72"/>
                  </a:moveTo>
                  <a:lnTo>
                    <a:pt x="576" y="0"/>
                  </a:lnTo>
                  <a:lnTo>
                    <a:pt x="0" y="0"/>
                  </a:lnTo>
                  <a:lnTo>
                    <a:pt x="0" y="288"/>
                  </a:lnTo>
                  <a:lnTo>
                    <a:pt x="144" y="216"/>
                  </a:lnTo>
                  <a:lnTo>
                    <a:pt x="720" y="504"/>
                  </a:lnTo>
                  <a:lnTo>
                    <a:pt x="1008" y="360"/>
                  </a:lnTo>
                  <a:lnTo>
                    <a:pt x="432" y="72"/>
                  </a:lnTo>
                  <a:close/>
                </a:path>
              </a:pathLst>
            </a:custGeom>
            <a:gradFill rotWithShape="1">
              <a:gsLst>
                <a:gs pos="0">
                  <a:schemeClr val="tx1">
                    <a:alpha val="25000"/>
                  </a:schemeClr>
                </a:gs>
                <a:gs pos="100000">
                  <a:schemeClr val="tx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13" name="Text Box 50"/>
            <p:cNvSpPr txBox="1">
              <a:spLocks noChangeArrowheads="1"/>
            </p:cNvSpPr>
            <p:nvPr/>
          </p:nvSpPr>
          <p:spPr bwMode="auto">
            <a:xfrm rot="1800000">
              <a:off x="2309" y="3392"/>
              <a:ext cx="79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latinLnBrk="1"/>
              <a:r>
                <a:rPr lang="zh-CN" altLang="en-US" sz="1200" dirty="0">
                  <a:latin typeface="微软雅黑" pitchFamily="34" charset="-122"/>
                  <a:ea typeface="微软雅黑" pitchFamily="34" charset="-122"/>
                </a:rPr>
                <a:t>费用控制达成率</a:t>
              </a:r>
              <a:endParaRPr lang="en-US" altLang="ko-KR" sz="1200" dirty="0">
                <a:latin typeface="微软雅黑" pitchFamily="34" charset="-122"/>
                <a:ea typeface="微软雅黑" pitchFamily="34" charset="-122"/>
              </a:endParaRPr>
            </a:p>
          </p:txBody>
        </p:sp>
        <p:sp>
          <p:nvSpPr>
            <p:cNvPr id="214" name="Text Box 51"/>
            <p:cNvSpPr txBox="1">
              <a:spLocks noChangeArrowheads="1"/>
            </p:cNvSpPr>
            <p:nvPr/>
          </p:nvSpPr>
          <p:spPr bwMode="auto">
            <a:xfrm rot="1800000">
              <a:off x="2082" y="3619"/>
              <a:ext cx="343"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latinLnBrk="1"/>
              <a:r>
                <a:rPr kumimoji="1" lang="en-US" altLang="ko-KR" sz="1200" dirty="0" smtClean="0">
                  <a:solidFill>
                    <a:srgbClr val="000000"/>
                  </a:solidFill>
                  <a:latin typeface="Arial Black" pitchFamily="34" charset="0"/>
                  <a:ea typeface="굴림" charset="-127"/>
                </a:rPr>
                <a:t>…….</a:t>
              </a:r>
            </a:p>
          </p:txBody>
        </p:sp>
        <p:sp>
          <p:nvSpPr>
            <p:cNvPr id="215" name="Text Box 52"/>
            <p:cNvSpPr txBox="1">
              <a:spLocks noChangeArrowheads="1"/>
            </p:cNvSpPr>
            <p:nvPr/>
          </p:nvSpPr>
          <p:spPr bwMode="auto">
            <a:xfrm rot="1800000">
              <a:off x="3313" y="2939"/>
              <a:ext cx="601"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lgn="r" latinLnBrk="1"/>
              <a:r>
                <a:rPr lang="zh-CN" altLang="en-US" sz="1200" dirty="0">
                  <a:latin typeface="微软雅黑" pitchFamily="34" charset="-122"/>
                  <a:ea typeface="微软雅黑" pitchFamily="34" charset="-122"/>
                </a:rPr>
                <a:t>销售达成率</a:t>
              </a:r>
            </a:p>
          </p:txBody>
        </p:sp>
        <p:sp>
          <p:nvSpPr>
            <p:cNvPr id="216" name="Text Box 53"/>
            <p:cNvSpPr txBox="1">
              <a:spLocks noChangeArrowheads="1"/>
            </p:cNvSpPr>
            <p:nvPr/>
          </p:nvSpPr>
          <p:spPr bwMode="auto">
            <a:xfrm rot="1800000">
              <a:off x="4590" y="2276"/>
              <a:ext cx="79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latinLnBrk="1"/>
              <a:r>
                <a:rPr lang="zh-CN" altLang="en-US" sz="1200" dirty="0" smtClean="0">
                  <a:latin typeface="微软雅黑" pitchFamily="34" charset="-122"/>
                  <a:ea typeface="微软雅黑" pitchFamily="34" charset="-122"/>
                </a:rPr>
                <a:t>成本控制达成率</a:t>
              </a:r>
              <a:endParaRPr lang="en-US" altLang="ko-KR" sz="1200" dirty="0">
                <a:latin typeface="微软雅黑" pitchFamily="34" charset="-122"/>
                <a:ea typeface="微软雅黑" pitchFamily="34" charset="-122"/>
              </a:endParaRPr>
            </a:p>
          </p:txBody>
        </p:sp>
        <p:sp>
          <p:nvSpPr>
            <p:cNvPr id="217" name="Text Box 54"/>
            <p:cNvSpPr txBox="1">
              <a:spLocks noChangeArrowheads="1"/>
            </p:cNvSpPr>
            <p:nvPr/>
          </p:nvSpPr>
          <p:spPr bwMode="auto">
            <a:xfrm rot="1800000">
              <a:off x="3717" y="2711"/>
              <a:ext cx="698"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latinLnBrk="1"/>
              <a:r>
                <a:rPr lang="zh-CN" altLang="en-US" sz="1200" dirty="0" smtClean="0">
                  <a:latin typeface="微软雅黑" pitchFamily="34" charset="-122"/>
                  <a:ea typeface="微软雅黑" pitchFamily="34" charset="-122"/>
                </a:rPr>
                <a:t>产品销售占比</a:t>
              </a:r>
              <a:endParaRPr lang="en-US" altLang="ko-KR" sz="1200" dirty="0">
                <a:latin typeface="微软雅黑" pitchFamily="34" charset="-122"/>
                <a:ea typeface="微软雅黑" pitchFamily="34" charset="-122"/>
              </a:endParaRPr>
            </a:p>
          </p:txBody>
        </p:sp>
        <p:sp>
          <p:nvSpPr>
            <p:cNvPr id="218" name="Text Box 55"/>
            <p:cNvSpPr txBox="1">
              <a:spLocks noChangeArrowheads="1"/>
            </p:cNvSpPr>
            <p:nvPr/>
          </p:nvSpPr>
          <p:spPr bwMode="auto">
            <a:xfrm rot="1800000">
              <a:off x="2866" y="3186"/>
              <a:ext cx="601"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r>
                <a:rPr lang="zh-CN" altLang="en-US" sz="1200" dirty="0">
                  <a:latin typeface="微软雅黑" pitchFamily="34" charset="-122"/>
                  <a:ea typeface="微软雅黑" pitchFamily="34" charset="-122"/>
                </a:rPr>
                <a:t>存货周转率</a:t>
              </a:r>
            </a:p>
          </p:txBody>
        </p:sp>
        <p:sp>
          <p:nvSpPr>
            <p:cNvPr id="219" name="Text Box 56"/>
            <p:cNvSpPr txBox="1">
              <a:spLocks noChangeArrowheads="1"/>
            </p:cNvSpPr>
            <p:nvPr/>
          </p:nvSpPr>
          <p:spPr bwMode="auto">
            <a:xfrm rot="1800000">
              <a:off x="4269" y="2485"/>
              <a:ext cx="504"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r>
                <a:rPr lang="zh-CN" altLang="en-US" sz="1200" dirty="0">
                  <a:latin typeface="微软雅黑" pitchFamily="34" charset="-122"/>
                  <a:ea typeface="微软雅黑" pitchFamily="34" charset="-122"/>
                </a:rPr>
                <a:t>销售费用</a:t>
              </a:r>
              <a:endParaRPr lang="zh-CN" altLang="en-US" sz="1200" dirty="0"/>
            </a:p>
          </p:txBody>
        </p:sp>
        <p:sp>
          <p:nvSpPr>
            <p:cNvPr id="220" name="Text Box 57"/>
            <p:cNvSpPr txBox="1">
              <a:spLocks noChangeArrowheads="1"/>
            </p:cNvSpPr>
            <p:nvPr/>
          </p:nvSpPr>
          <p:spPr bwMode="auto">
            <a:xfrm rot="1800000">
              <a:off x="5053" y="2063"/>
              <a:ext cx="79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r>
                <a:rPr lang="zh-CN" altLang="en-US" sz="1200" dirty="0">
                  <a:latin typeface="微软雅黑" pitchFamily="34" charset="-122"/>
                  <a:ea typeface="微软雅黑" pitchFamily="34" charset="-122"/>
                </a:rPr>
                <a:t>应收账款周转率</a:t>
              </a:r>
            </a:p>
          </p:txBody>
        </p:sp>
        <p:sp>
          <p:nvSpPr>
            <p:cNvPr id="221" name="Text Box 58"/>
            <p:cNvSpPr txBox="1">
              <a:spLocks noChangeArrowheads="1"/>
            </p:cNvSpPr>
            <p:nvPr/>
          </p:nvSpPr>
          <p:spPr bwMode="auto">
            <a:xfrm>
              <a:off x="181" y="641"/>
              <a:ext cx="2722" cy="87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lvl="0" indent="-285750">
                <a:buFont typeface="Wingdings" pitchFamily="2" charset="2"/>
                <a:buChar char="p"/>
              </a:pPr>
              <a:r>
                <a:rPr lang="zh-CN" altLang="en-US" sz="1400" dirty="0">
                  <a:latin typeface="微软雅黑" pitchFamily="34" charset="-122"/>
                  <a:ea typeface="微软雅黑" pitchFamily="34" charset="-122"/>
                </a:rPr>
                <a:t>运营</a:t>
              </a:r>
              <a:r>
                <a:rPr lang="zh-CN" altLang="en-US" sz="1400" dirty="0" smtClean="0">
                  <a:latin typeface="微软雅黑" pitchFamily="34" charset="-122"/>
                  <a:ea typeface="微软雅黑" pitchFamily="34" charset="-122"/>
                </a:rPr>
                <a:t>能力</a:t>
              </a:r>
              <a:endParaRPr lang="en-US" altLang="zh-CN" sz="1400" dirty="0" smtClean="0">
                <a:latin typeface="微软雅黑" pitchFamily="34" charset="-122"/>
                <a:ea typeface="微软雅黑" pitchFamily="34" charset="-122"/>
              </a:endParaRPr>
            </a:p>
            <a:p>
              <a:pPr marL="285750" indent="-285750">
                <a:buFont typeface="Wingdings" pitchFamily="2" charset="2"/>
                <a:buChar char="p"/>
              </a:pPr>
              <a:r>
                <a:rPr lang="zh-CN" altLang="en-US" sz="1400" dirty="0">
                  <a:latin typeface="微软雅黑" pitchFamily="34" charset="-122"/>
                  <a:ea typeface="微软雅黑" pitchFamily="34" charset="-122"/>
                </a:rPr>
                <a:t>成本控制</a:t>
              </a:r>
            </a:p>
            <a:p>
              <a:pPr marL="285750" lvl="0" indent="-285750">
                <a:buFont typeface="Wingdings" pitchFamily="2" charset="2"/>
                <a:buChar char="p"/>
              </a:pPr>
              <a:r>
                <a:rPr lang="zh-CN" altLang="en-US" sz="1400" dirty="0" smtClean="0">
                  <a:latin typeface="微软雅黑" pitchFamily="34" charset="-122"/>
                  <a:ea typeface="微软雅黑" pitchFamily="34" charset="-122"/>
                </a:rPr>
                <a:t>费用控制</a:t>
              </a:r>
              <a:endParaRPr lang="en-US" altLang="zh-CN" sz="1400" dirty="0" smtClean="0">
                <a:latin typeface="微软雅黑" pitchFamily="34" charset="-122"/>
                <a:ea typeface="微软雅黑" pitchFamily="34" charset="-122"/>
              </a:endParaRPr>
            </a:p>
            <a:p>
              <a:pPr marL="285750" lvl="0" indent="-285750">
                <a:buFont typeface="Wingdings" pitchFamily="2" charset="2"/>
                <a:buChar char="p"/>
              </a:pPr>
              <a:r>
                <a:rPr lang="zh-CN" altLang="en-US" sz="1400" dirty="0" smtClean="0">
                  <a:latin typeface="微软雅黑" pitchFamily="34" charset="-122"/>
                  <a:ea typeface="微软雅黑" pitchFamily="34" charset="-122"/>
                </a:rPr>
                <a:t>预算达成</a:t>
              </a:r>
              <a:endParaRPr lang="en-US" altLang="zh-CN" sz="1400" dirty="0" smtClean="0">
                <a:latin typeface="微软雅黑" pitchFamily="34" charset="-122"/>
                <a:ea typeface="微软雅黑" pitchFamily="34" charset="-122"/>
              </a:endParaRPr>
            </a:p>
            <a:p>
              <a:pPr marL="285750" lvl="0" indent="-285750">
                <a:buFont typeface="Wingdings" pitchFamily="2" charset="2"/>
                <a:buChar char="p"/>
              </a:pPr>
              <a:r>
                <a:rPr lang="zh-CN" altLang="en-US" sz="1400" dirty="0" smtClean="0">
                  <a:latin typeface="微软雅黑" pitchFamily="34" charset="-122"/>
                  <a:ea typeface="微软雅黑" pitchFamily="34" charset="-122"/>
                </a:rPr>
                <a:t>贡献能力</a:t>
              </a:r>
              <a:endParaRPr lang="en-US" altLang="zh-CN" sz="1400" dirty="0" smtClean="0">
                <a:latin typeface="微软雅黑" pitchFamily="34" charset="-122"/>
                <a:ea typeface="微软雅黑" pitchFamily="34" charset="-122"/>
              </a:endParaRPr>
            </a:p>
            <a:p>
              <a:pPr marL="285750" lvl="0" indent="-285750">
                <a:buFont typeface="Wingdings" pitchFamily="2" charset="2"/>
                <a:buChar char="p"/>
              </a:pPr>
              <a:endParaRPr lang="zh-CN" altLang="en-US" sz="1400" dirty="0">
                <a:latin typeface="微软雅黑" pitchFamily="34" charset="-122"/>
                <a:ea typeface="微软雅黑" pitchFamily="34" charset="-122"/>
              </a:endParaRPr>
            </a:p>
          </p:txBody>
        </p:sp>
        <p:sp>
          <p:nvSpPr>
            <p:cNvPr id="222" name="Text Box 59"/>
            <p:cNvSpPr txBox="1">
              <a:spLocks noChangeArrowheads="1"/>
            </p:cNvSpPr>
            <p:nvPr/>
          </p:nvSpPr>
          <p:spPr bwMode="auto">
            <a:xfrm>
              <a:off x="3379" y="3486"/>
              <a:ext cx="2359" cy="33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latinLnBrk="1"/>
              <a:r>
                <a:rPr kumimoji="1" lang="zh-CN" altLang="en-US" sz="1400" dirty="0" smtClean="0">
                  <a:solidFill>
                    <a:schemeClr val="accent6">
                      <a:lumMod val="75000"/>
                    </a:schemeClr>
                  </a:solidFill>
                  <a:latin typeface="微软雅黑" pitchFamily="34" charset="-122"/>
                  <a:ea typeface="微软雅黑" pitchFamily="34" charset="-122"/>
                </a:rPr>
                <a:t>按照企业管理思路，建立完善的</a:t>
              </a:r>
              <a:r>
                <a:rPr kumimoji="1" lang="en-US" altLang="zh-CN" sz="1400" dirty="0" smtClean="0">
                  <a:solidFill>
                    <a:schemeClr val="accent6">
                      <a:lumMod val="75000"/>
                    </a:schemeClr>
                  </a:solidFill>
                  <a:latin typeface="微软雅黑" pitchFamily="34" charset="-122"/>
                  <a:ea typeface="微软雅黑" pitchFamily="34" charset="-122"/>
                </a:rPr>
                <a:t>KPI</a:t>
              </a:r>
              <a:r>
                <a:rPr kumimoji="1" lang="zh-CN" altLang="en-US" sz="1400" dirty="0" smtClean="0">
                  <a:solidFill>
                    <a:schemeClr val="accent6">
                      <a:lumMod val="75000"/>
                    </a:schemeClr>
                  </a:solidFill>
                  <a:latin typeface="微软雅黑" pitchFamily="34" charset="-122"/>
                  <a:ea typeface="微软雅黑" pitchFamily="34" charset="-122"/>
                </a:rPr>
                <a:t>指标体系，根据</a:t>
              </a:r>
              <a:r>
                <a:rPr kumimoji="1" lang="en-US" altLang="zh-CN" sz="1400" dirty="0" smtClean="0">
                  <a:solidFill>
                    <a:schemeClr val="accent6">
                      <a:lumMod val="75000"/>
                    </a:schemeClr>
                  </a:solidFill>
                  <a:latin typeface="微软雅黑" pitchFamily="34" charset="-122"/>
                  <a:ea typeface="微软雅黑" pitchFamily="34" charset="-122"/>
                </a:rPr>
                <a:t>KPI</a:t>
              </a:r>
              <a:r>
                <a:rPr kumimoji="1" lang="zh-CN" altLang="en-US" sz="1400" dirty="0" smtClean="0">
                  <a:solidFill>
                    <a:schemeClr val="accent6">
                      <a:lumMod val="75000"/>
                    </a:schemeClr>
                  </a:solidFill>
                  <a:latin typeface="微软雅黑" pitchFamily="34" charset="-122"/>
                  <a:ea typeface="微软雅黑" pitchFamily="34" charset="-122"/>
                </a:rPr>
                <a:t>指标，进行考核</a:t>
              </a:r>
              <a:endParaRPr kumimoji="1" lang="en-US" altLang="ko-KR" sz="1000" dirty="0" smtClean="0">
                <a:solidFill>
                  <a:schemeClr val="accent6">
                    <a:lumMod val="75000"/>
                  </a:schemeClr>
                </a:solidFill>
                <a:latin typeface="微软雅黑" pitchFamily="34" charset="-122"/>
                <a:ea typeface="微软雅黑" pitchFamily="34" charset="-122"/>
              </a:endParaRPr>
            </a:p>
          </p:txBody>
        </p:sp>
      </p:grpSp>
      <p:cxnSp>
        <p:nvCxnSpPr>
          <p:cNvPr id="250" name="直接连接符 249"/>
          <p:cNvCxnSpPr/>
          <p:nvPr>
            <p:custDataLst>
              <p:tags r:id="rId7"/>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0299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105849686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6531" name="think-cell Slide" r:id="rId9" imgW="360" imgH="360" progId="">
                  <p:embed/>
                </p:oleObj>
              </mc:Choice>
              <mc:Fallback>
                <p:oleObj name="think-cell Slide" r:id="rId9" imgW="360" imgH="360" progId="">
                  <p:embed/>
                  <p:pic>
                    <p:nvPicPr>
                      <p:cNvPr id="0" name="Picture 16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itle 1"/>
          <p:cNvSpPr>
            <a:spLocks noGrp="1"/>
          </p:cNvSpPr>
          <p:nvPr>
            <p:ph type="title"/>
            <p:custDataLst>
              <p:tags r:id="rId3"/>
            </p:custDataLst>
          </p:nvPr>
        </p:nvSpPr>
        <p:spPr/>
        <p:txBody>
          <a:bodyPr/>
          <a:lstStyle/>
          <a:p>
            <a:r>
              <a:rPr lang="zh-CN" altLang="en-US" dirty="0"/>
              <a:t>全面预算体系和框架</a:t>
            </a:r>
            <a:r>
              <a:rPr lang="en-US" altLang="zh-CN" dirty="0" smtClean="0"/>
              <a:t>——</a:t>
            </a:r>
            <a:r>
              <a:rPr lang="zh-CN" altLang="en-US" dirty="0" smtClean="0"/>
              <a:t>预算目标制定</a:t>
            </a:r>
            <a:endParaRPr lang="en-US" altLang="zh-CN" dirty="0"/>
          </a:p>
        </p:txBody>
      </p:sp>
      <p:sp>
        <p:nvSpPr>
          <p:cNvPr id="2" name="Rectangle 2"/>
          <p:cNvSpPr>
            <a:spLocks noGrp="1"/>
          </p:cNvSpPr>
          <p:nvPr>
            <p:ph type="title" idx="4294967295"/>
            <p:custDataLst>
              <p:tags r:id="rId4"/>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预算目标制定及分解</a:t>
            </a:r>
            <a:endParaRPr lang="en-US" sz="2000" dirty="0" smtClean="0">
              <a:latin typeface="微软雅黑" pitchFamily="34" charset="-122"/>
              <a:ea typeface="微软雅黑" pitchFamily="34" charset="-122"/>
            </a:endParaRPr>
          </a:p>
        </p:txBody>
      </p:sp>
      <p:cxnSp>
        <p:nvCxnSpPr>
          <p:cNvPr id="11" name="直接连接符 10"/>
          <p:cNvCxnSpPr/>
          <p:nvPr>
            <p:custDataLst>
              <p:tags r:id="rId5"/>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reeform 5"/>
          <p:cNvSpPr>
            <a:spLocks/>
          </p:cNvSpPr>
          <p:nvPr>
            <p:custDataLst>
              <p:tags r:id="rId6"/>
            </p:custDataLst>
          </p:nvPr>
        </p:nvSpPr>
        <p:spPr bwMode="auto">
          <a:xfrm>
            <a:off x="1889125" y="1593081"/>
            <a:ext cx="6643688" cy="1008063"/>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noFill/>
          <a:ln w="6350" cap="flat" cmpd="sng">
            <a:noFill/>
            <a:prstDash val="solid"/>
            <a:round/>
            <a:headEnd type="none" w="med" len="med"/>
            <a:tailEnd type="none" w="med" len="med"/>
          </a:ln>
        </p:spPr>
        <p:txBody>
          <a:bodyPr wrap="none" lIns="45720" rIns="45720"/>
          <a:lstStyle/>
          <a:p>
            <a:endParaRPr lang="zh-CN" altLang="en-US"/>
          </a:p>
        </p:txBody>
      </p:sp>
      <p:grpSp>
        <p:nvGrpSpPr>
          <p:cNvPr id="15" name="Group 51" descr="© INSCALE GmbH, 21.06.2010"/>
          <p:cNvGrpSpPr>
            <a:grpSpLocks/>
          </p:cNvGrpSpPr>
          <p:nvPr/>
        </p:nvGrpSpPr>
        <p:grpSpPr bwMode="auto">
          <a:xfrm>
            <a:off x="0" y="3681189"/>
            <a:ext cx="9144000" cy="1676400"/>
            <a:chOff x="0" y="2086"/>
            <a:chExt cx="5760" cy="1056"/>
          </a:xfrm>
        </p:grpSpPr>
        <p:sp>
          <p:nvSpPr>
            <p:cNvPr id="16" name="Rectangle 3" descr="© INSCALE GmbH, 21.06.2010"/>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nchor="ctr"/>
            <a:lstStyle/>
            <a:p>
              <a:pPr algn="ctr" eaLnBrk="0" hangingPunct="0"/>
              <a:endParaRPr lang="zh-CN" altLang="zh-CN" noProof="1" smtClean="0">
                <a:solidFill>
                  <a:srgbClr val="000000"/>
                </a:solidFill>
                <a:ea typeface="+mn-ea"/>
              </a:endParaRPr>
            </a:p>
          </p:txBody>
        </p:sp>
        <p:sp>
          <p:nvSpPr>
            <p:cNvPr id="17" name="Rectangle 48" descr="© INSCALE GmbH, 21.06.2010"/>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90000" tIns="90000" rIns="72000" bIns="90000" anchor="ctr"/>
            <a:lstStyle/>
            <a:p>
              <a:pPr algn="ctr" eaLnBrk="0" hangingPunct="0"/>
              <a:endParaRPr lang="zh-CN" altLang="zh-CN" noProof="1" smtClean="0">
                <a:solidFill>
                  <a:srgbClr val="000000"/>
                </a:solidFill>
                <a:ea typeface="+mn-ea"/>
              </a:endParaRPr>
            </a:p>
          </p:txBody>
        </p:sp>
      </p:grpSp>
      <p:sp>
        <p:nvSpPr>
          <p:cNvPr id="18" name="Freeform 3" descr="© INSCALE GmbH, 21.06.2010"/>
          <p:cNvSpPr>
            <a:spLocks/>
          </p:cNvSpPr>
          <p:nvPr/>
        </p:nvSpPr>
        <p:spPr bwMode="gray">
          <a:xfrm>
            <a:off x="4584700" y="4147145"/>
            <a:ext cx="1085850" cy="193675"/>
          </a:xfrm>
          <a:custGeom>
            <a:avLst/>
            <a:gdLst>
              <a:gd name="T0" fmla="*/ 1085850 w 1170"/>
              <a:gd name="T1" fmla="*/ 0 h 224"/>
              <a:gd name="T2" fmla="*/ 0 w 1170"/>
              <a:gd name="T3" fmla="*/ 193675 h 224"/>
              <a:gd name="T4" fmla="*/ 1085850 w 1170"/>
              <a:gd name="T5" fmla="*/ 0 h 224"/>
              <a:gd name="T6" fmla="*/ 0 60000 65536"/>
              <a:gd name="T7" fmla="*/ 0 60000 65536"/>
              <a:gd name="T8" fmla="*/ 0 60000 65536"/>
            </a:gdLst>
            <a:ahLst/>
            <a:cxnLst>
              <a:cxn ang="T6">
                <a:pos x="T0" y="T1"/>
              </a:cxn>
              <a:cxn ang="T7">
                <a:pos x="T2" y="T3"/>
              </a:cxn>
              <a:cxn ang="T8">
                <a:pos x="T4" y="T5"/>
              </a:cxn>
            </a:cxnLst>
            <a:rect l="0" t="0" r="r" b="b"/>
            <a:pathLst>
              <a:path w="1170" h="224">
                <a:moveTo>
                  <a:pt x="1170" y="0"/>
                </a:moveTo>
                <a:lnTo>
                  <a:pt x="0" y="224"/>
                </a:lnTo>
                <a:lnTo>
                  <a:pt x="1170" y="0"/>
                </a:lnTo>
                <a:close/>
              </a:path>
            </a:pathLst>
          </a:custGeom>
          <a:gradFill rotWithShape="1">
            <a:gsLst>
              <a:gs pos="0">
                <a:srgbClr val="C4C2C2"/>
              </a:gs>
              <a:gs pos="100000">
                <a:srgbClr val="EBEAEA">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en-US" smtClean="0">
              <a:solidFill>
                <a:srgbClr val="000000"/>
              </a:solidFill>
              <a:ea typeface="+mn-ea"/>
            </a:endParaRPr>
          </a:p>
        </p:txBody>
      </p:sp>
      <p:sp>
        <p:nvSpPr>
          <p:cNvPr id="19" name="Line 4" descr="© INSCALE GmbH, 21.06.2010"/>
          <p:cNvSpPr>
            <a:spLocks noChangeShapeType="1"/>
          </p:cNvSpPr>
          <p:nvPr/>
        </p:nvSpPr>
        <p:spPr bwMode="gray">
          <a:xfrm flipH="1">
            <a:off x="4584700" y="4147145"/>
            <a:ext cx="1085850" cy="19367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en-US" smtClean="0">
              <a:solidFill>
                <a:srgbClr val="000000"/>
              </a:solidFill>
              <a:ea typeface="+mn-ea"/>
            </a:endParaRPr>
          </a:p>
        </p:txBody>
      </p:sp>
      <p:sp>
        <p:nvSpPr>
          <p:cNvPr id="21" name="Freeform 10" descr="© INSCALE GmbH, 21.06.2010"/>
          <p:cNvSpPr>
            <a:spLocks noChangeAspect="1"/>
          </p:cNvSpPr>
          <p:nvPr/>
        </p:nvSpPr>
        <p:spPr bwMode="auto">
          <a:xfrm>
            <a:off x="2392363" y="5350470"/>
            <a:ext cx="2190750" cy="958850"/>
          </a:xfrm>
          <a:custGeom>
            <a:avLst/>
            <a:gdLst>
              <a:gd name="T0" fmla="*/ 361059 w 2245"/>
              <a:gd name="T1" fmla="*/ 0 h 1071"/>
              <a:gd name="T2" fmla="*/ 0 w 2245"/>
              <a:gd name="T3" fmla="*/ 572982 h 1071"/>
              <a:gd name="T4" fmla="*/ 2190750 w 2245"/>
              <a:gd name="T5" fmla="*/ 958850 h 1071"/>
              <a:gd name="T6" fmla="*/ 2190750 w 2245"/>
              <a:gd name="T7" fmla="*/ 320512 h 1071"/>
              <a:gd name="T8" fmla="*/ 361059 w 2245"/>
              <a:gd name="T9" fmla="*/ 0 h 10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5" h="1071">
                <a:moveTo>
                  <a:pt x="370" y="0"/>
                </a:moveTo>
                <a:lnTo>
                  <a:pt x="0" y="640"/>
                </a:lnTo>
                <a:lnTo>
                  <a:pt x="2245" y="1071"/>
                </a:lnTo>
                <a:lnTo>
                  <a:pt x="2245" y="358"/>
                </a:lnTo>
                <a:lnTo>
                  <a:pt x="370" y="0"/>
                </a:lnTo>
                <a:close/>
              </a:path>
            </a:pathLst>
          </a:custGeom>
          <a:gradFill rotWithShape="1">
            <a:gsLst>
              <a:gs pos="0">
                <a:srgbClr val="C40505"/>
              </a:gs>
              <a:gs pos="100000">
                <a:srgbClr val="5B0202"/>
              </a:gs>
            </a:gsLst>
            <a:lin ang="5400000" scaled="1"/>
          </a:gradFill>
          <a:ln>
            <a:noFill/>
          </a:ln>
          <a:effectLst/>
          <a:extLst>
            <a:ext uri="{91240B29-F687-4F45-9708-019B960494DF}">
              <a14:hiddenLine xmlns:a14="http://schemas.microsoft.com/office/drawing/2010/main" w="19050" cap="flat" cmpd="sng">
                <a:solidFill>
                  <a:srgbClr val="FFFFFF"/>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22" name="Freeform 11" descr="© INSCALE GmbH, 21.06.2010"/>
          <p:cNvSpPr>
            <a:spLocks noChangeAspect="1"/>
          </p:cNvSpPr>
          <p:nvPr/>
        </p:nvSpPr>
        <p:spPr bwMode="gray">
          <a:xfrm>
            <a:off x="4583113" y="5350470"/>
            <a:ext cx="2192337" cy="958850"/>
          </a:xfrm>
          <a:custGeom>
            <a:avLst/>
            <a:gdLst>
              <a:gd name="T0" fmla="*/ 2246 w 2246"/>
              <a:gd name="T1" fmla="*/ 640 h 1071"/>
              <a:gd name="T2" fmla="*/ 1874 w 2246"/>
              <a:gd name="T3" fmla="*/ 0 h 1071"/>
              <a:gd name="T4" fmla="*/ 0 w 2246"/>
              <a:gd name="T5" fmla="*/ 358 h 1071"/>
              <a:gd name="T6" fmla="*/ 0 w 2246"/>
              <a:gd name="T7" fmla="*/ 1071 h 1071"/>
              <a:gd name="T8" fmla="*/ 2246 w 2246"/>
              <a:gd name="T9" fmla="*/ 640 h 1071"/>
            </a:gdLst>
            <a:ahLst/>
            <a:cxnLst>
              <a:cxn ang="0">
                <a:pos x="T0" y="T1"/>
              </a:cxn>
              <a:cxn ang="0">
                <a:pos x="T2" y="T3"/>
              </a:cxn>
              <a:cxn ang="0">
                <a:pos x="T4" y="T5"/>
              </a:cxn>
              <a:cxn ang="0">
                <a:pos x="T6" y="T7"/>
              </a:cxn>
              <a:cxn ang="0">
                <a:pos x="T8" y="T9"/>
              </a:cxn>
            </a:cxnLst>
            <a:rect l="0" t="0" r="r" b="b"/>
            <a:pathLst>
              <a:path w="2246" h="1071">
                <a:moveTo>
                  <a:pt x="2246" y="640"/>
                </a:moveTo>
                <a:lnTo>
                  <a:pt x="1874" y="0"/>
                </a:lnTo>
                <a:lnTo>
                  <a:pt x="0" y="358"/>
                </a:lnTo>
                <a:lnTo>
                  <a:pt x="0" y="1071"/>
                </a:lnTo>
                <a:lnTo>
                  <a:pt x="2246" y="640"/>
                </a:lnTo>
                <a:close/>
              </a:path>
            </a:pathLst>
          </a:custGeom>
          <a:gradFill rotWithShape="1">
            <a:gsLst>
              <a:gs pos="0">
                <a:schemeClr val="bg2"/>
              </a:gs>
              <a:gs pos="100000">
                <a:schemeClr val="bg2">
                  <a:gamma/>
                  <a:tint val="64706"/>
                  <a:invGamma/>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defRPr/>
            </a:pPr>
            <a:endParaRPr lang="zh-CN" altLang="en-US">
              <a:solidFill>
                <a:srgbClr val="000000"/>
              </a:solidFill>
              <a:latin typeface="Arial" charset="0"/>
              <a:ea typeface="+mn-ea"/>
            </a:endParaRPr>
          </a:p>
        </p:txBody>
      </p:sp>
      <p:sp>
        <p:nvSpPr>
          <p:cNvPr id="23" name="Freeform 12" descr="© INSCALE GmbH, 21.06.2010"/>
          <p:cNvSpPr>
            <a:spLocks noChangeAspect="1"/>
          </p:cNvSpPr>
          <p:nvPr/>
        </p:nvSpPr>
        <p:spPr bwMode="gray">
          <a:xfrm>
            <a:off x="2844800" y="4624983"/>
            <a:ext cx="1738313" cy="885825"/>
          </a:xfrm>
          <a:custGeom>
            <a:avLst/>
            <a:gdLst>
              <a:gd name="T0" fmla="*/ 366988 w 1781"/>
              <a:gd name="T1" fmla="*/ 0 h 988"/>
              <a:gd name="T2" fmla="*/ 1738313 w 1781"/>
              <a:gd name="T3" fmla="*/ 240285 h 988"/>
              <a:gd name="T4" fmla="*/ 1738313 w 1781"/>
              <a:gd name="T5" fmla="*/ 885825 h 988"/>
              <a:gd name="T6" fmla="*/ 0 w 1781"/>
              <a:gd name="T7" fmla="*/ 580986 h 988"/>
              <a:gd name="T8" fmla="*/ 366988 w 1781"/>
              <a:gd name="T9" fmla="*/ 0 h 9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1" h="988">
                <a:moveTo>
                  <a:pt x="376" y="0"/>
                </a:moveTo>
                <a:lnTo>
                  <a:pt x="1781" y="268"/>
                </a:lnTo>
                <a:lnTo>
                  <a:pt x="1781" y="988"/>
                </a:lnTo>
                <a:lnTo>
                  <a:pt x="0" y="648"/>
                </a:lnTo>
                <a:lnTo>
                  <a:pt x="376" y="0"/>
                </a:lnTo>
                <a:close/>
              </a:path>
            </a:pathLst>
          </a:custGeom>
          <a:solidFill>
            <a:srgbClr val="7F7F7F"/>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24" name="Freeform 13" descr="© INSCALE GmbH, 21.06.2010"/>
          <p:cNvSpPr>
            <a:spLocks noChangeAspect="1"/>
          </p:cNvSpPr>
          <p:nvPr/>
        </p:nvSpPr>
        <p:spPr bwMode="gray">
          <a:xfrm>
            <a:off x="4583113" y="4624983"/>
            <a:ext cx="1739900" cy="885825"/>
          </a:xfrm>
          <a:custGeom>
            <a:avLst/>
            <a:gdLst>
              <a:gd name="T0" fmla="*/ 1372783 w 1782"/>
              <a:gd name="T1" fmla="*/ 0 h 988"/>
              <a:gd name="T2" fmla="*/ 1739900 w 1782"/>
              <a:gd name="T3" fmla="*/ 580986 h 988"/>
              <a:gd name="T4" fmla="*/ 0 w 1782"/>
              <a:gd name="T5" fmla="*/ 885825 h 988"/>
              <a:gd name="T6" fmla="*/ 0 w 1782"/>
              <a:gd name="T7" fmla="*/ 240285 h 988"/>
              <a:gd name="T8" fmla="*/ 1372783 w 1782"/>
              <a:gd name="T9" fmla="*/ 0 h 9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2" h="988">
                <a:moveTo>
                  <a:pt x="1406" y="0"/>
                </a:moveTo>
                <a:lnTo>
                  <a:pt x="1782" y="648"/>
                </a:lnTo>
                <a:lnTo>
                  <a:pt x="0" y="988"/>
                </a:lnTo>
                <a:lnTo>
                  <a:pt x="0" y="268"/>
                </a:lnTo>
                <a:lnTo>
                  <a:pt x="1406" y="0"/>
                </a:lnTo>
                <a:close/>
              </a:path>
            </a:pathLst>
          </a:custGeom>
          <a:gradFill rotWithShape="1">
            <a:gsLst>
              <a:gs pos="0">
                <a:srgbClr val="DDDDDD"/>
              </a:gs>
              <a:gs pos="100000">
                <a:srgbClr val="F5F5F5"/>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25" name="Freeform 14" descr="© INSCALE GmbH, 21.06.2010"/>
          <p:cNvSpPr>
            <a:spLocks noChangeAspect="1"/>
          </p:cNvSpPr>
          <p:nvPr/>
        </p:nvSpPr>
        <p:spPr bwMode="gray">
          <a:xfrm>
            <a:off x="3303588" y="3896320"/>
            <a:ext cx="1279525" cy="809625"/>
          </a:xfrm>
          <a:custGeom>
            <a:avLst/>
            <a:gdLst>
              <a:gd name="T0" fmla="*/ 1279525 w 1311"/>
              <a:gd name="T1" fmla="*/ 160126 h 900"/>
              <a:gd name="T2" fmla="*/ 1279525 w 1311"/>
              <a:gd name="T3" fmla="*/ 809625 h 900"/>
              <a:gd name="T4" fmla="*/ 0 w 1311"/>
              <a:gd name="T5" fmla="*/ 584729 h 900"/>
              <a:gd name="T6" fmla="*/ 365021 w 1311"/>
              <a:gd name="T7" fmla="*/ 0 h 900"/>
              <a:gd name="T8" fmla="*/ 1279525 w 1311"/>
              <a:gd name="T9" fmla="*/ 160126 h 9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1" h="900">
                <a:moveTo>
                  <a:pt x="1311" y="178"/>
                </a:moveTo>
                <a:lnTo>
                  <a:pt x="1311" y="900"/>
                </a:lnTo>
                <a:lnTo>
                  <a:pt x="0" y="650"/>
                </a:lnTo>
                <a:lnTo>
                  <a:pt x="374" y="0"/>
                </a:lnTo>
                <a:lnTo>
                  <a:pt x="1311" y="178"/>
                </a:lnTo>
                <a:close/>
              </a:path>
            </a:pathLst>
          </a:custGeom>
          <a:solidFill>
            <a:srgbClr val="7F7F7F"/>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26" name="Freeform 15" descr="© INSCALE GmbH, 21.06.2010"/>
          <p:cNvSpPr>
            <a:spLocks noChangeAspect="1"/>
          </p:cNvSpPr>
          <p:nvPr/>
        </p:nvSpPr>
        <p:spPr bwMode="gray">
          <a:xfrm>
            <a:off x="4583113" y="3896320"/>
            <a:ext cx="1281112" cy="809625"/>
          </a:xfrm>
          <a:custGeom>
            <a:avLst/>
            <a:gdLst>
              <a:gd name="T0" fmla="*/ 0 w 1312"/>
              <a:gd name="T1" fmla="*/ 160126 h 900"/>
              <a:gd name="T2" fmla="*/ 0 w 1312"/>
              <a:gd name="T3" fmla="*/ 809625 h 900"/>
              <a:gd name="T4" fmla="*/ 1281112 w 1312"/>
              <a:gd name="T5" fmla="*/ 584729 h 900"/>
              <a:gd name="T6" fmla="*/ 915917 w 1312"/>
              <a:gd name="T7" fmla="*/ 0 h 900"/>
              <a:gd name="T8" fmla="*/ 0 w 1312"/>
              <a:gd name="T9" fmla="*/ 160126 h 9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2" h="900">
                <a:moveTo>
                  <a:pt x="0" y="178"/>
                </a:moveTo>
                <a:lnTo>
                  <a:pt x="0" y="900"/>
                </a:lnTo>
                <a:lnTo>
                  <a:pt x="1312" y="650"/>
                </a:lnTo>
                <a:lnTo>
                  <a:pt x="938" y="0"/>
                </a:lnTo>
                <a:lnTo>
                  <a:pt x="0" y="178"/>
                </a:lnTo>
                <a:close/>
              </a:path>
            </a:pathLst>
          </a:custGeom>
          <a:gradFill rotWithShape="1">
            <a:gsLst>
              <a:gs pos="0">
                <a:srgbClr val="DDDDDD"/>
              </a:gs>
              <a:gs pos="100000">
                <a:srgbClr val="F5F5F5"/>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27" name="Freeform 16" descr="© INSCALE GmbH, 21.06.2010"/>
          <p:cNvSpPr>
            <a:spLocks noChangeAspect="1"/>
          </p:cNvSpPr>
          <p:nvPr/>
        </p:nvSpPr>
        <p:spPr bwMode="gray">
          <a:xfrm>
            <a:off x="3759200" y="3170833"/>
            <a:ext cx="823913" cy="725487"/>
          </a:xfrm>
          <a:custGeom>
            <a:avLst/>
            <a:gdLst>
              <a:gd name="T0" fmla="*/ 366509 w 843"/>
              <a:gd name="T1" fmla="*/ 0 h 811"/>
              <a:gd name="T2" fmla="*/ 823913 w 843"/>
              <a:gd name="T3" fmla="*/ 80510 h 811"/>
              <a:gd name="T4" fmla="*/ 823913 w 843"/>
              <a:gd name="T5" fmla="*/ 725487 h 811"/>
              <a:gd name="T6" fmla="*/ 0 w 843"/>
              <a:gd name="T7" fmla="*/ 582358 h 811"/>
              <a:gd name="T8" fmla="*/ 366509 w 843"/>
              <a:gd name="T9" fmla="*/ 0 h 8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3" h="811">
                <a:moveTo>
                  <a:pt x="375" y="0"/>
                </a:moveTo>
                <a:lnTo>
                  <a:pt x="843" y="90"/>
                </a:lnTo>
                <a:lnTo>
                  <a:pt x="843" y="811"/>
                </a:lnTo>
                <a:lnTo>
                  <a:pt x="0" y="651"/>
                </a:lnTo>
                <a:lnTo>
                  <a:pt x="375" y="0"/>
                </a:lnTo>
                <a:close/>
              </a:path>
            </a:pathLst>
          </a:custGeom>
          <a:solidFill>
            <a:srgbClr val="7F7F7F"/>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28" name="Freeform 17" descr="© INSCALE GmbH, 21.06.2010"/>
          <p:cNvSpPr>
            <a:spLocks noChangeAspect="1"/>
          </p:cNvSpPr>
          <p:nvPr/>
        </p:nvSpPr>
        <p:spPr bwMode="gray">
          <a:xfrm>
            <a:off x="4583113" y="3170833"/>
            <a:ext cx="822325" cy="725487"/>
          </a:xfrm>
          <a:custGeom>
            <a:avLst/>
            <a:gdLst>
              <a:gd name="T0" fmla="*/ 0 w 844"/>
              <a:gd name="T1" fmla="*/ 80510 h 811"/>
              <a:gd name="T2" fmla="*/ 455981 w 844"/>
              <a:gd name="T3" fmla="*/ 0 h 811"/>
              <a:gd name="T4" fmla="*/ 822325 w 844"/>
              <a:gd name="T5" fmla="*/ 582358 h 811"/>
              <a:gd name="T6" fmla="*/ 0 w 844"/>
              <a:gd name="T7" fmla="*/ 725487 h 811"/>
              <a:gd name="T8" fmla="*/ 0 w 844"/>
              <a:gd name="T9" fmla="*/ 80510 h 8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4" h="811">
                <a:moveTo>
                  <a:pt x="0" y="90"/>
                </a:moveTo>
                <a:lnTo>
                  <a:pt x="468" y="0"/>
                </a:lnTo>
                <a:lnTo>
                  <a:pt x="844" y="651"/>
                </a:lnTo>
                <a:lnTo>
                  <a:pt x="0" y="811"/>
                </a:lnTo>
                <a:lnTo>
                  <a:pt x="0" y="90"/>
                </a:lnTo>
                <a:close/>
              </a:path>
            </a:pathLst>
          </a:custGeom>
          <a:gradFill rotWithShape="1">
            <a:gsLst>
              <a:gs pos="0">
                <a:srgbClr val="DDDDDD"/>
              </a:gs>
              <a:gs pos="100000">
                <a:srgbClr val="F5F5F5"/>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29" name="Freeform 18" descr="© INSCALE GmbH, 21.06.2010"/>
          <p:cNvSpPr>
            <a:spLocks noChangeAspect="1"/>
          </p:cNvSpPr>
          <p:nvPr/>
        </p:nvSpPr>
        <p:spPr bwMode="gray">
          <a:xfrm>
            <a:off x="4217988" y="2448520"/>
            <a:ext cx="365125" cy="642938"/>
          </a:xfrm>
          <a:custGeom>
            <a:avLst/>
            <a:gdLst>
              <a:gd name="T0" fmla="*/ 365125 w 374"/>
              <a:gd name="T1" fmla="*/ 0 h 718"/>
              <a:gd name="T2" fmla="*/ 365125 w 374"/>
              <a:gd name="T3" fmla="*/ 642938 h 718"/>
              <a:gd name="T4" fmla="*/ 0 w 374"/>
              <a:gd name="T5" fmla="*/ 578465 h 718"/>
              <a:gd name="T6" fmla="*/ 365125 w 374"/>
              <a:gd name="T7" fmla="*/ 0 h 7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 h="718">
                <a:moveTo>
                  <a:pt x="374" y="0"/>
                </a:moveTo>
                <a:lnTo>
                  <a:pt x="374" y="718"/>
                </a:lnTo>
                <a:lnTo>
                  <a:pt x="0" y="646"/>
                </a:lnTo>
                <a:lnTo>
                  <a:pt x="374" y="0"/>
                </a:lnTo>
                <a:close/>
              </a:path>
            </a:pathLst>
          </a:custGeom>
          <a:solidFill>
            <a:srgbClr val="7F7F7F"/>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0" name="Freeform 19" descr="© INSCALE GmbH, 21.06.2010"/>
          <p:cNvSpPr>
            <a:spLocks noChangeAspect="1"/>
          </p:cNvSpPr>
          <p:nvPr/>
        </p:nvSpPr>
        <p:spPr bwMode="gray">
          <a:xfrm>
            <a:off x="4583113" y="2448520"/>
            <a:ext cx="368300" cy="642938"/>
          </a:xfrm>
          <a:custGeom>
            <a:avLst/>
            <a:gdLst>
              <a:gd name="T0" fmla="*/ 0 w 376"/>
              <a:gd name="T1" fmla="*/ 0 h 718"/>
              <a:gd name="T2" fmla="*/ 368300 w 376"/>
              <a:gd name="T3" fmla="*/ 578465 h 718"/>
              <a:gd name="T4" fmla="*/ 0 w 376"/>
              <a:gd name="T5" fmla="*/ 642938 h 718"/>
              <a:gd name="T6" fmla="*/ 0 w 376"/>
              <a:gd name="T7" fmla="*/ 0 h 7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6" h="718">
                <a:moveTo>
                  <a:pt x="0" y="0"/>
                </a:moveTo>
                <a:lnTo>
                  <a:pt x="376" y="646"/>
                </a:lnTo>
                <a:lnTo>
                  <a:pt x="0" y="718"/>
                </a:lnTo>
                <a:lnTo>
                  <a:pt x="0" y="0"/>
                </a:lnTo>
                <a:close/>
              </a:path>
            </a:pathLst>
          </a:custGeom>
          <a:gradFill rotWithShape="1">
            <a:gsLst>
              <a:gs pos="0">
                <a:srgbClr val="DDDDDD"/>
              </a:gs>
              <a:gs pos="100000">
                <a:srgbClr val="F5F5F5"/>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1" name="Freeform 20" descr="© INSCALE GmbH, 21.06.2010"/>
          <p:cNvSpPr>
            <a:spLocks noChangeAspect="1"/>
          </p:cNvSpPr>
          <p:nvPr/>
        </p:nvSpPr>
        <p:spPr bwMode="gray">
          <a:xfrm>
            <a:off x="2389188" y="5545733"/>
            <a:ext cx="2193925" cy="763587"/>
          </a:xfrm>
          <a:custGeom>
            <a:avLst/>
            <a:gdLst>
              <a:gd name="T0" fmla="*/ 0 w 2247"/>
              <a:gd name="T1" fmla="*/ 376858 h 851"/>
              <a:gd name="T2" fmla="*/ 2193925 w 2247"/>
              <a:gd name="T3" fmla="*/ 0 h 851"/>
              <a:gd name="T4" fmla="*/ 2193925 w 2247"/>
              <a:gd name="T5" fmla="*/ 763587 h 851"/>
              <a:gd name="T6" fmla="*/ 0 w 2247"/>
              <a:gd name="T7" fmla="*/ 376858 h 8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47" h="851">
                <a:moveTo>
                  <a:pt x="0" y="420"/>
                </a:moveTo>
                <a:lnTo>
                  <a:pt x="2247" y="0"/>
                </a:lnTo>
                <a:lnTo>
                  <a:pt x="2247" y="851"/>
                </a:lnTo>
                <a:lnTo>
                  <a:pt x="0" y="420"/>
                </a:lnTo>
                <a:close/>
              </a:path>
            </a:pathLst>
          </a:custGeom>
          <a:solidFill>
            <a:srgbClr val="60150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2" name="Freeform 21" descr="© INSCALE GmbH, 21.06.2010"/>
          <p:cNvSpPr>
            <a:spLocks noChangeAspect="1"/>
          </p:cNvSpPr>
          <p:nvPr/>
        </p:nvSpPr>
        <p:spPr bwMode="gray">
          <a:xfrm>
            <a:off x="4583113" y="5545733"/>
            <a:ext cx="2189162" cy="763587"/>
          </a:xfrm>
          <a:custGeom>
            <a:avLst/>
            <a:gdLst>
              <a:gd name="T0" fmla="*/ 0 w 2242"/>
              <a:gd name="T1" fmla="*/ 0 h 851"/>
              <a:gd name="T2" fmla="*/ 2189162 w 2242"/>
              <a:gd name="T3" fmla="*/ 376858 h 851"/>
              <a:gd name="T4" fmla="*/ 0 w 2242"/>
              <a:gd name="T5" fmla="*/ 763587 h 851"/>
              <a:gd name="T6" fmla="*/ 0 w 2242"/>
              <a:gd name="T7" fmla="*/ 0 h 8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42" h="851">
                <a:moveTo>
                  <a:pt x="0" y="0"/>
                </a:moveTo>
                <a:lnTo>
                  <a:pt x="2242" y="420"/>
                </a:lnTo>
                <a:lnTo>
                  <a:pt x="0" y="851"/>
                </a:lnTo>
                <a:lnTo>
                  <a:pt x="0" y="0"/>
                </a:lnTo>
                <a:close/>
              </a:path>
            </a:pathLst>
          </a:custGeom>
          <a:solidFill>
            <a:srgbClr val="921F0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3" name="Freeform 22" descr="© INSCALE GmbH, 21.06.2010"/>
          <p:cNvSpPr>
            <a:spLocks noChangeAspect="1"/>
          </p:cNvSpPr>
          <p:nvPr/>
        </p:nvSpPr>
        <p:spPr bwMode="gray">
          <a:xfrm>
            <a:off x="2751138" y="5271095"/>
            <a:ext cx="3662362" cy="400050"/>
          </a:xfrm>
          <a:custGeom>
            <a:avLst/>
            <a:gdLst>
              <a:gd name="T0" fmla="*/ 0 w 3749"/>
              <a:gd name="T1" fmla="*/ 80367 h 448"/>
              <a:gd name="T2" fmla="*/ 459138 w 3749"/>
              <a:gd name="T3" fmla="*/ 0 h 448"/>
              <a:gd name="T4" fmla="*/ 1831669 w 3749"/>
              <a:gd name="T5" fmla="*/ 239316 h 448"/>
              <a:gd name="T6" fmla="*/ 3207131 w 3749"/>
              <a:gd name="T7" fmla="*/ 0 h 448"/>
              <a:gd name="T8" fmla="*/ 3662362 w 3749"/>
              <a:gd name="T9" fmla="*/ 80367 h 448"/>
              <a:gd name="T10" fmla="*/ 1831669 w 3749"/>
              <a:gd name="T11" fmla="*/ 400050 h 448"/>
              <a:gd name="T12" fmla="*/ 0 w 3749"/>
              <a:gd name="T13" fmla="*/ 80367 h 4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9" h="448">
                <a:moveTo>
                  <a:pt x="0" y="90"/>
                </a:moveTo>
                <a:lnTo>
                  <a:pt x="470" y="0"/>
                </a:lnTo>
                <a:lnTo>
                  <a:pt x="1875" y="268"/>
                </a:lnTo>
                <a:lnTo>
                  <a:pt x="3283" y="0"/>
                </a:lnTo>
                <a:lnTo>
                  <a:pt x="3749" y="90"/>
                </a:lnTo>
                <a:lnTo>
                  <a:pt x="1875" y="448"/>
                </a:lnTo>
                <a:lnTo>
                  <a:pt x="0" y="90"/>
                </a:lnTo>
                <a:close/>
              </a:path>
            </a:pathLst>
          </a:custGeom>
          <a:gradFill rotWithShape="1">
            <a:gsLst>
              <a:gs pos="0">
                <a:srgbClr val="2F0101"/>
              </a:gs>
              <a:gs pos="100000">
                <a:srgbClr val="690303"/>
              </a:gs>
            </a:gsLst>
            <a:lin ang="2700000" scaled="1"/>
          </a:gradFill>
          <a:ln>
            <a:noFill/>
          </a:ln>
          <a:effectLst/>
          <a:extLst>
            <a:ext uri="{91240B29-F687-4F45-9708-019B960494DF}">
              <a14:hiddenLine xmlns:a14="http://schemas.microsoft.com/office/drawing/2010/main" w="12700" cap="flat" cmpd="sng">
                <a:solidFill>
                  <a:srgbClr val="464646"/>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4" name="Freeform 23" descr="© INSCALE GmbH, 21.06.2010"/>
          <p:cNvSpPr>
            <a:spLocks noChangeAspect="1"/>
          </p:cNvSpPr>
          <p:nvPr/>
        </p:nvSpPr>
        <p:spPr bwMode="gray">
          <a:xfrm>
            <a:off x="3213100" y="4545608"/>
            <a:ext cx="2741613" cy="319087"/>
          </a:xfrm>
          <a:custGeom>
            <a:avLst/>
            <a:gdLst>
              <a:gd name="T0" fmla="*/ 0 w 2811"/>
              <a:gd name="T1" fmla="*/ 80217 h 358"/>
              <a:gd name="T2" fmla="*/ 456448 w 2811"/>
              <a:gd name="T3" fmla="*/ 0 h 358"/>
              <a:gd name="T4" fmla="*/ 1370319 w 2811"/>
              <a:gd name="T5" fmla="*/ 158652 h 358"/>
              <a:gd name="T6" fmla="*/ 2285165 w 2811"/>
              <a:gd name="T7" fmla="*/ 0 h 358"/>
              <a:gd name="T8" fmla="*/ 2741613 w 2811"/>
              <a:gd name="T9" fmla="*/ 80217 h 358"/>
              <a:gd name="T10" fmla="*/ 1370319 w 2811"/>
              <a:gd name="T11" fmla="*/ 319087 h 358"/>
              <a:gd name="T12" fmla="*/ 0 w 2811"/>
              <a:gd name="T13" fmla="*/ 80217 h 3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11" h="358">
                <a:moveTo>
                  <a:pt x="0" y="90"/>
                </a:moveTo>
                <a:lnTo>
                  <a:pt x="468" y="0"/>
                </a:lnTo>
                <a:lnTo>
                  <a:pt x="1405" y="178"/>
                </a:lnTo>
                <a:lnTo>
                  <a:pt x="2343" y="0"/>
                </a:lnTo>
                <a:lnTo>
                  <a:pt x="2811" y="90"/>
                </a:lnTo>
                <a:lnTo>
                  <a:pt x="1405" y="358"/>
                </a:lnTo>
                <a:lnTo>
                  <a:pt x="0" y="90"/>
                </a:lnTo>
                <a:close/>
              </a:path>
            </a:pathLst>
          </a:custGeom>
          <a:gradFill rotWithShape="1">
            <a:gsLst>
              <a:gs pos="0">
                <a:srgbClr val="000000"/>
              </a:gs>
              <a:gs pos="100000">
                <a:srgbClr val="4A4A4A"/>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5" name="Freeform 24" descr="© INSCALE GmbH, 21.06.2010"/>
          <p:cNvSpPr>
            <a:spLocks noChangeAspect="1"/>
          </p:cNvSpPr>
          <p:nvPr/>
        </p:nvSpPr>
        <p:spPr bwMode="gray">
          <a:xfrm>
            <a:off x="3668713" y="3816945"/>
            <a:ext cx="1830387" cy="239713"/>
          </a:xfrm>
          <a:custGeom>
            <a:avLst/>
            <a:gdLst>
              <a:gd name="T0" fmla="*/ 0 w 1875"/>
              <a:gd name="T1" fmla="*/ 80501 h 268"/>
              <a:gd name="T2" fmla="*/ 459793 w 1875"/>
              <a:gd name="T3" fmla="*/ 0 h 268"/>
              <a:gd name="T4" fmla="*/ 914705 w 1875"/>
              <a:gd name="T5" fmla="*/ 78712 h 268"/>
              <a:gd name="T6" fmla="*/ 1373522 w 1875"/>
              <a:gd name="T7" fmla="*/ 1789 h 268"/>
              <a:gd name="T8" fmla="*/ 1830387 w 1875"/>
              <a:gd name="T9" fmla="*/ 80501 h 268"/>
              <a:gd name="T10" fmla="*/ 914705 w 1875"/>
              <a:gd name="T11" fmla="*/ 239713 h 268"/>
              <a:gd name="T12" fmla="*/ 0 w 1875"/>
              <a:gd name="T13" fmla="*/ 80501 h 2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75" h="268">
                <a:moveTo>
                  <a:pt x="0" y="90"/>
                </a:moveTo>
                <a:lnTo>
                  <a:pt x="471" y="0"/>
                </a:lnTo>
                <a:lnTo>
                  <a:pt x="937" y="88"/>
                </a:lnTo>
                <a:lnTo>
                  <a:pt x="1407" y="2"/>
                </a:lnTo>
                <a:lnTo>
                  <a:pt x="1875" y="90"/>
                </a:lnTo>
                <a:lnTo>
                  <a:pt x="937" y="268"/>
                </a:lnTo>
                <a:lnTo>
                  <a:pt x="0" y="90"/>
                </a:lnTo>
                <a:close/>
              </a:path>
            </a:pathLst>
          </a:custGeom>
          <a:gradFill rotWithShape="1">
            <a:gsLst>
              <a:gs pos="0">
                <a:srgbClr val="000000"/>
              </a:gs>
              <a:gs pos="100000">
                <a:srgbClr val="4A4A4A"/>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6" name="Freeform 25" descr="© INSCALE GmbH, 21.06.2010"/>
          <p:cNvSpPr>
            <a:spLocks noChangeAspect="1"/>
          </p:cNvSpPr>
          <p:nvPr/>
        </p:nvSpPr>
        <p:spPr bwMode="gray">
          <a:xfrm>
            <a:off x="4127500" y="3091458"/>
            <a:ext cx="912813" cy="161925"/>
          </a:xfrm>
          <a:custGeom>
            <a:avLst/>
            <a:gdLst>
              <a:gd name="T0" fmla="*/ 0 w 936"/>
              <a:gd name="T1" fmla="*/ 80963 h 180"/>
              <a:gd name="T2" fmla="*/ 456407 w 936"/>
              <a:gd name="T3" fmla="*/ 0 h 180"/>
              <a:gd name="T4" fmla="*/ 456407 w 936"/>
              <a:gd name="T5" fmla="*/ 0 h 180"/>
              <a:gd name="T6" fmla="*/ 456407 w 936"/>
              <a:gd name="T7" fmla="*/ 0 h 180"/>
              <a:gd name="T8" fmla="*/ 912813 w 936"/>
              <a:gd name="T9" fmla="*/ 80963 h 180"/>
              <a:gd name="T10" fmla="*/ 456407 w 936"/>
              <a:gd name="T11" fmla="*/ 161925 h 180"/>
              <a:gd name="T12" fmla="*/ 0 w 936"/>
              <a:gd name="T13" fmla="*/ 80963 h 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6" h="180">
                <a:moveTo>
                  <a:pt x="0" y="90"/>
                </a:moveTo>
                <a:lnTo>
                  <a:pt x="468" y="0"/>
                </a:lnTo>
                <a:lnTo>
                  <a:pt x="936" y="90"/>
                </a:lnTo>
                <a:lnTo>
                  <a:pt x="468" y="180"/>
                </a:lnTo>
                <a:lnTo>
                  <a:pt x="0" y="90"/>
                </a:lnTo>
                <a:close/>
              </a:path>
            </a:pathLst>
          </a:custGeom>
          <a:gradFill rotWithShape="1">
            <a:gsLst>
              <a:gs pos="0">
                <a:srgbClr val="000000"/>
              </a:gs>
              <a:gs pos="100000">
                <a:srgbClr val="4A4A4A"/>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7" name="Freeform 26" descr="© INSCALE GmbH, 21.06.2010"/>
          <p:cNvSpPr>
            <a:spLocks noChangeAspect="1"/>
          </p:cNvSpPr>
          <p:nvPr/>
        </p:nvSpPr>
        <p:spPr bwMode="gray">
          <a:xfrm>
            <a:off x="2844800" y="4902795"/>
            <a:ext cx="1738313" cy="608013"/>
          </a:xfrm>
          <a:custGeom>
            <a:avLst/>
            <a:gdLst>
              <a:gd name="T0" fmla="*/ 0 w 1781"/>
              <a:gd name="T1" fmla="*/ 303110 h 678"/>
              <a:gd name="T2" fmla="*/ 1738313 w 1781"/>
              <a:gd name="T3" fmla="*/ 0 h 678"/>
              <a:gd name="T4" fmla="*/ 1738313 w 1781"/>
              <a:gd name="T5" fmla="*/ 608013 h 678"/>
              <a:gd name="T6" fmla="*/ 0 w 1781"/>
              <a:gd name="T7" fmla="*/ 303110 h 6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81" h="678">
                <a:moveTo>
                  <a:pt x="0" y="338"/>
                </a:moveTo>
                <a:lnTo>
                  <a:pt x="1781" y="0"/>
                </a:lnTo>
                <a:lnTo>
                  <a:pt x="1781" y="678"/>
                </a:lnTo>
                <a:lnTo>
                  <a:pt x="0" y="338"/>
                </a:lnTo>
                <a:close/>
              </a:path>
            </a:pathLst>
          </a:custGeom>
          <a:solidFill>
            <a:srgbClr val="4D4D4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8" name="Freeform 27" descr="© INSCALE GmbH, 21.06.2010"/>
          <p:cNvSpPr>
            <a:spLocks noChangeAspect="1"/>
          </p:cNvSpPr>
          <p:nvPr/>
        </p:nvSpPr>
        <p:spPr bwMode="gray">
          <a:xfrm>
            <a:off x="4583113" y="4902795"/>
            <a:ext cx="1739900" cy="608013"/>
          </a:xfrm>
          <a:custGeom>
            <a:avLst/>
            <a:gdLst>
              <a:gd name="T0" fmla="*/ 0 w 1782"/>
              <a:gd name="T1" fmla="*/ 0 h 678"/>
              <a:gd name="T2" fmla="*/ 1739900 w 1782"/>
              <a:gd name="T3" fmla="*/ 303110 h 678"/>
              <a:gd name="T4" fmla="*/ 0 w 1782"/>
              <a:gd name="T5" fmla="*/ 608013 h 678"/>
              <a:gd name="T6" fmla="*/ 0 w 1782"/>
              <a:gd name="T7" fmla="*/ 0 h 6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82" h="678">
                <a:moveTo>
                  <a:pt x="0" y="0"/>
                </a:moveTo>
                <a:lnTo>
                  <a:pt x="1782" y="338"/>
                </a:lnTo>
                <a:lnTo>
                  <a:pt x="0" y="678"/>
                </a:lnTo>
                <a:lnTo>
                  <a:pt x="0" y="0"/>
                </a:lnTo>
                <a:close/>
              </a:path>
            </a:pathLst>
          </a:custGeom>
          <a:gradFill rotWithShape="1">
            <a:gsLst>
              <a:gs pos="0">
                <a:srgbClr val="C0C0C0"/>
              </a:gs>
              <a:gs pos="100000">
                <a:srgbClr val="D9D9D9"/>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39" name="Freeform 28" descr="© INSCALE GmbH, 21.06.2010"/>
          <p:cNvSpPr>
            <a:spLocks noChangeAspect="1"/>
          </p:cNvSpPr>
          <p:nvPr/>
        </p:nvSpPr>
        <p:spPr bwMode="gray">
          <a:xfrm>
            <a:off x="3303588" y="4256683"/>
            <a:ext cx="1279525" cy="449262"/>
          </a:xfrm>
          <a:custGeom>
            <a:avLst/>
            <a:gdLst>
              <a:gd name="T0" fmla="*/ 0 w 1311"/>
              <a:gd name="T1" fmla="*/ 224631 h 500"/>
              <a:gd name="T2" fmla="*/ 1279525 w 1311"/>
              <a:gd name="T3" fmla="*/ 0 h 500"/>
              <a:gd name="T4" fmla="*/ 1279525 w 1311"/>
              <a:gd name="T5" fmla="*/ 449262 h 500"/>
              <a:gd name="T6" fmla="*/ 0 w 1311"/>
              <a:gd name="T7" fmla="*/ 224631 h 5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11" h="500">
                <a:moveTo>
                  <a:pt x="0" y="250"/>
                </a:moveTo>
                <a:lnTo>
                  <a:pt x="1311" y="0"/>
                </a:lnTo>
                <a:lnTo>
                  <a:pt x="1311" y="500"/>
                </a:lnTo>
                <a:lnTo>
                  <a:pt x="0" y="250"/>
                </a:lnTo>
                <a:close/>
              </a:path>
            </a:pathLst>
          </a:custGeom>
          <a:solidFill>
            <a:srgbClr val="4D4D4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40" name="Freeform 29" descr="© INSCALE GmbH, 21.06.2010"/>
          <p:cNvSpPr>
            <a:spLocks noChangeAspect="1"/>
          </p:cNvSpPr>
          <p:nvPr/>
        </p:nvSpPr>
        <p:spPr bwMode="gray">
          <a:xfrm>
            <a:off x="4583113" y="4256683"/>
            <a:ext cx="1281112" cy="449262"/>
          </a:xfrm>
          <a:custGeom>
            <a:avLst/>
            <a:gdLst>
              <a:gd name="T0" fmla="*/ 0 w 1312"/>
              <a:gd name="T1" fmla="*/ 0 h 500"/>
              <a:gd name="T2" fmla="*/ 1281112 w 1312"/>
              <a:gd name="T3" fmla="*/ 224631 h 500"/>
              <a:gd name="T4" fmla="*/ 0 w 1312"/>
              <a:gd name="T5" fmla="*/ 449262 h 500"/>
              <a:gd name="T6" fmla="*/ 0 w 1312"/>
              <a:gd name="T7" fmla="*/ 0 h 5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12" h="500">
                <a:moveTo>
                  <a:pt x="0" y="0"/>
                </a:moveTo>
                <a:lnTo>
                  <a:pt x="1312" y="250"/>
                </a:lnTo>
                <a:lnTo>
                  <a:pt x="0" y="500"/>
                </a:lnTo>
                <a:lnTo>
                  <a:pt x="0" y="0"/>
                </a:lnTo>
                <a:close/>
              </a:path>
            </a:pathLst>
          </a:custGeom>
          <a:gradFill rotWithShape="1">
            <a:gsLst>
              <a:gs pos="0">
                <a:srgbClr val="C0C0C0"/>
              </a:gs>
              <a:gs pos="100000">
                <a:srgbClr val="D9D9D9"/>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41" name="Freeform 30" descr="© INSCALE GmbH, 21.06.2010"/>
          <p:cNvSpPr>
            <a:spLocks noChangeAspect="1"/>
          </p:cNvSpPr>
          <p:nvPr/>
        </p:nvSpPr>
        <p:spPr bwMode="gray">
          <a:xfrm>
            <a:off x="3759200" y="3607395"/>
            <a:ext cx="823913" cy="288925"/>
          </a:xfrm>
          <a:custGeom>
            <a:avLst/>
            <a:gdLst>
              <a:gd name="T0" fmla="*/ 0 w 843"/>
              <a:gd name="T1" fmla="*/ 145360 h 322"/>
              <a:gd name="T2" fmla="*/ 823913 w 843"/>
              <a:gd name="T3" fmla="*/ 0 h 322"/>
              <a:gd name="T4" fmla="*/ 823913 w 843"/>
              <a:gd name="T5" fmla="*/ 288925 h 322"/>
              <a:gd name="T6" fmla="*/ 0 w 843"/>
              <a:gd name="T7" fmla="*/ 145360 h 3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3" h="322">
                <a:moveTo>
                  <a:pt x="0" y="162"/>
                </a:moveTo>
                <a:lnTo>
                  <a:pt x="843" y="0"/>
                </a:lnTo>
                <a:lnTo>
                  <a:pt x="843" y="322"/>
                </a:lnTo>
                <a:lnTo>
                  <a:pt x="0" y="162"/>
                </a:lnTo>
                <a:close/>
              </a:path>
            </a:pathLst>
          </a:custGeom>
          <a:solidFill>
            <a:srgbClr val="4D4D4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42" name="Freeform 31" descr="© INSCALE GmbH, 21.06.2010"/>
          <p:cNvSpPr>
            <a:spLocks noChangeAspect="1"/>
          </p:cNvSpPr>
          <p:nvPr/>
        </p:nvSpPr>
        <p:spPr bwMode="gray">
          <a:xfrm>
            <a:off x="4583113" y="3607395"/>
            <a:ext cx="822325" cy="288925"/>
          </a:xfrm>
          <a:custGeom>
            <a:avLst/>
            <a:gdLst>
              <a:gd name="T0" fmla="*/ 0 w 844"/>
              <a:gd name="T1" fmla="*/ 0 h 322"/>
              <a:gd name="T2" fmla="*/ 822325 w 844"/>
              <a:gd name="T3" fmla="*/ 145360 h 322"/>
              <a:gd name="T4" fmla="*/ 0 w 844"/>
              <a:gd name="T5" fmla="*/ 288925 h 322"/>
              <a:gd name="T6" fmla="*/ 0 w 844"/>
              <a:gd name="T7" fmla="*/ 0 h 3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4" h="322">
                <a:moveTo>
                  <a:pt x="0" y="0"/>
                </a:moveTo>
                <a:lnTo>
                  <a:pt x="844" y="162"/>
                </a:lnTo>
                <a:lnTo>
                  <a:pt x="0" y="322"/>
                </a:lnTo>
                <a:lnTo>
                  <a:pt x="0" y="0"/>
                </a:lnTo>
                <a:close/>
              </a:path>
            </a:pathLst>
          </a:custGeom>
          <a:gradFill rotWithShape="1">
            <a:gsLst>
              <a:gs pos="0">
                <a:srgbClr val="C0C0C0"/>
              </a:gs>
              <a:gs pos="100000">
                <a:srgbClr val="D9D9D9"/>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43" name="Freeform 32" descr="© INSCALE GmbH, 21.06.2010"/>
          <p:cNvSpPr>
            <a:spLocks noChangeAspect="1"/>
          </p:cNvSpPr>
          <p:nvPr/>
        </p:nvSpPr>
        <p:spPr bwMode="gray">
          <a:xfrm>
            <a:off x="4217988" y="2966045"/>
            <a:ext cx="365125" cy="125413"/>
          </a:xfrm>
          <a:custGeom>
            <a:avLst/>
            <a:gdLst>
              <a:gd name="T0" fmla="*/ 0 w 374"/>
              <a:gd name="T1" fmla="*/ 61823 h 142"/>
              <a:gd name="T2" fmla="*/ 365125 w 374"/>
              <a:gd name="T3" fmla="*/ 0 h 142"/>
              <a:gd name="T4" fmla="*/ 365125 w 374"/>
              <a:gd name="T5" fmla="*/ 125413 h 142"/>
              <a:gd name="T6" fmla="*/ 0 w 374"/>
              <a:gd name="T7" fmla="*/ 61823 h 1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 h="142">
                <a:moveTo>
                  <a:pt x="0" y="70"/>
                </a:moveTo>
                <a:lnTo>
                  <a:pt x="374" y="0"/>
                </a:lnTo>
                <a:lnTo>
                  <a:pt x="374" y="142"/>
                </a:lnTo>
                <a:lnTo>
                  <a:pt x="0" y="70"/>
                </a:lnTo>
                <a:close/>
              </a:path>
            </a:pathLst>
          </a:custGeom>
          <a:solidFill>
            <a:srgbClr val="4D4D4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44" name="Freeform 33" descr="© INSCALE GmbH, 21.06.2010"/>
          <p:cNvSpPr>
            <a:spLocks noChangeAspect="1"/>
          </p:cNvSpPr>
          <p:nvPr/>
        </p:nvSpPr>
        <p:spPr bwMode="gray">
          <a:xfrm>
            <a:off x="4583113" y="2966045"/>
            <a:ext cx="368300" cy="125413"/>
          </a:xfrm>
          <a:custGeom>
            <a:avLst/>
            <a:gdLst>
              <a:gd name="T0" fmla="*/ 0 w 376"/>
              <a:gd name="T1" fmla="*/ 0 h 142"/>
              <a:gd name="T2" fmla="*/ 368300 w 376"/>
              <a:gd name="T3" fmla="*/ 61823 h 142"/>
              <a:gd name="T4" fmla="*/ 0 w 376"/>
              <a:gd name="T5" fmla="*/ 125413 h 142"/>
              <a:gd name="T6" fmla="*/ 0 w 376"/>
              <a:gd name="T7" fmla="*/ 0 h 1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6" h="142">
                <a:moveTo>
                  <a:pt x="0" y="0"/>
                </a:moveTo>
                <a:lnTo>
                  <a:pt x="376" y="70"/>
                </a:lnTo>
                <a:lnTo>
                  <a:pt x="0" y="142"/>
                </a:lnTo>
                <a:lnTo>
                  <a:pt x="0" y="0"/>
                </a:lnTo>
                <a:close/>
              </a:path>
            </a:pathLst>
          </a:custGeom>
          <a:gradFill rotWithShape="1">
            <a:gsLst>
              <a:gs pos="0">
                <a:srgbClr val="C0C0C0"/>
              </a:gs>
              <a:gs pos="100000">
                <a:srgbClr val="D9D9D9"/>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endParaRPr lang="zh-CN" altLang="en-US" smtClean="0">
              <a:solidFill>
                <a:srgbClr val="000000"/>
              </a:solidFill>
              <a:ea typeface="+mn-ea"/>
            </a:endParaRPr>
          </a:p>
        </p:txBody>
      </p:sp>
      <p:sp>
        <p:nvSpPr>
          <p:cNvPr id="45" name="Text Box 34"/>
          <p:cNvSpPr txBox="1">
            <a:spLocks noChangeArrowheads="1"/>
          </p:cNvSpPr>
          <p:nvPr/>
        </p:nvSpPr>
        <p:spPr bwMode="gray">
          <a:xfrm>
            <a:off x="7573844" y="2438995"/>
            <a:ext cx="1317744" cy="412590"/>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500" b="1" dirty="0" smtClean="0">
                <a:solidFill>
                  <a:srgbClr val="4D4D4D"/>
                </a:solidFill>
                <a:latin typeface="微软雅黑" pitchFamily="34" charset="-122"/>
                <a:ea typeface="微软雅黑" pitchFamily="34" charset="-122"/>
                <a:cs typeface="Arial" pitchFamily="34" charset="0"/>
              </a:rPr>
              <a:t>企业整体蓝图</a:t>
            </a:r>
            <a:endParaRPr lang="en-GB" altLang="zh-CN" sz="1500" b="1" dirty="0" smtClean="0">
              <a:solidFill>
                <a:srgbClr val="4D4D4D"/>
              </a:solidFill>
              <a:latin typeface="微软雅黑" pitchFamily="34" charset="-122"/>
              <a:ea typeface="微软雅黑" pitchFamily="34" charset="-122"/>
              <a:cs typeface="Arial" pitchFamily="34" charset="0"/>
            </a:endParaRPr>
          </a:p>
        </p:txBody>
      </p:sp>
      <p:sp>
        <p:nvSpPr>
          <p:cNvPr id="46" name="Text Box 35"/>
          <p:cNvSpPr txBox="1">
            <a:spLocks noChangeArrowheads="1"/>
          </p:cNvSpPr>
          <p:nvPr/>
        </p:nvSpPr>
        <p:spPr bwMode="gray">
          <a:xfrm>
            <a:off x="7573844" y="3189883"/>
            <a:ext cx="1317744" cy="412590"/>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500" b="1" dirty="0" smtClean="0">
                <a:solidFill>
                  <a:srgbClr val="4D4D4D"/>
                </a:solidFill>
                <a:latin typeface="微软雅黑" pitchFamily="34" charset="-122"/>
                <a:ea typeface="微软雅黑" pitchFamily="34" charset="-122"/>
                <a:cs typeface="Arial" pitchFamily="34" charset="0"/>
              </a:rPr>
              <a:t>企业战略方向</a:t>
            </a:r>
            <a:endParaRPr lang="en-GB" altLang="zh-CN" sz="1500" b="1" dirty="0">
              <a:solidFill>
                <a:srgbClr val="4D4D4D"/>
              </a:solidFill>
              <a:latin typeface="微软雅黑" pitchFamily="34" charset="-122"/>
              <a:ea typeface="微软雅黑" pitchFamily="34" charset="-122"/>
              <a:cs typeface="Arial" pitchFamily="34" charset="0"/>
            </a:endParaRPr>
          </a:p>
        </p:txBody>
      </p:sp>
      <p:sp>
        <p:nvSpPr>
          <p:cNvPr id="47" name="Text Box 36"/>
          <p:cNvSpPr txBox="1">
            <a:spLocks noChangeArrowheads="1"/>
          </p:cNvSpPr>
          <p:nvPr/>
        </p:nvSpPr>
        <p:spPr bwMode="gray">
          <a:xfrm>
            <a:off x="7959457" y="3952514"/>
            <a:ext cx="933023" cy="412590"/>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500" b="1" dirty="0" smtClean="0">
                <a:solidFill>
                  <a:srgbClr val="4D4D4D"/>
                </a:solidFill>
                <a:latin typeface="微软雅黑" pitchFamily="34" charset="-122"/>
                <a:ea typeface="微软雅黑" pitchFamily="34" charset="-122"/>
                <a:cs typeface="Arial" pitchFamily="34" charset="0"/>
              </a:rPr>
              <a:t>五年计划</a:t>
            </a:r>
            <a:endParaRPr lang="en-GB" altLang="zh-CN" sz="1500" b="1" dirty="0" smtClean="0">
              <a:solidFill>
                <a:srgbClr val="4D4D4D"/>
              </a:solidFill>
              <a:latin typeface="微软雅黑" pitchFamily="34" charset="-122"/>
              <a:ea typeface="微软雅黑" pitchFamily="34" charset="-122"/>
              <a:cs typeface="Arial" pitchFamily="34" charset="0"/>
            </a:endParaRPr>
          </a:p>
        </p:txBody>
      </p:sp>
      <p:sp>
        <p:nvSpPr>
          <p:cNvPr id="48" name="Line 37" descr="© INSCALE GmbH, 21.06.2010"/>
          <p:cNvSpPr>
            <a:spLocks noChangeShapeType="1"/>
          </p:cNvSpPr>
          <p:nvPr/>
        </p:nvSpPr>
        <p:spPr bwMode="gray">
          <a:xfrm>
            <a:off x="5040313" y="2939058"/>
            <a:ext cx="3813175"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49" name="Line 38" descr="© INSCALE GmbH, 21.06.2010"/>
          <p:cNvSpPr>
            <a:spLocks noChangeShapeType="1"/>
          </p:cNvSpPr>
          <p:nvPr/>
        </p:nvSpPr>
        <p:spPr bwMode="gray">
          <a:xfrm>
            <a:off x="5499100" y="3716933"/>
            <a:ext cx="3354388"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50" name="Line 39" descr="© INSCALE GmbH, 21.06.2010"/>
          <p:cNvSpPr>
            <a:spLocks noChangeShapeType="1"/>
          </p:cNvSpPr>
          <p:nvPr/>
        </p:nvSpPr>
        <p:spPr bwMode="gray">
          <a:xfrm>
            <a:off x="5954713" y="4405908"/>
            <a:ext cx="2898775"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51" name="Text Box 40"/>
          <p:cNvSpPr txBox="1">
            <a:spLocks noChangeArrowheads="1"/>
          </p:cNvSpPr>
          <p:nvPr/>
        </p:nvSpPr>
        <p:spPr bwMode="gray">
          <a:xfrm>
            <a:off x="7092280" y="5373216"/>
            <a:ext cx="1852165" cy="412590"/>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500" b="1" dirty="0">
                <a:solidFill>
                  <a:srgbClr val="4D4D4D"/>
                </a:solidFill>
                <a:latin typeface="微软雅黑" pitchFamily="34" charset="-122"/>
                <a:ea typeface="微软雅黑" pitchFamily="34" charset="-122"/>
                <a:cs typeface="Arial" pitchFamily="34" charset="0"/>
              </a:rPr>
              <a:t>月度</a:t>
            </a:r>
            <a:r>
              <a:rPr lang="zh-CN" altLang="en-US" sz="1500" b="1" dirty="0" smtClean="0">
                <a:solidFill>
                  <a:srgbClr val="4D4D4D"/>
                </a:solidFill>
                <a:latin typeface="微软雅黑" pitchFamily="34" charset="-122"/>
                <a:ea typeface="微软雅黑" pitchFamily="34" charset="-122"/>
                <a:cs typeface="Arial" pitchFamily="34" charset="0"/>
              </a:rPr>
              <a:t>滚动预测</a:t>
            </a:r>
            <a:endParaRPr lang="en-GB" altLang="zh-CN" sz="1500" b="1" dirty="0">
              <a:solidFill>
                <a:srgbClr val="4D4D4D"/>
              </a:solidFill>
              <a:latin typeface="微软雅黑" pitchFamily="34" charset="-122"/>
              <a:ea typeface="微软雅黑" pitchFamily="34" charset="-122"/>
              <a:cs typeface="Arial" pitchFamily="34" charset="0"/>
            </a:endParaRPr>
          </a:p>
        </p:txBody>
      </p:sp>
      <p:sp>
        <p:nvSpPr>
          <p:cNvPr id="52" name="Line 41" descr="© INSCALE GmbH, 21.06.2010"/>
          <p:cNvSpPr>
            <a:spLocks noChangeShapeType="1"/>
          </p:cNvSpPr>
          <p:nvPr/>
        </p:nvSpPr>
        <p:spPr bwMode="gray">
          <a:xfrm>
            <a:off x="6794500" y="5788620"/>
            <a:ext cx="2058988"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53" name="Text Box 42"/>
          <p:cNvSpPr txBox="1">
            <a:spLocks noChangeArrowheads="1"/>
          </p:cNvSpPr>
          <p:nvPr/>
        </p:nvSpPr>
        <p:spPr bwMode="gray">
          <a:xfrm>
            <a:off x="5508104" y="4687983"/>
            <a:ext cx="3496309" cy="412590"/>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500" b="1" dirty="0" smtClean="0">
                <a:solidFill>
                  <a:srgbClr val="4D4D4D"/>
                </a:solidFill>
                <a:latin typeface="微软雅黑" pitchFamily="34" charset="-122"/>
                <a:ea typeface="微软雅黑" pitchFamily="34" charset="-122"/>
                <a:cs typeface="Arial" pitchFamily="34" charset="0"/>
              </a:rPr>
              <a:t>年度预算分解</a:t>
            </a:r>
            <a:endParaRPr lang="en-GB" altLang="zh-CN" sz="1500" b="1" dirty="0" smtClean="0">
              <a:solidFill>
                <a:srgbClr val="4D4D4D"/>
              </a:solidFill>
              <a:latin typeface="微软雅黑" pitchFamily="34" charset="-122"/>
              <a:ea typeface="微软雅黑" pitchFamily="34" charset="-122"/>
              <a:cs typeface="Arial" pitchFamily="34" charset="0"/>
            </a:endParaRPr>
          </a:p>
        </p:txBody>
      </p:sp>
      <p:sp>
        <p:nvSpPr>
          <p:cNvPr id="54" name="Line 43" descr="© INSCALE GmbH, 21.06.2010"/>
          <p:cNvSpPr>
            <a:spLocks noChangeShapeType="1"/>
          </p:cNvSpPr>
          <p:nvPr/>
        </p:nvSpPr>
        <p:spPr bwMode="gray">
          <a:xfrm>
            <a:off x="6413500" y="5102820"/>
            <a:ext cx="2439988" cy="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56" name="Text Box 45"/>
          <p:cNvSpPr txBox="1">
            <a:spLocks noChangeArrowheads="1"/>
          </p:cNvSpPr>
          <p:nvPr/>
        </p:nvSpPr>
        <p:spPr bwMode="gray">
          <a:xfrm>
            <a:off x="179513" y="1312371"/>
            <a:ext cx="2376264" cy="532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marL="285750" indent="-285750">
              <a:spcBef>
                <a:spcPct val="20000"/>
              </a:spcBef>
              <a:buFont typeface="Wingdings" pitchFamily="2" charset="2"/>
              <a:buChar char="p"/>
            </a:pPr>
            <a:r>
              <a:rPr lang="zh-CN" altLang="en-US" sz="1300" b="1" dirty="0" smtClean="0">
                <a:solidFill>
                  <a:srgbClr val="000000"/>
                </a:solidFill>
                <a:latin typeface="微软雅黑" pitchFamily="34" charset="-122"/>
                <a:ea typeface="微软雅黑" pitchFamily="34" charset="-122"/>
                <a:cs typeface="Arial" pitchFamily="34" charset="0"/>
              </a:rPr>
              <a:t>外部环境分析</a:t>
            </a:r>
            <a:endParaRPr lang="en-US" altLang="zh-CN" sz="1300" b="1" dirty="0">
              <a:solidFill>
                <a:srgbClr val="000000"/>
              </a:solidFill>
              <a:latin typeface="微软雅黑" pitchFamily="34" charset="-122"/>
              <a:ea typeface="微软雅黑" pitchFamily="34" charset="-122"/>
              <a:cs typeface="Arial" pitchFamily="34" charset="0"/>
            </a:endParaRPr>
          </a:p>
          <a:p>
            <a:pPr>
              <a:spcBef>
                <a:spcPct val="20000"/>
              </a:spcBef>
            </a:pPr>
            <a:endParaRPr lang="en-GB" altLang="zh-CN" sz="1300" b="1" dirty="0" smtClean="0">
              <a:solidFill>
                <a:srgbClr val="000000"/>
              </a:solidFill>
              <a:latin typeface="微软雅黑" pitchFamily="34" charset="-122"/>
              <a:ea typeface="微软雅黑" pitchFamily="34" charset="-122"/>
              <a:cs typeface="Arial" pitchFamily="34" charset="0"/>
            </a:endParaRPr>
          </a:p>
        </p:txBody>
      </p:sp>
      <p:sp>
        <p:nvSpPr>
          <p:cNvPr id="58" name="Line 37" descr="© INSCALE GmbH, 21.06.2010"/>
          <p:cNvSpPr>
            <a:spLocks noChangeShapeType="1"/>
          </p:cNvSpPr>
          <p:nvPr/>
        </p:nvSpPr>
        <p:spPr bwMode="gray">
          <a:xfrm>
            <a:off x="2195736" y="2915934"/>
            <a:ext cx="1906587" cy="9010"/>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59" name="Line 37" descr="© INSCALE GmbH, 21.06.2010"/>
          <p:cNvSpPr>
            <a:spLocks noChangeShapeType="1"/>
          </p:cNvSpPr>
          <p:nvPr/>
        </p:nvSpPr>
        <p:spPr bwMode="gray">
          <a:xfrm flipV="1">
            <a:off x="1889126" y="3468266"/>
            <a:ext cx="1925166" cy="16371"/>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63" name="Text Box 34"/>
          <p:cNvSpPr txBox="1">
            <a:spLocks noChangeArrowheads="1"/>
          </p:cNvSpPr>
          <p:nvPr/>
        </p:nvSpPr>
        <p:spPr bwMode="gray">
          <a:xfrm>
            <a:off x="1370141" y="2558520"/>
            <a:ext cx="2625795" cy="366424"/>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200" dirty="0" smtClean="0">
                <a:solidFill>
                  <a:srgbClr val="4D4D4D"/>
                </a:solidFill>
                <a:latin typeface="微软雅黑" pitchFamily="34" charset="-122"/>
                <a:ea typeface="微软雅黑" pitchFamily="34" charset="-122"/>
                <a:cs typeface="Arial" pitchFamily="34" charset="0"/>
              </a:rPr>
              <a:t>管理层会议对企业整理蓝图进行制定</a:t>
            </a:r>
            <a:endParaRPr lang="en-GB" altLang="zh-CN" sz="1200" dirty="0" smtClean="0">
              <a:solidFill>
                <a:srgbClr val="4D4D4D"/>
              </a:solidFill>
              <a:latin typeface="微软雅黑" pitchFamily="34" charset="-122"/>
              <a:ea typeface="微软雅黑" pitchFamily="34" charset="-122"/>
              <a:cs typeface="Arial" pitchFamily="34" charset="0"/>
            </a:endParaRPr>
          </a:p>
        </p:txBody>
      </p:sp>
      <p:sp>
        <p:nvSpPr>
          <p:cNvPr id="64" name="Line 37" descr="© INSCALE GmbH, 21.06.2010"/>
          <p:cNvSpPr>
            <a:spLocks noChangeShapeType="1"/>
          </p:cNvSpPr>
          <p:nvPr/>
        </p:nvSpPr>
        <p:spPr bwMode="gray">
          <a:xfrm flipV="1">
            <a:off x="982389" y="4869160"/>
            <a:ext cx="1933427" cy="21235"/>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65" name="Line 37" descr="© INSCALE GmbH, 21.06.2010"/>
          <p:cNvSpPr>
            <a:spLocks noChangeShapeType="1"/>
          </p:cNvSpPr>
          <p:nvPr/>
        </p:nvSpPr>
        <p:spPr bwMode="gray">
          <a:xfrm flipV="1">
            <a:off x="550341" y="5568005"/>
            <a:ext cx="1933427" cy="21235"/>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66" name="Text Box 34"/>
          <p:cNvSpPr txBox="1">
            <a:spLocks noChangeArrowheads="1"/>
          </p:cNvSpPr>
          <p:nvPr/>
        </p:nvSpPr>
        <p:spPr bwMode="gray">
          <a:xfrm>
            <a:off x="-108520" y="3134584"/>
            <a:ext cx="4164677" cy="366424"/>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200" dirty="0" smtClean="0">
                <a:solidFill>
                  <a:srgbClr val="4D4D4D"/>
                </a:solidFill>
                <a:latin typeface="微软雅黑" pitchFamily="34" charset="-122"/>
                <a:ea typeface="微软雅黑" pitchFamily="34" charset="-122"/>
                <a:cs typeface="Arial" pitchFamily="34" charset="0"/>
              </a:rPr>
              <a:t>根据企业整体发展蓝图进行战略规划及企业发展方向的制定</a:t>
            </a:r>
            <a:endParaRPr lang="en-GB" altLang="zh-CN" sz="1200" dirty="0" smtClean="0">
              <a:solidFill>
                <a:srgbClr val="4D4D4D"/>
              </a:solidFill>
              <a:latin typeface="微软雅黑" pitchFamily="34" charset="-122"/>
              <a:ea typeface="微软雅黑" pitchFamily="34" charset="-122"/>
              <a:cs typeface="Arial" pitchFamily="34" charset="0"/>
            </a:endParaRPr>
          </a:p>
        </p:txBody>
      </p:sp>
      <p:sp>
        <p:nvSpPr>
          <p:cNvPr id="67" name="Text Box 34"/>
          <p:cNvSpPr txBox="1">
            <a:spLocks noChangeArrowheads="1"/>
          </p:cNvSpPr>
          <p:nvPr/>
        </p:nvSpPr>
        <p:spPr bwMode="gray">
          <a:xfrm>
            <a:off x="420216" y="3782656"/>
            <a:ext cx="3241348" cy="366424"/>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200" dirty="0" smtClean="0">
                <a:solidFill>
                  <a:srgbClr val="4D4D4D"/>
                </a:solidFill>
                <a:latin typeface="微软雅黑" pitchFamily="34" charset="-122"/>
                <a:ea typeface="微软雅黑" pitchFamily="34" charset="-122"/>
                <a:cs typeface="Arial" pitchFamily="34" charset="0"/>
              </a:rPr>
              <a:t>根据企业战略方向，对未来五年进行长期规划</a:t>
            </a:r>
            <a:endParaRPr lang="en-GB" altLang="zh-CN" sz="1200" dirty="0" smtClean="0">
              <a:solidFill>
                <a:srgbClr val="4D4D4D"/>
              </a:solidFill>
              <a:latin typeface="微软雅黑" pitchFamily="34" charset="-122"/>
              <a:ea typeface="微软雅黑" pitchFamily="34" charset="-122"/>
              <a:cs typeface="Arial" pitchFamily="34" charset="0"/>
            </a:endParaRPr>
          </a:p>
        </p:txBody>
      </p:sp>
      <p:sp>
        <p:nvSpPr>
          <p:cNvPr id="68" name="Text Box 34"/>
          <p:cNvSpPr txBox="1">
            <a:spLocks noChangeArrowheads="1"/>
          </p:cNvSpPr>
          <p:nvPr/>
        </p:nvSpPr>
        <p:spPr bwMode="gray">
          <a:xfrm>
            <a:off x="683568" y="4509120"/>
            <a:ext cx="2318018" cy="366424"/>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200" dirty="0" smtClean="0">
                <a:solidFill>
                  <a:srgbClr val="4D4D4D"/>
                </a:solidFill>
                <a:latin typeface="微软雅黑" pitchFamily="34" charset="-122"/>
                <a:ea typeface="微软雅黑" pitchFamily="34" charset="-122"/>
                <a:cs typeface="Arial" pitchFamily="34" charset="0"/>
              </a:rPr>
              <a:t>根据五年计划，下发到年度预算</a:t>
            </a:r>
            <a:endParaRPr lang="en-GB" altLang="zh-CN" sz="1200" dirty="0" smtClean="0">
              <a:solidFill>
                <a:srgbClr val="4D4D4D"/>
              </a:solidFill>
              <a:latin typeface="微软雅黑" pitchFamily="34" charset="-122"/>
              <a:ea typeface="微软雅黑" pitchFamily="34" charset="-122"/>
              <a:cs typeface="Arial" pitchFamily="34" charset="0"/>
            </a:endParaRPr>
          </a:p>
        </p:txBody>
      </p:sp>
      <p:sp>
        <p:nvSpPr>
          <p:cNvPr id="72" name="Line 37" descr="© INSCALE GmbH, 21.06.2010"/>
          <p:cNvSpPr>
            <a:spLocks noChangeShapeType="1"/>
          </p:cNvSpPr>
          <p:nvPr/>
        </p:nvSpPr>
        <p:spPr bwMode="gray">
          <a:xfrm flipV="1">
            <a:off x="1494706" y="4149080"/>
            <a:ext cx="1925166" cy="16371"/>
          </a:xfrm>
          <a:prstGeom prst="line">
            <a:avLst/>
          </a:prstGeom>
          <a:noFill/>
          <a:ln w="19050">
            <a:solidFill>
              <a:srgbClr val="868282"/>
            </a:solidFill>
            <a:prstDash val="sysDot"/>
            <a:round/>
            <a:headEnd/>
            <a:tailEnd/>
          </a:ln>
          <a:extLst>
            <a:ext uri="{909E8E84-426E-40DD-AFC4-6F175D3DCCD1}">
              <a14:hiddenFill xmlns:a14="http://schemas.microsoft.com/office/drawing/2010/main">
                <a:noFill/>
              </a14:hiddenFill>
            </a:ext>
          </a:extLst>
        </p:spPr>
        <p:txBody>
          <a:bodyPr/>
          <a:lstStyle/>
          <a:p>
            <a:pPr algn="ctr" eaLnBrk="0" hangingPunct="0"/>
            <a:endParaRPr lang="zh-CN" altLang="en-US" smtClean="0">
              <a:solidFill>
                <a:srgbClr val="000000"/>
              </a:solidFill>
              <a:ea typeface="+mn-ea"/>
            </a:endParaRPr>
          </a:p>
        </p:txBody>
      </p:sp>
      <p:sp>
        <p:nvSpPr>
          <p:cNvPr id="73" name="Text Box 34"/>
          <p:cNvSpPr txBox="1">
            <a:spLocks noChangeArrowheads="1"/>
          </p:cNvSpPr>
          <p:nvPr/>
        </p:nvSpPr>
        <p:spPr bwMode="gray">
          <a:xfrm>
            <a:off x="-72003" y="5157192"/>
            <a:ext cx="2843803" cy="351035"/>
          </a:xfrm>
          <a:prstGeom prst="rect">
            <a:avLst/>
          </a:prstGeom>
          <a:noFill/>
          <a:ln>
            <a:noFill/>
          </a:ln>
          <a:extLst>
            <a:ext uri="{909E8E84-426E-40DD-AFC4-6F175D3DCCD1}">
              <a14:hiddenFill xmlns:a14="http://schemas.microsoft.com/office/drawing/2010/main">
                <a:gradFill rotWithShape="1">
                  <a:gsLst>
                    <a:gs pos="0">
                      <a:schemeClr val="folHlink"/>
                    </a:gs>
                    <a:gs pos="100000">
                      <a:srgbClr val="FFFFFF"/>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spAutoFit/>
          </a:bodyPr>
          <a:lstStyle>
            <a:lvl1pPr marL="177800" indent="-177800"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algn="r">
              <a:spcBef>
                <a:spcPct val="20000"/>
              </a:spcBef>
            </a:pPr>
            <a:r>
              <a:rPr lang="zh-CN" altLang="en-US" sz="1100" dirty="0">
                <a:solidFill>
                  <a:srgbClr val="4D4D4D"/>
                </a:solidFill>
                <a:latin typeface="微软雅黑" pitchFamily="34" charset="-122"/>
                <a:ea typeface="微软雅黑" pitchFamily="34" charset="-122"/>
                <a:cs typeface="Arial" pitchFamily="34" charset="0"/>
              </a:rPr>
              <a:t>结合每月实际发生情况，进行预算数据调整</a:t>
            </a:r>
            <a:endParaRPr lang="en-GB" altLang="zh-CN" sz="1100" dirty="0">
              <a:solidFill>
                <a:srgbClr val="4D4D4D"/>
              </a:solidFill>
              <a:latin typeface="微软雅黑" pitchFamily="34" charset="-122"/>
              <a:ea typeface="微软雅黑" pitchFamily="34" charset="-122"/>
              <a:cs typeface="Arial" pitchFamily="34" charset="0"/>
            </a:endParaRPr>
          </a:p>
        </p:txBody>
      </p:sp>
      <p:sp>
        <p:nvSpPr>
          <p:cNvPr id="74" name="Text Box 45"/>
          <p:cNvSpPr txBox="1">
            <a:spLocks noChangeArrowheads="1"/>
          </p:cNvSpPr>
          <p:nvPr/>
        </p:nvSpPr>
        <p:spPr bwMode="gray">
          <a:xfrm>
            <a:off x="3635896" y="1312371"/>
            <a:ext cx="2376264" cy="532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marL="285750" indent="-285750">
              <a:spcBef>
                <a:spcPct val="20000"/>
              </a:spcBef>
              <a:buFont typeface="Wingdings" pitchFamily="2" charset="2"/>
              <a:buChar char="p"/>
            </a:pPr>
            <a:r>
              <a:rPr lang="zh-CN" altLang="en-US" sz="1300" b="1" dirty="0" smtClean="0">
                <a:solidFill>
                  <a:srgbClr val="000000"/>
                </a:solidFill>
                <a:latin typeface="微软雅黑" pitchFamily="34" charset="-122"/>
                <a:ea typeface="微软雅黑" pitchFamily="34" charset="-122"/>
                <a:cs typeface="Arial" pitchFamily="34" charset="0"/>
              </a:rPr>
              <a:t>行业整体分析</a:t>
            </a:r>
            <a:endParaRPr lang="en-US" altLang="zh-CN" sz="1300" b="1" dirty="0" smtClean="0">
              <a:solidFill>
                <a:srgbClr val="000000"/>
              </a:solidFill>
              <a:latin typeface="微软雅黑" pitchFamily="34" charset="-122"/>
              <a:ea typeface="微软雅黑" pitchFamily="34" charset="-122"/>
              <a:cs typeface="Arial" pitchFamily="34" charset="0"/>
            </a:endParaRPr>
          </a:p>
          <a:p>
            <a:pPr>
              <a:spcBef>
                <a:spcPct val="20000"/>
              </a:spcBef>
            </a:pPr>
            <a:endParaRPr lang="en-GB" altLang="zh-CN" sz="1300" b="1" dirty="0" smtClean="0">
              <a:solidFill>
                <a:srgbClr val="000000"/>
              </a:solidFill>
              <a:latin typeface="微软雅黑" pitchFamily="34" charset="-122"/>
              <a:ea typeface="微软雅黑" pitchFamily="34" charset="-122"/>
              <a:cs typeface="Arial" pitchFamily="34" charset="0"/>
            </a:endParaRPr>
          </a:p>
        </p:txBody>
      </p:sp>
      <p:sp>
        <p:nvSpPr>
          <p:cNvPr id="75" name="Text Box 45"/>
          <p:cNvSpPr txBox="1">
            <a:spLocks noChangeArrowheads="1"/>
          </p:cNvSpPr>
          <p:nvPr/>
        </p:nvSpPr>
        <p:spPr bwMode="gray">
          <a:xfrm>
            <a:off x="6948264" y="1268760"/>
            <a:ext cx="2016224" cy="292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801688">
              <a:defRPr>
                <a:solidFill>
                  <a:schemeClr val="tx1"/>
                </a:solidFill>
                <a:latin typeface="Arial" pitchFamily="34" charset="0"/>
              </a:defRPr>
            </a:lvl1pPr>
            <a:lvl2pPr marL="742950" indent="-285750" defTabSz="801688">
              <a:defRPr>
                <a:solidFill>
                  <a:schemeClr val="tx1"/>
                </a:solidFill>
                <a:latin typeface="Arial" pitchFamily="34" charset="0"/>
              </a:defRPr>
            </a:lvl2pPr>
            <a:lvl3pPr marL="1143000" indent="-228600" defTabSz="801688">
              <a:defRPr>
                <a:solidFill>
                  <a:schemeClr val="tx1"/>
                </a:solidFill>
                <a:latin typeface="Arial" pitchFamily="34" charset="0"/>
              </a:defRPr>
            </a:lvl3pPr>
            <a:lvl4pPr marL="1600200" indent="-228600" defTabSz="801688">
              <a:defRPr>
                <a:solidFill>
                  <a:schemeClr val="tx1"/>
                </a:solidFill>
                <a:latin typeface="Arial" pitchFamily="34" charset="0"/>
              </a:defRPr>
            </a:lvl4pPr>
            <a:lvl5pPr marL="2057400" indent="-228600" defTabSz="801688">
              <a:defRPr>
                <a:solidFill>
                  <a:schemeClr val="tx1"/>
                </a:solidFill>
                <a:latin typeface="Arial" pitchFamily="34" charset="0"/>
              </a:defRPr>
            </a:lvl5pPr>
            <a:lvl6pPr marL="2514600" indent="-228600" algn="ctr" defTabSz="801688" eaLnBrk="0" fontAlgn="base" hangingPunct="0">
              <a:spcBef>
                <a:spcPct val="0"/>
              </a:spcBef>
              <a:spcAft>
                <a:spcPct val="0"/>
              </a:spcAft>
              <a:defRPr>
                <a:solidFill>
                  <a:schemeClr val="tx1"/>
                </a:solidFill>
                <a:latin typeface="Arial" pitchFamily="34" charset="0"/>
              </a:defRPr>
            </a:lvl6pPr>
            <a:lvl7pPr marL="2971800" indent="-228600" algn="ctr" defTabSz="801688" eaLnBrk="0" fontAlgn="base" hangingPunct="0">
              <a:spcBef>
                <a:spcPct val="0"/>
              </a:spcBef>
              <a:spcAft>
                <a:spcPct val="0"/>
              </a:spcAft>
              <a:defRPr>
                <a:solidFill>
                  <a:schemeClr val="tx1"/>
                </a:solidFill>
                <a:latin typeface="Arial" pitchFamily="34" charset="0"/>
              </a:defRPr>
            </a:lvl7pPr>
            <a:lvl8pPr marL="3429000" indent="-228600" algn="ctr" defTabSz="801688" eaLnBrk="0" fontAlgn="base" hangingPunct="0">
              <a:spcBef>
                <a:spcPct val="0"/>
              </a:spcBef>
              <a:spcAft>
                <a:spcPct val="0"/>
              </a:spcAft>
              <a:defRPr>
                <a:solidFill>
                  <a:schemeClr val="tx1"/>
                </a:solidFill>
                <a:latin typeface="Arial" pitchFamily="34" charset="0"/>
              </a:defRPr>
            </a:lvl8pPr>
            <a:lvl9pPr marL="3886200" indent="-228600" algn="ctr" defTabSz="801688" eaLnBrk="0" fontAlgn="base" hangingPunct="0">
              <a:spcBef>
                <a:spcPct val="0"/>
              </a:spcBef>
              <a:spcAft>
                <a:spcPct val="0"/>
              </a:spcAft>
              <a:defRPr>
                <a:solidFill>
                  <a:schemeClr val="tx1"/>
                </a:solidFill>
                <a:latin typeface="Arial" pitchFamily="34" charset="0"/>
              </a:defRPr>
            </a:lvl9pPr>
          </a:lstStyle>
          <a:p>
            <a:pPr marL="285750" indent="-285750">
              <a:spcBef>
                <a:spcPct val="20000"/>
              </a:spcBef>
              <a:buFont typeface="Wingdings" pitchFamily="2" charset="2"/>
              <a:buChar char="p"/>
            </a:pPr>
            <a:r>
              <a:rPr lang="zh-CN" altLang="en-US" sz="1300" b="1" dirty="0" smtClean="0">
                <a:solidFill>
                  <a:srgbClr val="000000"/>
                </a:solidFill>
                <a:latin typeface="微软雅黑" pitchFamily="34" charset="-122"/>
                <a:ea typeface="微软雅黑" pitchFamily="34" charset="-122"/>
                <a:cs typeface="Arial" pitchFamily="34" charset="0"/>
              </a:rPr>
              <a:t>企业</a:t>
            </a:r>
            <a:r>
              <a:rPr lang="zh-CN" altLang="en-US" sz="1300" b="1" dirty="0">
                <a:solidFill>
                  <a:srgbClr val="000000"/>
                </a:solidFill>
                <a:latin typeface="微软雅黑" pitchFamily="34" charset="-122"/>
                <a:ea typeface="微软雅黑" pitchFamily="34" charset="-122"/>
                <a:cs typeface="Arial" pitchFamily="34" charset="0"/>
              </a:rPr>
              <a:t>内部资源分析</a:t>
            </a:r>
            <a:endParaRPr lang="en-US" altLang="zh-CN" sz="1300" b="1" dirty="0">
              <a:solidFill>
                <a:srgbClr val="000000"/>
              </a:solidFill>
              <a:latin typeface="微软雅黑" pitchFamily="34" charset="-122"/>
              <a:ea typeface="微软雅黑" pitchFamily="34" charset="-122"/>
              <a:cs typeface="Arial" pitchFamily="34" charset="0"/>
            </a:endParaRPr>
          </a:p>
        </p:txBody>
      </p:sp>
      <p:sp>
        <p:nvSpPr>
          <p:cNvPr id="4" name="下箭头 3"/>
          <p:cNvSpPr/>
          <p:nvPr/>
        </p:nvSpPr>
        <p:spPr>
          <a:xfrm>
            <a:off x="8244408" y="2851585"/>
            <a:ext cx="300097" cy="282999"/>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76" name="下箭头 75"/>
          <p:cNvSpPr/>
          <p:nvPr/>
        </p:nvSpPr>
        <p:spPr>
          <a:xfrm>
            <a:off x="8244408" y="3650057"/>
            <a:ext cx="300097" cy="282999"/>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77" name="下箭头 76"/>
          <p:cNvSpPr/>
          <p:nvPr/>
        </p:nvSpPr>
        <p:spPr>
          <a:xfrm>
            <a:off x="8244408" y="4370137"/>
            <a:ext cx="300097" cy="282999"/>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78" name="下箭头 77"/>
          <p:cNvSpPr/>
          <p:nvPr/>
        </p:nvSpPr>
        <p:spPr>
          <a:xfrm>
            <a:off x="8244408" y="5090217"/>
            <a:ext cx="300097" cy="282999"/>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36675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zh-CN" altLang="en-US" sz="1700" dirty="0" smtClean="0"/>
              <a:t>通过</a:t>
            </a:r>
            <a:r>
              <a:rPr lang="en-US" altLang="zh-CN" sz="1700" dirty="0" smtClean="0"/>
              <a:t>WHAT-IF </a:t>
            </a:r>
            <a:r>
              <a:rPr lang="zh-CN" altLang="en-US" sz="1700" dirty="0" smtClean="0"/>
              <a:t>敏感性分析确认最优方案</a:t>
            </a:r>
            <a:endParaRPr lang="en-US" altLang="zh-CN" sz="1700" dirty="0"/>
          </a:p>
        </p:txBody>
      </p:sp>
      <p:sp>
        <p:nvSpPr>
          <p:cNvPr id="2" name="Rectangle 2"/>
          <p:cNvSpPr>
            <a:spLocks noGrp="1"/>
          </p:cNvSpPr>
          <p:nvPr>
            <p:ph type="title" idx="4294967295"/>
          </p:nvPr>
        </p:nvSpPr>
        <p:spPr>
          <a:xfrm>
            <a:off x="0" y="501650"/>
            <a:ext cx="8640763" cy="406400"/>
          </a:xfrm>
          <a:prstGeom prst="rect">
            <a:avLst/>
          </a:prstGeom>
        </p:spPr>
        <p:txBody>
          <a:bodyPr/>
          <a:lstStyle/>
          <a:p>
            <a:pPr algn="l"/>
            <a:r>
              <a:rPr lang="en-US" altLang="zh-CN" sz="2000" dirty="0" smtClean="0">
                <a:latin typeface="微软雅黑" pitchFamily="34" charset="-122"/>
                <a:ea typeface="微软雅黑" pitchFamily="34" charset="-122"/>
              </a:rPr>
              <a:t>WHAT-IF</a:t>
            </a:r>
            <a:r>
              <a:rPr lang="zh-CN" altLang="en-US" sz="2000" dirty="0" smtClean="0">
                <a:latin typeface="微软雅黑" pitchFamily="34" charset="-122"/>
                <a:ea typeface="微软雅黑" pitchFamily="34" charset="-122"/>
              </a:rPr>
              <a:t>敏感性分析概述</a:t>
            </a:r>
            <a:endParaRPr lang="en-US" sz="2000" dirty="0" smtClean="0">
              <a:latin typeface="微软雅黑" pitchFamily="34" charset="-122"/>
              <a:ea typeface="微软雅黑" pitchFamily="34" charset="-122"/>
            </a:endParaRPr>
          </a:p>
        </p:txBody>
      </p:sp>
      <p:cxnSp>
        <p:nvCxnSpPr>
          <p:cNvPr id="11" name="直接连接符 10"/>
          <p:cNvCxnSpPr/>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5" descr="© INSCALE GmbH, 26.05.2010&#10;http://www.presentationload.com/"/>
          <p:cNvSpPr>
            <a:spLocks noChangeArrowheads="1"/>
          </p:cNvSpPr>
          <p:nvPr/>
        </p:nvSpPr>
        <p:spPr bwMode="gray">
          <a:xfrm>
            <a:off x="4464050" y="1952997"/>
            <a:ext cx="3995738" cy="3849316"/>
          </a:xfrm>
          <a:prstGeom prst="rect">
            <a:avLst/>
          </a:prstGeom>
          <a:gradFill rotWithShape="1">
            <a:gsLst>
              <a:gs pos="0">
                <a:srgbClr val="FFFFFF"/>
              </a:gs>
              <a:gs pos="100000">
                <a:srgbClr val="EAEAEA"/>
              </a:gs>
            </a:gsLst>
            <a:lin ang="5400000" scaled="1"/>
          </a:gradFill>
          <a:ln w="12700">
            <a:solidFill>
              <a:srgbClr val="DDDDDD"/>
            </a:solidFill>
            <a:miter lim="800000"/>
            <a:headEnd/>
            <a:tailEnd/>
          </a:ln>
          <a:effectLst>
            <a:outerShdw blurRad="127000" dist="38100" dir="2700000" algn="tl" rotWithShape="0">
              <a:prstClr val="black">
                <a:alpha val="40000"/>
              </a:prstClr>
            </a:outerShdw>
          </a:effectLst>
        </p:spPr>
        <p:txBody>
          <a:bodyPr lIns="108000" tIns="108000" rIns="144000" bIns="72000"/>
          <a:lstStyle/>
          <a:p>
            <a:pPr fontAlgn="base">
              <a:lnSpc>
                <a:spcPct val="150000"/>
              </a:lnSpc>
            </a:pPr>
            <a:r>
              <a:rPr lang="zh-CN" altLang="en-US" sz="1500" dirty="0" smtClean="0">
                <a:latin typeface="微软雅黑" pitchFamily="34" charset="-122"/>
                <a:ea typeface="微软雅黑" pitchFamily="34" charset="-122"/>
              </a:rPr>
              <a:t>从众</a:t>
            </a:r>
            <a:r>
              <a:rPr lang="zh-CN" altLang="en-US" sz="1500" dirty="0">
                <a:latin typeface="微软雅黑" pitchFamily="34" charset="-122"/>
                <a:ea typeface="微软雅黑" pitchFamily="34" charset="-122"/>
              </a:rPr>
              <a:t>多不确定性因素中找出对相关指标有重要影响的敏感性因素，并分析、测算其对项目经济效益指标的影响程度和敏感性程度。敏感性分析有助于确定哪些风险对企业具有最大的潜在影响。它把所有其他不确定因素保持在基准值的条件下，考察相关指标的不确定性对目标产生多大程度的影响</a:t>
            </a:r>
            <a:r>
              <a:rPr lang="zh-CN" altLang="en-US" sz="1500" dirty="0" smtClean="0">
                <a:latin typeface="微软雅黑" pitchFamily="34" charset="-122"/>
                <a:ea typeface="微软雅黑" pitchFamily="34" charset="-122"/>
              </a:rPr>
              <a:t>。</a:t>
            </a:r>
            <a:endParaRPr lang="en-US" altLang="zh-CN" sz="1500" dirty="0" smtClean="0">
              <a:latin typeface="微软雅黑" pitchFamily="34" charset="-122"/>
              <a:ea typeface="微软雅黑" pitchFamily="34" charset="-122"/>
            </a:endParaRPr>
          </a:p>
          <a:p>
            <a:pPr fontAlgn="base">
              <a:lnSpc>
                <a:spcPct val="150000"/>
              </a:lnSpc>
            </a:pPr>
            <a:endParaRPr lang="de-DE" sz="1500" noProof="1">
              <a:solidFill>
                <a:srgbClr val="000000"/>
              </a:solidFill>
            </a:endParaRPr>
          </a:p>
        </p:txBody>
      </p:sp>
      <p:sp>
        <p:nvSpPr>
          <p:cNvPr id="15" name="Rectangle 20" descr="© INSCALE GmbH, 26.05.2010&#10;http://www.presentationload.com/"/>
          <p:cNvSpPr>
            <a:spLocks noChangeArrowheads="1"/>
          </p:cNvSpPr>
          <p:nvPr/>
        </p:nvSpPr>
        <p:spPr bwMode="gray">
          <a:xfrm>
            <a:off x="323850" y="1555750"/>
            <a:ext cx="3995738" cy="2051050"/>
          </a:xfrm>
          <a:prstGeom prst="rect">
            <a:avLst/>
          </a:prstGeom>
          <a:blipFill dpi="0" rotWithShape="1">
            <a:blip r:embed="rId3" cstate="print"/>
            <a:srcRect/>
            <a:stretch>
              <a:fillRect/>
            </a:stretch>
          </a:blipFill>
          <a:ln w="12700" algn="ctr">
            <a:solidFill>
              <a:srgbClr val="DDDDDD"/>
            </a:solidFill>
            <a:miter lim="800000"/>
            <a:headEnd/>
            <a:tailEnd/>
          </a:ln>
          <a:effectLst>
            <a:outerShdw blurRad="127000" dist="38100" dir="2700000" algn="tl" rotWithShape="0">
              <a:prstClr val="black">
                <a:alpha val="40000"/>
              </a:prstClr>
            </a:outerShdw>
          </a:effectLst>
        </p:spPr>
        <p:txBody>
          <a:bodyPr lIns="108000" tIns="108000" rIns="144000" bIns="72000" anchor="ctr"/>
          <a:lstStyle/>
          <a:p>
            <a:pPr algn="ctr"/>
            <a:r>
              <a:rPr lang="de-DE" noProof="1">
                <a:solidFill>
                  <a:srgbClr val="000000"/>
                </a:solidFill>
                <a:ea typeface="+mn-ea"/>
              </a:rPr>
              <a:t>Bild</a:t>
            </a:r>
          </a:p>
          <a:p>
            <a:endParaRPr lang="de-DE" noProof="1">
              <a:solidFill>
                <a:srgbClr val="000000"/>
              </a:solidFill>
              <a:ea typeface="+mn-ea"/>
            </a:endParaRPr>
          </a:p>
        </p:txBody>
      </p:sp>
      <p:sp>
        <p:nvSpPr>
          <p:cNvPr id="16" name="Rectangle 21" descr="Bild10"/>
          <p:cNvSpPr>
            <a:spLocks noChangeArrowheads="1"/>
          </p:cNvSpPr>
          <p:nvPr/>
        </p:nvSpPr>
        <p:spPr bwMode="gray">
          <a:xfrm>
            <a:off x="323850" y="3752850"/>
            <a:ext cx="3995738" cy="2049463"/>
          </a:xfrm>
          <a:prstGeom prst="rect">
            <a:avLst/>
          </a:prstGeom>
          <a:blipFill dpi="0" rotWithShape="1">
            <a:blip r:embed="rId4" cstate="print"/>
            <a:srcRect/>
            <a:stretch>
              <a:fillRect/>
            </a:stretch>
          </a:blipFill>
          <a:ln w="12700" algn="ctr">
            <a:solidFill>
              <a:srgbClr val="DDDDDD"/>
            </a:solidFill>
            <a:miter lim="800000"/>
            <a:headEnd/>
            <a:tailEnd/>
          </a:ln>
          <a:effectLst>
            <a:outerShdw blurRad="127000" dist="38100" dir="2700000" algn="tl" rotWithShape="0">
              <a:prstClr val="black">
                <a:alpha val="40000"/>
              </a:prstClr>
            </a:outerShdw>
          </a:effectLst>
        </p:spPr>
        <p:txBody>
          <a:bodyPr lIns="108000" tIns="108000" rIns="144000" bIns="72000" anchor="ctr"/>
          <a:lstStyle/>
          <a:p>
            <a:pPr algn="ctr"/>
            <a:endParaRPr lang="de-DE" noProof="1">
              <a:solidFill>
                <a:srgbClr val="000000"/>
              </a:solidFill>
              <a:ea typeface="+mn-ea"/>
            </a:endParaRPr>
          </a:p>
          <a:p>
            <a:endParaRPr lang="de-DE" noProof="1">
              <a:solidFill>
                <a:srgbClr val="000000"/>
              </a:solidFill>
              <a:ea typeface="+mn-ea"/>
            </a:endParaRPr>
          </a:p>
        </p:txBody>
      </p:sp>
      <p:sp>
        <p:nvSpPr>
          <p:cNvPr id="8" name="Rectangle 37" descr="© INSCALE GmbH, 26.05.2010&#10;http://www.presentationload.com/"/>
          <p:cNvSpPr>
            <a:spLocks noChangeArrowheads="1"/>
          </p:cNvSpPr>
          <p:nvPr/>
        </p:nvSpPr>
        <p:spPr bwMode="gray">
          <a:xfrm>
            <a:off x="4500413" y="1628478"/>
            <a:ext cx="3960019" cy="360362"/>
          </a:xfrm>
          <a:prstGeom prst="rect">
            <a:avLst/>
          </a:prstGeom>
          <a:gradFill rotWithShape="1">
            <a:gsLst>
              <a:gs pos="0">
                <a:srgbClr val="C6C7C8"/>
              </a:gs>
              <a:gs pos="100000">
                <a:srgbClr val="C6C7C8">
                  <a:gamma/>
                  <a:shade val="46275"/>
                  <a:invGamma/>
                </a:srgbClr>
              </a:gs>
            </a:gsLst>
            <a:lin ang="5400000" scaled="1"/>
          </a:gradFill>
          <a:ln w="12700">
            <a:solidFill>
              <a:srgbClr val="DDDDDD"/>
            </a:solidFill>
            <a:miter lim="800000"/>
            <a:headEnd/>
            <a:tailEnd/>
          </a:ln>
          <a:effectLst>
            <a:outerShdw blurRad="127000" dist="38100" dir="2700000" algn="tl" rotWithShape="0">
              <a:prstClr val="black">
                <a:alpha val="40000"/>
              </a:prstClr>
            </a:outerShdw>
          </a:effectLst>
        </p:spPr>
        <p:txBody>
          <a:bodyPr lIns="288000" tIns="0" rIns="0" bIns="0" anchor="ctr"/>
          <a:lstStyle/>
          <a:p>
            <a:pPr fontAlgn="base">
              <a:lnSpc>
                <a:spcPct val="150000"/>
              </a:lnSpc>
            </a:pPr>
            <a:r>
              <a:rPr lang="zh-CN" altLang="en-US" b="1" dirty="0">
                <a:latin typeface="微软雅黑" pitchFamily="34" charset="-122"/>
                <a:ea typeface="微软雅黑" pitchFamily="34" charset="-122"/>
              </a:rPr>
              <a:t>概述</a:t>
            </a:r>
            <a:endParaRPr lang="en-US" altLang="zh-CN" b="1" dirty="0">
              <a:latin typeface="微软雅黑" pitchFamily="34" charset="-122"/>
              <a:ea typeface="微软雅黑" pitchFamily="34" charset="-122"/>
            </a:endParaRPr>
          </a:p>
        </p:txBody>
      </p:sp>
    </p:spTree>
    <p:extLst>
      <p:ext uri="{BB962C8B-B14F-4D97-AF65-F5344CB8AC3E}">
        <p14:creationId xmlns:p14="http://schemas.microsoft.com/office/powerpoint/2010/main" val="20535420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zh-CN" altLang="en-US" sz="1700" dirty="0" smtClean="0"/>
              <a:t>通过</a:t>
            </a:r>
            <a:r>
              <a:rPr lang="en-US" altLang="zh-CN" sz="1700" dirty="0" smtClean="0"/>
              <a:t>WHAT-IF </a:t>
            </a:r>
            <a:r>
              <a:rPr lang="zh-CN" altLang="en-US" sz="1700" dirty="0" smtClean="0"/>
              <a:t>敏感性分析确认最优方案</a:t>
            </a:r>
            <a:endParaRPr lang="en-US" altLang="zh-CN" sz="1700" dirty="0"/>
          </a:p>
        </p:txBody>
      </p:sp>
      <p:sp>
        <p:nvSpPr>
          <p:cNvPr id="2" name="Rectangle 2"/>
          <p:cNvSpPr>
            <a:spLocks noGrp="1"/>
          </p:cNvSpPr>
          <p:nvPr>
            <p:ph type="title" idx="4294967295"/>
          </p:nvPr>
        </p:nvSpPr>
        <p:spPr>
          <a:xfrm>
            <a:off x="0" y="501650"/>
            <a:ext cx="8640763" cy="406400"/>
          </a:xfrm>
          <a:prstGeom prst="rect">
            <a:avLst/>
          </a:prstGeom>
        </p:spPr>
        <p:txBody>
          <a:bodyPr/>
          <a:lstStyle/>
          <a:p>
            <a:pPr algn="l"/>
            <a:r>
              <a:rPr lang="en-US" altLang="zh-CN" sz="2000" dirty="0" smtClean="0">
                <a:latin typeface="微软雅黑" pitchFamily="34" charset="-122"/>
                <a:ea typeface="微软雅黑" pitchFamily="34" charset="-122"/>
              </a:rPr>
              <a:t>WHAT-IF</a:t>
            </a:r>
            <a:r>
              <a:rPr lang="zh-CN" altLang="en-US" sz="2000" dirty="0" smtClean="0">
                <a:latin typeface="微软雅黑" pitchFamily="34" charset="-122"/>
                <a:ea typeface="微软雅黑" pitchFamily="34" charset="-122"/>
              </a:rPr>
              <a:t>敏感性分析概述</a:t>
            </a:r>
            <a:endParaRPr lang="en-US" sz="2000" dirty="0" smtClean="0">
              <a:latin typeface="微软雅黑" pitchFamily="34" charset="-122"/>
              <a:ea typeface="微软雅黑" pitchFamily="34" charset="-122"/>
            </a:endParaRPr>
          </a:p>
        </p:txBody>
      </p:sp>
      <p:cxnSp>
        <p:nvCxnSpPr>
          <p:cNvPr id="11" name="直接连接符 10"/>
          <p:cNvCxnSpPr/>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36" descr="computer3"/>
          <p:cNvSpPr>
            <a:spLocks noChangeArrowheads="1"/>
          </p:cNvSpPr>
          <p:nvPr/>
        </p:nvSpPr>
        <p:spPr bwMode="gray">
          <a:xfrm>
            <a:off x="5757863" y="1774403"/>
            <a:ext cx="3057525" cy="4246563"/>
          </a:xfrm>
          <a:prstGeom prst="rect">
            <a:avLst/>
          </a:prstGeom>
          <a:blipFill dpi="0" rotWithShape="1">
            <a:blip r:embed="rId3" cstate="print"/>
            <a:srcRect/>
            <a:stretch>
              <a:fillRect r="-81431"/>
            </a:stretch>
          </a:blipFill>
          <a:ln w="12700" algn="ctr">
            <a:solidFill>
              <a:srgbClr val="C0C0C0"/>
            </a:solidFill>
            <a:miter lim="800000"/>
            <a:headEnd/>
            <a:tailEnd/>
          </a:ln>
          <a:effectLst>
            <a:outerShdw blurRad="127000" dist="38100" dir="2700000" algn="tl" rotWithShape="0">
              <a:prstClr val="black">
                <a:alpha val="40000"/>
              </a:prstClr>
            </a:outerShdw>
          </a:effectLst>
        </p:spPr>
        <p:txBody>
          <a:bodyPr wrap="none" anchor="ctr"/>
          <a:lstStyle/>
          <a:p>
            <a:pPr algn="ctr"/>
            <a:endParaRPr lang="de-DE" noProof="1">
              <a:solidFill>
                <a:srgbClr val="000000"/>
              </a:solidFill>
              <a:ea typeface="+mn-ea"/>
            </a:endParaRPr>
          </a:p>
        </p:txBody>
      </p:sp>
      <p:sp>
        <p:nvSpPr>
          <p:cNvPr id="9" name="Rectangle 37" descr="© INSCALE GmbH, 26.05.2010&#10;http://www.presentationload.com/"/>
          <p:cNvSpPr>
            <a:spLocks noChangeArrowheads="1"/>
          </p:cNvSpPr>
          <p:nvPr/>
        </p:nvSpPr>
        <p:spPr bwMode="gray">
          <a:xfrm>
            <a:off x="323850" y="1772816"/>
            <a:ext cx="5289550" cy="360362"/>
          </a:xfrm>
          <a:prstGeom prst="rect">
            <a:avLst/>
          </a:prstGeom>
          <a:gradFill rotWithShape="1">
            <a:gsLst>
              <a:gs pos="0">
                <a:srgbClr val="C6C7C8"/>
              </a:gs>
              <a:gs pos="100000">
                <a:srgbClr val="C6C7C8">
                  <a:gamma/>
                  <a:shade val="46275"/>
                  <a:invGamma/>
                </a:srgbClr>
              </a:gs>
            </a:gsLst>
            <a:lin ang="5400000" scaled="1"/>
          </a:gradFill>
          <a:ln w="12700">
            <a:solidFill>
              <a:srgbClr val="DDDDDD"/>
            </a:solidFill>
            <a:miter lim="800000"/>
            <a:headEnd/>
            <a:tailEnd/>
          </a:ln>
          <a:effectLst>
            <a:outerShdw blurRad="127000" dist="38100" dir="2700000" algn="tl" rotWithShape="0">
              <a:prstClr val="black">
                <a:alpha val="40000"/>
              </a:prstClr>
            </a:outerShdw>
          </a:effectLst>
        </p:spPr>
        <p:txBody>
          <a:bodyPr lIns="288000" tIns="0" rIns="0" bIns="0" anchor="ctr"/>
          <a:lstStyle/>
          <a:p>
            <a:pPr defTabSz="801688" eaLnBrk="0" hangingPunct="0"/>
            <a:r>
              <a:rPr lang="zh-CN" altLang="en-US" b="1" noProof="1">
                <a:latin typeface="微软雅黑" pitchFamily="34" charset="-122"/>
                <a:ea typeface="微软雅黑" pitchFamily="34" charset="-122"/>
              </a:rPr>
              <a:t>目的</a:t>
            </a:r>
            <a:endParaRPr lang="de-DE" b="1" noProof="1">
              <a:latin typeface="微软雅黑" pitchFamily="34" charset="-122"/>
              <a:ea typeface="微软雅黑" pitchFamily="34" charset="-122"/>
            </a:endParaRPr>
          </a:p>
        </p:txBody>
      </p:sp>
      <p:sp>
        <p:nvSpPr>
          <p:cNvPr id="12" name="Rectangle 5" descr="© INSCALE GmbH, 26.05.2010&#10;http://www.presentationload.com/"/>
          <p:cNvSpPr>
            <a:spLocks noChangeArrowheads="1"/>
          </p:cNvSpPr>
          <p:nvPr/>
        </p:nvSpPr>
        <p:spPr bwMode="gray">
          <a:xfrm>
            <a:off x="323850" y="2133178"/>
            <a:ext cx="5289550" cy="3887788"/>
          </a:xfrm>
          <a:prstGeom prst="rect">
            <a:avLst/>
          </a:prstGeom>
          <a:gradFill rotWithShape="1">
            <a:gsLst>
              <a:gs pos="0">
                <a:srgbClr val="FFFFFF"/>
              </a:gs>
              <a:gs pos="100000">
                <a:srgbClr val="EAEAEA"/>
              </a:gs>
            </a:gsLst>
            <a:lin ang="5400000" scaled="1"/>
          </a:gradFill>
          <a:ln w="12700">
            <a:solidFill>
              <a:srgbClr val="DDDDDD"/>
            </a:solidFill>
            <a:miter lim="800000"/>
            <a:headEnd/>
            <a:tailEnd/>
          </a:ln>
          <a:effectLst>
            <a:outerShdw blurRad="127000" dist="38100" dir="2700000" algn="tl" rotWithShape="0">
              <a:prstClr val="black">
                <a:alpha val="40000"/>
              </a:prstClr>
            </a:outerShdw>
          </a:effectLst>
        </p:spPr>
        <p:txBody>
          <a:bodyPr lIns="108000" tIns="108000" rIns="144000" bIns="72000"/>
          <a:lstStyle/>
          <a:p>
            <a:pPr marL="285750" indent="-285750" fontAlgn="base">
              <a:lnSpc>
                <a:spcPct val="150000"/>
              </a:lnSpc>
              <a:buFont typeface="Wingdings" pitchFamily="2" charset="2"/>
              <a:buChar char="p"/>
            </a:pPr>
            <a:r>
              <a:rPr lang="zh-CN" altLang="en-US" sz="1500" dirty="0">
                <a:latin typeface="微软雅黑" pitchFamily="34" charset="-122"/>
                <a:ea typeface="微软雅黑" pitchFamily="34" charset="-122"/>
              </a:rPr>
              <a:t>据变动的敏感性因素，分析变动的原因，并为进一步进行不确定性分析提供依据。例如以销售额为变动因素，体现对应的成本费用的变化情况</a:t>
            </a:r>
          </a:p>
          <a:p>
            <a:pPr marL="285750" indent="-285750" fontAlgn="base">
              <a:lnSpc>
                <a:spcPct val="150000"/>
              </a:lnSpc>
              <a:buFont typeface="Wingdings" pitchFamily="2" charset="2"/>
              <a:buChar char="p"/>
            </a:pPr>
            <a:r>
              <a:rPr lang="zh-CN" altLang="en-US" sz="1500" dirty="0">
                <a:latin typeface="微软雅黑" pitchFamily="34" charset="-122"/>
                <a:ea typeface="微软雅黑" pitchFamily="34" charset="-122"/>
              </a:rPr>
              <a:t>研究不确定性因素变动的范围或极限值，分析判断承担风险的能力。例如，在销售额为</a:t>
            </a:r>
            <a:r>
              <a:rPr lang="en-US" altLang="zh-CN" sz="1500" dirty="0">
                <a:latin typeface="微软雅黑" pitchFamily="34" charset="-122"/>
                <a:ea typeface="微软雅黑" pitchFamily="34" charset="-122"/>
              </a:rPr>
              <a:t>2</a:t>
            </a:r>
            <a:r>
              <a:rPr lang="zh-CN" altLang="en-US" sz="1500" dirty="0">
                <a:latin typeface="微软雅黑" pitchFamily="34" charset="-122"/>
                <a:ea typeface="微软雅黑" pitchFamily="34" charset="-122"/>
              </a:rPr>
              <a:t>个亿的情况下，根据对于的成本费用，计算产生的毛利。在销售额为</a:t>
            </a:r>
            <a:r>
              <a:rPr lang="en-US" altLang="zh-CN" sz="1500" dirty="0">
                <a:latin typeface="微软雅黑" pitchFamily="34" charset="-122"/>
                <a:ea typeface="微软雅黑" pitchFamily="34" charset="-122"/>
              </a:rPr>
              <a:t>5</a:t>
            </a:r>
            <a:r>
              <a:rPr lang="zh-CN" altLang="en-US" sz="1500" dirty="0">
                <a:latin typeface="微软雅黑" pitchFamily="34" charset="-122"/>
                <a:ea typeface="微软雅黑" pitchFamily="34" charset="-122"/>
              </a:rPr>
              <a:t>个亿的情况下，根据对于的成本费用，计算对应毛利。</a:t>
            </a:r>
          </a:p>
          <a:p>
            <a:pPr marL="285750" indent="-285750" fontAlgn="base">
              <a:lnSpc>
                <a:spcPct val="150000"/>
              </a:lnSpc>
              <a:buFont typeface="Wingdings" pitchFamily="2" charset="2"/>
              <a:buChar char="p"/>
            </a:pPr>
            <a:r>
              <a:rPr lang="zh-CN" altLang="en-US" sz="1500" dirty="0">
                <a:latin typeface="微软雅黑" pitchFamily="34" charset="-122"/>
                <a:ea typeface="微软雅黑" pitchFamily="34" charset="-122"/>
              </a:rPr>
              <a:t>比较多方案的敏感性大小，以便相似值的情况下，从中选出合适的预算方案，企业根据此确认版本的预算方案进行预算执行</a:t>
            </a:r>
          </a:p>
        </p:txBody>
      </p:sp>
    </p:spTree>
    <p:extLst>
      <p:ext uri="{BB962C8B-B14F-4D97-AF65-F5344CB8AC3E}">
        <p14:creationId xmlns:p14="http://schemas.microsoft.com/office/powerpoint/2010/main" val="10863061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11934664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0459" name="think-cell Slide" r:id="rId11" imgW="360" imgH="360" progId="">
                  <p:embed/>
                </p:oleObj>
              </mc:Choice>
              <mc:Fallback>
                <p:oleObj name="think-cell Slide" r:id="rId11" imgW="360" imgH="360" progId="">
                  <p:embed/>
                  <p:pic>
                    <p:nvPicPr>
                      <p:cNvPr id="0" name="Picture 2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8" name="Picture 90" descr="black_bg"/>
          <p:cNvPicPr>
            <a:picLocks noChangeAspect="1" noChangeArrowheads="1"/>
          </p:cNvPicPr>
          <p:nvPr>
            <p:custDataLst>
              <p:tags r:id="rId3"/>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0" y="404664"/>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p:cNvSpPr>
            <a:spLocks noGrp="1"/>
          </p:cNvSpPr>
          <p:nvPr>
            <p:ph type="title"/>
            <p:custDataLst>
              <p:tags r:id="rId4"/>
            </p:custDataLst>
          </p:nvPr>
        </p:nvSpPr>
        <p:spPr>
          <a:prstGeom prst="rect">
            <a:avLst/>
          </a:prstGeom>
        </p:spPr>
        <p:txBody>
          <a:bodyPr/>
          <a:lstStyle/>
          <a:p>
            <a:pPr algn="l"/>
            <a:r>
              <a:rPr lang="en-US" altLang="zh-CN" sz="2000" dirty="0" smtClean="0">
                <a:latin typeface="微软雅黑" pitchFamily="34" charset="-122"/>
                <a:ea typeface="微软雅黑" pitchFamily="34" charset="-122"/>
              </a:rPr>
              <a:t>WHAT-IF</a:t>
            </a:r>
            <a:r>
              <a:rPr lang="zh-CN" altLang="en-US" sz="2000" dirty="0" smtClean="0">
                <a:latin typeface="微软雅黑" pitchFamily="34" charset="-122"/>
                <a:ea typeface="微软雅黑" pitchFamily="34" charset="-122"/>
              </a:rPr>
              <a:t>分析模型，例如建立一个简单的基础模型</a:t>
            </a:r>
            <a:endParaRPr lang="en-US" sz="2000" dirty="0" smtClean="0">
              <a:latin typeface="微软雅黑" pitchFamily="34" charset="-122"/>
              <a:ea typeface="微软雅黑" pitchFamily="34" charset="-122"/>
            </a:endParaRPr>
          </a:p>
        </p:txBody>
      </p:sp>
      <p:sp>
        <p:nvSpPr>
          <p:cNvPr id="5" name="Text Box 326"/>
          <p:cNvSpPr txBox="1">
            <a:spLocks noChangeArrowheads="1"/>
          </p:cNvSpPr>
          <p:nvPr>
            <p:custDataLst>
              <p:tags r:id="rId5"/>
            </p:custDataLst>
          </p:nvPr>
        </p:nvSpPr>
        <p:spPr bwMode="auto">
          <a:xfrm>
            <a:off x="251520" y="980728"/>
            <a:ext cx="8461375" cy="2077492"/>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marL="285750" indent="-285750" fontAlgn="base">
              <a:lnSpc>
                <a:spcPct val="150000"/>
              </a:lnSpc>
              <a:buFont typeface="Arial" pitchFamily="34" charset="0"/>
              <a:buChar char="•"/>
            </a:pPr>
            <a:r>
              <a:rPr lang="zh-CN" altLang="en-US" sz="1200" dirty="0" smtClean="0">
                <a:latin typeface="微软雅黑" pitchFamily="34" charset="-122"/>
                <a:ea typeface="微软雅黑" pitchFamily="34" charset="-122"/>
              </a:rPr>
              <a:t>变动</a:t>
            </a:r>
            <a:r>
              <a:rPr lang="zh-CN" altLang="en-US" sz="1200" dirty="0">
                <a:latin typeface="微软雅黑" pitchFamily="34" charset="-122"/>
                <a:ea typeface="微软雅黑" pitchFamily="34" charset="-122"/>
              </a:rPr>
              <a:t>成本，一般包括产品的原材料费用及直接工人计件工资。由于这部分成本增加与产量成正比，故应在降低原材料采购成本、制定经济批量、制定绩效奖金以调动工人积极性、提高良品率等方面入手。</a:t>
            </a:r>
          </a:p>
          <a:p>
            <a:pPr marL="285750" indent="-285750" fontAlgn="base">
              <a:lnSpc>
                <a:spcPct val="150000"/>
              </a:lnSpc>
              <a:buFont typeface="Arial" pitchFamily="34" charset="0"/>
              <a:buChar char="•"/>
            </a:pPr>
            <a:r>
              <a:rPr lang="zh-CN" altLang="en-US" sz="1200" dirty="0" smtClean="0">
                <a:latin typeface="微软雅黑" pitchFamily="34" charset="-122"/>
                <a:ea typeface="微软雅黑" pitchFamily="34" charset="-122"/>
              </a:rPr>
              <a:t>固定</a:t>
            </a:r>
            <a:r>
              <a:rPr lang="zh-CN" altLang="en-US" sz="1200" dirty="0">
                <a:latin typeface="微软雅黑" pitchFamily="34" charset="-122"/>
                <a:ea typeface="微软雅黑" pitchFamily="34" charset="-122"/>
              </a:rPr>
              <a:t>成本，一般包括直接工人的固定工资、生产管理人员工资、房租（或自有厂房折旧）、机器设备折旧、机器维修保养费用等。由于这部分成本费用不随产量的增加而增加，每月的变动额不大，所以，是随着产量的增加而降低单位成本的，所以提高产量是降低固定成本最直接的方法</a:t>
            </a:r>
            <a:r>
              <a:rPr lang="zh-CN" altLang="en-US" sz="1200" dirty="0" smtClean="0">
                <a:latin typeface="微软雅黑" pitchFamily="34" charset="-122"/>
                <a:ea typeface="微软雅黑" pitchFamily="34" charset="-122"/>
              </a:rPr>
              <a:t>。</a:t>
            </a:r>
            <a:endParaRPr lang="en-US" altLang="zh-CN" sz="1200" dirty="0" smtClean="0">
              <a:latin typeface="微软雅黑" pitchFamily="34" charset="-122"/>
              <a:ea typeface="微软雅黑" pitchFamily="34" charset="-122"/>
            </a:endParaRPr>
          </a:p>
          <a:p>
            <a:pPr marL="285750" indent="-285750" fontAlgn="base">
              <a:lnSpc>
                <a:spcPct val="150000"/>
              </a:lnSpc>
              <a:buFont typeface="Arial" pitchFamily="34" charset="0"/>
              <a:buChar char="•"/>
            </a:pPr>
            <a:endParaRPr lang="en-US" altLang="zh-CN" sz="1200" dirty="0">
              <a:latin typeface="微软雅黑" pitchFamily="34" charset="-122"/>
              <a:ea typeface="微软雅黑" pitchFamily="34" charset="-122"/>
            </a:endParaRPr>
          </a:p>
          <a:p>
            <a:pPr fontAlgn="base">
              <a:lnSpc>
                <a:spcPct val="150000"/>
              </a:lnSpc>
            </a:pPr>
            <a:r>
              <a:rPr lang="zh-CN" altLang="en-US" sz="1400" dirty="0" smtClean="0">
                <a:latin typeface="微软雅黑" pitchFamily="34" charset="-122"/>
                <a:ea typeface="微软雅黑" pitchFamily="34" charset="-122"/>
              </a:rPr>
              <a:t>例：</a:t>
            </a:r>
            <a:endParaRPr lang="zh-CN" altLang="en-US" sz="1400" dirty="0">
              <a:latin typeface="微软雅黑" pitchFamily="34" charset="-122"/>
              <a:ea typeface="微软雅黑" pitchFamily="34" charset="-122"/>
            </a:endParaRPr>
          </a:p>
        </p:txBody>
      </p:sp>
      <p:cxnSp>
        <p:nvCxnSpPr>
          <p:cNvPr id="11" name="直接连接符 10"/>
          <p:cNvCxnSpPr/>
          <p:nvPr>
            <p:custDataLst>
              <p:tags r:id="rId6"/>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custDataLst>
              <p:tags r:id="rId7"/>
            </p:custDataLst>
          </p:nvPr>
        </p:nvSpPr>
        <p:spPr>
          <a:xfrm>
            <a:off x="3851920" y="3267561"/>
            <a:ext cx="4608512" cy="1492716"/>
          </a:xfrm>
          <a:prstGeom prst="rect">
            <a:avLst/>
          </a:prstGeom>
          <a:noFill/>
        </p:spPr>
        <p:txBody>
          <a:bodyPr wrap="square" rtlCol="0">
            <a:spAutoFit/>
          </a:bodyPr>
          <a:lstStyle/>
          <a:p>
            <a:pPr marL="285750" indent="-285750">
              <a:buFont typeface="Arial" pitchFamily="34" charset="0"/>
              <a:buChar char="•"/>
            </a:pPr>
            <a:r>
              <a:rPr lang="zh-CN" altLang="en-US" sz="1300" dirty="0">
                <a:latin typeface="微软雅黑" pitchFamily="34" charset="-122"/>
                <a:ea typeface="微软雅黑" pitchFamily="34" charset="-122"/>
              </a:rPr>
              <a:t>保本销售量</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固定成本</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（销售单价</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单位变动成本</a:t>
            </a:r>
            <a:r>
              <a:rPr lang="zh-CN" altLang="en-US" sz="1300" dirty="0" smtClean="0">
                <a:latin typeface="微软雅黑" pitchFamily="34" charset="-122"/>
                <a:ea typeface="微软雅黑" pitchFamily="34" charset="-122"/>
              </a:rPr>
              <a:t>）</a:t>
            </a:r>
            <a:endParaRPr lang="en-US" altLang="zh-CN" sz="1300" dirty="0" smtClean="0">
              <a:latin typeface="微软雅黑" pitchFamily="34" charset="-122"/>
              <a:ea typeface="微软雅黑" pitchFamily="34" charset="-122"/>
            </a:endParaRPr>
          </a:p>
          <a:p>
            <a:pPr marL="285750" indent="-285750">
              <a:buFont typeface="Arial" pitchFamily="34" charset="0"/>
              <a:buChar char="•"/>
            </a:pPr>
            <a:r>
              <a:rPr lang="zh-CN" altLang="en-US" sz="1300" dirty="0" smtClean="0">
                <a:latin typeface="微软雅黑" pitchFamily="34" charset="-122"/>
                <a:ea typeface="微软雅黑" pitchFamily="34" charset="-122"/>
              </a:rPr>
              <a:t>保本</a:t>
            </a:r>
            <a:r>
              <a:rPr lang="zh-CN" altLang="en-US" sz="1300" dirty="0">
                <a:latin typeface="微软雅黑" pitchFamily="34" charset="-122"/>
                <a:ea typeface="微软雅黑" pitchFamily="34" charset="-122"/>
              </a:rPr>
              <a:t>单价</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单位变动成本</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（固定成本</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销售量）</a:t>
            </a:r>
          </a:p>
          <a:p>
            <a:pPr marL="285750" indent="-285750">
              <a:buFont typeface="Arial" pitchFamily="34" charset="0"/>
              <a:buChar char="•"/>
            </a:pPr>
            <a:r>
              <a:rPr lang="zh-CN" altLang="en-US" sz="1300" dirty="0">
                <a:latin typeface="微软雅黑" pitchFamily="34" charset="-122"/>
                <a:ea typeface="微软雅黑" pitchFamily="34" charset="-122"/>
              </a:rPr>
              <a:t>保本单位变动成本</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单价</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（固定成本</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销售量）</a:t>
            </a:r>
          </a:p>
          <a:p>
            <a:endParaRPr lang="en-US" altLang="zh-CN" sz="1300" dirty="0" smtClean="0">
              <a:latin typeface="微软雅黑" pitchFamily="34" charset="-122"/>
              <a:ea typeface="微软雅黑" pitchFamily="34" charset="-122"/>
            </a:endParaRPr>
          </a:p>
          <a:p>
            <a:endParaRPr lang="en-US" altLang="zh-CN" sz="1300" dirty="0">
              <a:latin typeface="微软雅黑" pitchFamily="34" charset="-122"/>
              <a:ea typeface="微软雅黑" pitchFamily="34" charset="-122"/>
            </a:endParaRPr>
          </a:p>
          <a:p>
            <a:r>
              <a:rPr lang="zh-CN" altLang="en-US" sz="1300" u="sng" dirty="0" smtClean="0">
                <a:latin typeface="微软雅黑" pitchFamily="34" charset="-122"/>
                <a:ea typeface="微软雅黑" pitchFamily="34" charset="-122"/>
              </a:rPr>
              <a:t>即： 单价</a:t>
            </a:r>
            <a:r>
              <a:rPr lang="zh-CN" altLang="en-US" sz="1300" u="sng" dirty="0">
                <a:latin typeface="微软雅黑" pitchFamily="34" charset="-122"/>
                <a:ea typeface="微软雅黑" pitchFamily="34" charset="-122"/>
              </a:rPr>
              <a:t>不低于</a:t>
            </a:r>
            <a:r>
              <a:rPr lang="en-US" altLang="zh-CN" sz="1300" u="sng" dirty="0">
                <a:latin typeface="微软雅黑" pitchFamily="34" charset="-122"/>
                <a:ea typeface="微软雅黑" pitchFamily="34" charset="-122"/>
              </a:rPr>
              <a:t>90</a:t>
            </a:r>
            <a:r>
              <a:rPr lang="zh-CN" altLang="en-US" sz="1300" u="sng" dirty="0" smtClean="0">
                <a:latin typeface="微软雅黑" pitchFamily="34" charset="-122"/>
                <a:ea typeface="微软雅黑" pitchFamily="34" charset="-122"/>
              </a:rPr>
              <a:t>元，</a:t>
            </a:r>
            <a:r>
              <a:rPr lang="zh-CN" altLang="en-US" sz="1300" u="sng" dirty="0">
                <a:latin typeface="微软雅黑" pitchFamily="34" charset="-122"/>
                <a:ea typeface="微软雅黑" pitchFamily="34" charset="-122"/>
              </a:rPr>
              <a:t>或者单位变动成本不超过</a:t>
            </a:r>
            <a:r>
              <a:rPr lang="en-US" altLang="zh-CN" sz="1300" u="sng" dirty="0">
                <a:latin typeface="微软雅黑" pitchFamily="34" charset="-122"/>
                <a:ea typeface="微软雅黑" pitchFamily="34" charset="-122"/>
              </a:rPr>
              <a:t>80</a:t>
            </a:r>
            <a:r>
              <a:rPr lang="zh-CN" altLang="en-US" sz="1300" u="sng" dirty="0" smtClean="0">
                <a:latin typeface="微软雅黑" pitchFamily="34" charset="-122"/>
                <a:ea typeface="微软雅黑" pitchFamily="34" charset="-122"/>
              </a:rPr>
              <a:t>元，</a:t>
            </a:r>
            <a:r>
              <a:rPr lang="zh-CN" altLang="en-US" sz="1300" u="sng" dirty="0">
                <a:latin typeface="微软雅黑" pitchFamily="34" charset="-122"/>
                <a:ea typeface="微软雅黑" pitchFamily="34" charset="-122"/>
              </a:rPr>
              <a:t>则</a:t>
            </a:r>
            <a:r>
              <a:rPr lang="zh-CN" altLang="en-US" sz="1300" u="sng" dirty="0" smtClean="0">
                <a:latin typeface="微软雅黑" pitchFamily="34" charset="-122"/>
                <a:ea typeface="微软雅黑" pitchFamily="34" charset="-122"/>
              </a:rPr>
              <a:t>不会</a:t>
            </a:r>
            <a:r>
              <a:rPr lang="zh-CN" altLang="en-US" sz="1300" u="sng" dirty="0">
                <a:latin typeface="微软雅黑" pitchFamily="34" charset="-122"/>
                <a:ea typeface="微软雅黑" pitchFamily="34" charset="-122"/>
              </a:rPr>
              <a:t>亏损</a:t>
            </a:r>
          </a:p>
        </p:txBody>
      </p:sp>
      <p:sp>
        <p:nvSpPr>
          <p:cNvPr id="9" name="Title 1"/>
          <p:cNvSpPr txBox="1">
            <a:spLocks/>
          </p:cNvSpPr>
          <p:nvPr>
            <p:custDataLst>
              <p:tags r:id="rId8"/>
            </p:custDataLst>
          </p:nvPr>
        </p:nvSpPr>
        <p:spPr bwMode="auto">
          <a:xfrm>
            <a:off x="1619672" y="35347"/>
            <a:ext cx="5760640" cy="4413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914400" rtl="0" eaLnBrk="1" latinLnBrk="0" hangingPunct="1">
              <a:spcBef>
                <a:spcPct val="0"/>
              </a:spcBef>
              <a:buNone/>
              <a:defRPr sz="1800" b="1" kern="1200">
                <a:solidFill>
                  <a:schemeClr val="bg1"/>
                </a:solidFill>
                <a:latin typeface="微软雅黑" pitchFamily="34" charset="-122"/>
                <a:ea typeface="微软雅黑" pitchFamily="34" charset="-122"/>
                <a:cs typeface="+mj-cs"/>
              </a:defRPr>
            </a:lvl1pPr>
          </a:lstStyle>
          <a:p>
            <a:r>
              <a:rPr lang="zh-CN" altLang="en-US" sz="1700" dirty="0" smtClean="0"/>
              <a:t>通过</a:t>
            </a:r>
            <a:r>
              <a:rPr lang="en-US" altLang="zh-CN" sz="1700" dirty="0" smtClean="0"/>
              <a:t>WHAT-IF </a:t>
            </a:r>
            <a:r>
              <a:rPr lang="zh-CN" altLang="en-US" sz="1700" dirty="0" smtClean="0"/>
              <a:t>敏感性分析确认最优方案</a:t>
            </a:r>
            <a:endParaRPr lang="en-US" altLang="zh-CN" sz="1700" dirty="0"/>
          </a:p>
        </p:txBody>
      </p:sp>
      <p:pic>
        <p:nvPicPr>
          <p:cNvPr id="180403" name="Picture 17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04925" y="3166021"/>
            <a:ext cx="2600325"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5925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109276882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1483" name="think-cell Slide" r:id="rId10" imgW="360" imgH="360" progId="">
                  <p:embed/>
                </p:oleObj>
              </mc:Choice>
              <mc:Fallback>
                <p:oleObj name="think-cell Slide" r:id="rId10" imgW="360" imgH="360" progId="">
                  <p:embed/>
                  <p:pic>
                    <p:nvPicPr>
                      <p:cNvPr id="0" name="Picture 23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9" name="Picture 90" descr="black_bg"/>
          <p:cNvPicPr>
            <a:picLocks noChangeAspect="1" noChangeArrowheads="1"/>
          </p:cNvPicPr>
          <p:nvPr>
            <p:custDataLst>
              <p:tags r:id="rId3"/>
            </p:custDataLst>
          </p:nvPr>
        </p:nvPicPr>
        <p:blipFill>
          <a:blip r:embed="rId12" cstate="print">
            <a:extLst>
              <a:ext uri="{28A0092B-C50C-407E-A947-70E740481C1C}">
                <a14:useLocalDpi xmlns:a14="http://schemas.microsoft.com/office/drawing/2010/main" val="0"/>
              </a:ext>
            </a:extLst>
          </a:blip>
          <a:srcRect/>
          <a:stretch>
            <a:fillRect/>
          </a:stretch>
        </p:blipFill>
        <p:spPr bwMode="auto">
          <a:xfrm>
            <a:off x="0" y="404664"/>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custDataLst>
              <p:tags r:id="rId4"/>
            </p:custDataLst>
          </p:nvPr>
        </p:nvSpPr>
        <p:spPr/>
        <p:txBody>
          <a:bodyPr/>
          <a:lstStyle/>
          <a:p>
            <a:r>
              <a:rPr lang="zh-CN" altLang="en-US" sz="1700" dirty="0" smtClean="0"/>
              <a:t>通过</a:t>
            </a:r>
            <a:r>
              <a:rPr lang="en-US" altLang="zh-CN" sz="1700" dirty="0"/>
              <a:t>WHAT-IF </a:t>
            </a:r>
            <a:r>
              <a:rPr lang="zh-CN" altLang="en-US" sz="1700" dirty="0"/>
              <a:t>敏感性分析确认最优方案</a:t>
            </a:r>
            <a:endParaRPr lang="en-US" altLang="zh-CN" sz="1700" dirty="0"/>
          </a:p>
        </p:txBody>
      </p:sp>
      <p:sp>
        <p:nvSpPr>
          <p:cNvPr id="2" name="Rectangle 2"/>
          <p:cNvSpPr>
            <a:spLocks noGrp="1"/>
          </p:cNvSpPr>
          <p:nvPr>
            <p:ph type="title" idx="4294967295"/>
            <p:custDataLst>
              <p:tags r:id="rId5"/>
            </p:custDataLst>
          </p:nvPr>
        </p:nvSpPr>
        <p:spPr>
          <a:xfrm>
            <a:off x="0" y="501650"/>
            <a:ext cx="8640763" cy="406400"/>
          </a:xfrm>
          <a:prstGeom prst="rect">
            <a:avLst/>
          </a:prstGeom>
        </p:spPr>
        <p:txBody>
          <a:bodyPr/>
          <a:lstStyle/>
          <a:p>
            <a:pPr algn="l"/>
            <a:r>
              <a:rPr lang="zh-CN" altLang="en-US" sz="2000" dirty="0" smtClean="0">
                <a:latin typeface="微软雅黑" pitchFamily="34" charset="-122"/>
                <a:ea typeface="微软雅黑" pitchFamily="34" charset="-122"/>
              </a:rPr>
              <a:t>建立</a:t>
            </a:r>
            <a:r>
              <a:rPr lang="en-US" altLang="zh-CN" sz="2000" dirty="0" smtClean="0">
                <a:latin typeface="微软雅黑" pitchFamily="34" charset="-122"/>
                <a:ea typeface="微软雅黑" pitchFamily="34" charset="-122"/>
              </a:rPr>
              <a:t>WHAT-IF</a:t>
            </a:r>
            <a:r>
              <a:rPr lang="zh-CN" altLang="en-US" sz="2000" dirty="0" smtClean="0">
                <a:latin typeface="微软雅黑" pitchFamily="34" charset="-122"/>
                <a:ea typeface="微软雅黑" pitchFamily="34" charset="-122"/>
              </a:rPr>
              <a:t>分析模型</a:t>
            </a:r>
            <a:endParaRPr lang="en-US" sz="2000" dirty="0" smtClean="0">
              <a:latin typeface="微软雅黑" pitchFamily="34" charset="-122"/>
              <a:ea typeface="微软雅黑" pitchFamily="34" charset="-122"/>
            </a:endParaRPr>
          </a:p>
        </p:txBody>
      </p:sp>
      <p:sp>
        <p:nvSpPr>
          <p:cNvPr id="5" name="Text Box 326"/>
          <p:cNvSpPr txBox="1">
            <a:spLocks noChangeArrowheads="1"/>
          </p:cNvSpPr>
          <p:nvPr>
            <p:custDataLst>
              <p:tags r:id="rId6"/>
            </p:custDataLst>
          </p:nvPr>
        </p:nvSpPr>
        <p:spPr bwMode="auto">
          <a:xfrm>
            <a:off x="466725" y="980728"/>
            <a:ext cx="8461375" cy="1892826"/>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marL="285750" indent="-285750" fontAlgn="base">
              <a:lnSpc>
                <a:spcPct val="150000"/>
              </a:lnSpc>
              <a:buFont typeface="Arial" pitchFamily="34" charset="0"/>
              <a:buChar char="•"/>
            </a:pPr>
            <a:r>
              <a:rPr lang="zh-CN" altLang="en-US" sz="1400" dirty="0">
                <a:latin typeface="微软雅黑" pitchFamily="34" charset="-122"/>
                <a:ea typeface="微软雅黑" pitchFamily="34" charset="-122"/>
              </a:rPr>
              <a:t>预算基于自下而上和自上而下两种预算编制方法，同时进行</a:t>
            </a:r>
            <a:r>
              <a:rPr lang="en-US" altLang="zh-CN" sz="1400" dirty="0">
                <a:latin typeface="微软雅黑" pitchFamily="34" charset="-122"/>
                <a:ea typeface="微软雅黑" pitchFamily="34" charset="-122"/>
              </a:rPr>
              <a:t>What-if</a:t>
            </a:r>
            <a:r>
              <a:rPr lang="zh-CN" altLang="en-US" sz="1400" dirty="0" smtClean="0">
                <a:latin typeface="微软雅黑" pitchFamily="34" charset="-122"/>
                <a:ea typeface="微软雅黑" pitchFamily="34" charset="-122"/>
              </a:rPr>
              <a:t>分析</a:t>
            </a:r>
            <a:endParaRPr lang="en-US" altLang="zh-CN" sz="1400" dirty="0" smtClean="0">
              <a:latin typeface="微软雅黑" pitchFamily="34" charset="-122"/>
              <a:ea typeface="微软雅黑" pitchFamily="34" charset="-122"/>
            </a:endParaRPr>
          </a:p>
          <a:p>
            <a:pPr marL="285750" indent="-285750" eaLnBrk="1" fontAlgn="base" hangingPunct="1">
              <a:lnSpc>
                <a:spcPct val="150000"/>
              </a:lnSpc>
              <a:buClrTx/>
              <a:buFont typeface="Arial" pitchFamily="34" charset="0"/>
              <a:buChar char="•"/>
            </a:pPr>
            <a:r>
              <a:rPr lang="zh-CN" altLang="en-US" sz="1400" dirty="0" smtClean="0">
                <a:latin typeface="微软雅黑" pitchFamily="34" charset="-122"/>
                <a:ea typeface="微软雅黑" pitchFamily="34" charset="-122"/>
              </a:rPr>
              <a:t>例：</a:t>
            </a:r>
            <a:endParaRPr lang="en-US" altLang="zh-CN" sz="1400" dirty="0" smtClean="0">
              <a:latin typeface="微软雅黑" pitchFamily="34" charset="-122"/>
              <a:ea typeface="微软雅黑" pitchFamily="34" charset="-122"/>
            </a:endParaRPr>
          </a:p>
          <a:p>
            <a:pPr marL="742950" lvl="1" indent="-285750" fontAlgn="base">
              <a:lnSpc>
                <a:spcPct val="150000"/>
              </a:lnSpc>
              <a:buFont typeface="+mj-lt"/>
              <a:buAutoNum type="romanUcPeriod"/>
            </a:pPr>
            <a:r>
              <a:rPr lang="zh-CN" altLang="zh-CN" sz="1200" dirty="0">
                <a:latin typeface="微软雅黑" pitchFamily="34" charset="-122"/>
                <a:ea typeface="微软雅黑" pitchFamily="34" charset="-122"/>
              </a:rPr>
              <a:t>销售变化的敏感性测试：通过设置多个因素变量（如分区域销量增长率、单价变动、费用变动）来测算多个版本（保利、</a:t>
            </a:r>
            <a:r>
              <a:rPr lang="en-US" altLang="zh-CN" sz="1200" dirty="0">
                <a:latin typeface="微软雅黑" pitchFamily="34" charset="-122"/>
                <a:ea typeface="微软雅黑" pitchFamily="34" charset="-122"/>
              </a:rPr>
              <a:t>%</a:t>
            </a:r>
            <a:r>
              <a:rPr lang="zh-CN" altLang="zh-CN" sz="1200" dirty="0">
                <a:latin typeface="微软雅黑" pitchFamily="34" charset="-122"/>
                <a:ea typeface="微软雅黑" pitchFamily="34" charset="-122"/>
              </a:rPr>
              <a:t>的减利、</a:t>
            </a:r>
            <a:r>
              <a:rPr lang="en-US" altLang="zh-CN" sz="1200" dirty="0">
                <a:latin typeface="微软雅黑" pitchFamily="34" charset="-122"/>
                <a:ea typeface="微软雅黑" pitchFamily="34" charset="-122"/>
              </a:rPr>
              <a:t>%</a:t>
            </a:r>
            <a:r>
              <a:rPr lang="zh-CN" altLang="zh-CN" sz="1200" dirty="0">
                <a:latin typeface="微软雅黑" pitchFamily="34" charset="-122"/>
                <a:ea typeface="微软雅黑" pitchFamily="34" charset="-122"/>
              </a:rPr>
              <a:t>的增利）的情形下这些因素变量的变化幅度</a:t>
            </a:r>
            <a:r>
              <a:rPr lang="zh-CN" altLang="zh-CN" sz="1200" dirty="0" smtClean="0">
                <a:latin typeface="微软雅黑" pitchFamily="34" charset="-122"/>
                <a:ea typeface="微软雅黑" pitchFamily="34" charset="-122"/>
              </a:rPr>
              <a:t>。</a:t>
            </a:r>
            <a:endParaRPr lang="en-US" altLang="zh-CN" sz="1200" dirty="0" smtClean="0">
              <a:latin typeface="微软雅黑" pitchFamily="34" charset="-122"/>
              <a:ea typeface="微软雅黑" pitchFamily="34" charset="-122"/>
            </a:endParaRPr>
          </a:p>
          <a:p>
            <a:pPr marL="742950" lvl="1" indent="-285750" fontAlgn="base">
              <a:lnSpc>
                <a:spcPct val="150000"/>
              </a:lnSpc>
              <a:buFont typeface="+mj-lt"/>
              <a:buAutoNum type="romanUcPeriod"/>
            </a:pPr>
            <a:r>
              <a:rPr lang="zh-CN" altLang="zh-CN" sz="1200" dirty="0">
                <a:latin typeface="微软雅黑" pitchFamily="34" charset="-122"/>
                <a:ea typeface="微软雅黑" pitchFamily="34" charset="-122"/>
              </a:rPr>
              <a:t>成本结构变化的敏感性测试：设置各个产品的成本构成因素，在成本某个因素发生变化时，测算出利润的变化</a:t>
            </a:r>
            <a:r>
              <a:rPr lang="zh-CN" altLang="zh-CN" sz="1200" dirty="0" smtClean="0">
                <a:latin typeface="微软雅黑" pitchFamily="34" charset="-122"/>
                <a:ea typeface="微软雅黑" pitchFamily="34" charset="-122"/>
              </a:rPr>
              <a:t>。</a:t>
            </a:r>
            <a:endParaRPr lang="en-US" altLang="zh-CN" sz="1200" dirty="0" smtClean="0">
              <a:latin typeface="微软雅黑" pitchFamily="34" charset="-122"/>
              <a:ea typeface="微软雅黑" pitchFamily="34" charset="-122"/>
            </a:endParaRPr>
          </a:p>
          <a:p>
            <a:pPr marL="285750" indent="-285750" eaLnBrk="1" fontAlgn="base" hangingPunct="1">
              <a:lnSpc>
                <a:spcPct val="150000"/>
              </a:lnSpc>
              <a:buClrTx/>
              <a:buFont typeface="Arial" pitchFamily="34" charset="0"/>
              <a:buChar char="•"/>
            </a:pPr>
            <a:endParaRPr lang="zh-CN" altLang="en-US" sz="1400" dirty="0">
              <a:latin typeface="微软雅黑" pitchFamily="34" charset="-122"/>
              <a:ea typeface="微软雅黑" pitchFamily="34" charset="-122"/>
            </a:endParaRPr>
          </a:p>
        </p:txBody>
      </p:sp>
      <p:cxnSp>
        <p:nvCxnSpPr>
          <p:cNvPr id="11" name="直接连接符 10"/>
          <p:cNvCxnSpPr/>
          <p:nvPr>
            <p:custDataLst>
              <p:tags r:id="rId7"/>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81427" name="Picture 17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71513" y="2797354"/>
            <a:ext cx="2600325"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1428" name="Picture 180"/>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292080" y="2756892"/>
            <a:ext cx="2600325"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9270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58564615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9437" name="think-cell Slide" r:id="rId18" imgW="360" imgH="360" progId="">
                  <p:embed/>
                </p:oleObj>
              </mc:Choice>
              <mc:Fallback>
                <p:oleObj name="think-cell Slide" r:id="rId18" imgW="360" imgH="360" progId="">
                  <p:embed/>
                  <p:pic>
                    <p:nvPicPr>
                      <p:cNvPr id="0" name="Picture 23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4" name="Picture 90" descr="black_bg"/>
          <p:cNvPicPr>
            <a:picLocks noChangeAspect="1" noChangeArrowheads="1"/>
          </p:cNvPicPr>
          <p:nvPr>
            <p:custDataLst>
              <p:tags r:id="rId3"/>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0" y="404664"/>
            <a:ext cx="6084888" cy="565467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custDataLst>
              <p:tags r:id="rId4"/>
            </p:custDataLst>
          </p:nvPr>
        </p:nvSpPr>
        <p:spPr/>
        <p:txBody>
          <a:bodyPr/>
          <a:lstStyle/>
          <a:p>
            <a:r>
              <a:rPr lang="zh-CN" altLang="en-US" sz="1700" dirty="0" smtClean="0"/>
              <a:t>通过</a:t>
            </a:r>
            <a:r>
              <a:rPr lang="en-US" altLang="zh-CN" sz="1700" dirty="0"/>
              <a:t>WHAT-IF </a:t>
            </a:r>
            <a:r>
              <a:rPr lang="zh-CN" altLang="en-US" sz="1700" dirty="0"/>
              <a:t>敏感性分析确认最优方案</a:t>
            </a:r>
            <a:endParaRPr lang="en-US" altLang="zh-CN" sz="1700" dirty="0"/>
          </a:p>
        </p:txBody>
      </p:sp>
      <p:sp>
        <p:nvSpPr>
          <p:cNvPr id="2" name="Rectangle 2"/>
          <p:cNvSpPr>
            <a:spLocks noGrp="1"/>
          </p:cNvSpPr>
          <p:nvPr>
            <p:ph type="title" idx="4294967295"/>
            <p:custDataLst>
              <p:tags r:id="rId5"/>
            </p:custDataLst>
          </p:nvPr>
        </p:nvSpPr>
        <p:spPr>
          <a:xfrm>
            <a:off x="0" y="501650"/>
            <a:ext cx="8640763" cy="406400"/>
          </a:xfrm>
          <a:prstGeom prst="rect">
            <a:avLst/>
          </a:prstGeom>
        </p:spPr>
        <p:txBody>
          <a:bodyPr/>
          <a:lstStyle/>
          <a:p>
            <a:pPr algn="l"/>
            <a:r>
              <a:rPr lang="en-US" altLang="zh-CN" sz="2000" dirty="0" smtClean="0">
                <a:latin typeface="微软雅黑" pitchFamily="34" charset="-122"/>
                <a:ea typeface="微软雅黑" pitchFamily="34" charset="-122"/>
              </a:rPr>
              <a:t>WHAT-IF</a:t>
            </a:r>
            <a:r>
              <a:rPr lang="zh-CN" altLang="en-US" sz="2000" dirty="0" smtClean="0">
                <a:latin typeface="微软雅黑" pitchFamily="34" charset="-122"/>
                <a:ea typeface="微软雅黑" pitchFamily="34" charset="-122"/>
              </a:rPr>
              <a:t>报表分析</a:t>
            </a:r>
            <a:endParaRPr lang="en-US" sz="2000" dirty="0" smtClean="0">
              <a:latin typeface="微软雅黑" pitchFamily="34" charset="-122"/>
              <a:ea typeface="微软雅黑" pitchFamily="34" charset="-122"/>
            </a:endParaRPr>
          </a:p>
        </p:txBody>
      </p:sp>
      <p:cxnSp>
        <p:nvCxnSpPr>
          <p:cNvPr id="11" name="直接连接符 10"/>
          <p:cNvCxnSpPr/>
          <p:nvPr>
            <p:custDataLst>
              <p:tags r:id="rId6"/>
            </p:custDataLst>
          </p:nvPr>
        </p:nvCxnSpPr>
        <p:spPr>
          <a:xfrm>
            <a:off x="251520"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Content Placeholder 2"/>
          <p:cNvSpPr txBox="1">
            <a:spLocks/>
          </p:cNvSpPr>
          <p:nvPr>
            <p:custDataLst>
              <p:tags r:id="rId7"/>
            </p:custDataLst>
          </p:nvPr>
        </p:nvSpPr>
        <p:spPr>
          <a:xfrm>
            <a:off x="467544" y="1114697"/>
            <a:ext cx="8229600" cy="55546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altLang="zh-CN" dirty="0" smtClean="0">
              <a:latin typeface="微软雅黑" pitchFamily="34" charset="-122"/>
              <a:ea typeface="微软雅黑" pitchFamily="34" charset="-122"/>
              <a:cs typeface="Arial Unicode MS" pitchFamily="34" charset="-122"/>
            </a:endParaRPr>
          </a:p>
          <a:p>
            <a:pPr marL="0" indent="0">
              <a:buFont typeface="Arial" pitchFamily="34" charset="0"/>
              <a:buNone/>
            </a:pPr>
            <a:endParaRPr lang="en-US" altLang="zh-CN" dirty="0" smtClean="0">
              <a:latin typeface="微软雅黑" pitchFamily="34" charset="-122"/>
              <a:ea typeface="微软雅黑" pitchFamily="34" charset="-122"/>
              <a:cs typeface="Arial Unicode MS" pitchFamily="34" charset="-122"/>
            </a:endParaRPr>
          </a:p>
          <a:p>
            <a:endParaRPr lang="en-US" altLang="zh-CN" dirty="0">
              <a:latin typeface="微软雅黑" pitchFamily="34" charset="-122"/>
              <a:ea typeface="微软雅黑" pitchFamily="34" charset="-122"/>
              <a:cs typeface="Arial Unicode MS" pitchFamily="34" charset="-122"/>
            </a:endParaRPr>
          </a:p>
        </p:txBody>
      </p:sp>
      <p:sp>
        <p:nvSpPr>
          <p:cNvPr id="12" name="Line 3"/>
          <p:cNvSpPr>
            <a:spLocks noChangeShapeType="1"/>
          </p:cNvSpPr>
          <p:nvPr>
            <p:custDataLst>
              <p:tags r:id="rId8"/>
            </p:custDataLst>
          </p:nvPr>
        </p:nvSpPr>
        <p:spPr bwMode="auto">
          <a:xfrm flipH="1">
            <a:off x="1081806" y="6300960"/>
            <a:ext cx="7810500" cy="9525"/>
          </a:xfrm>
          <a:prstGeom prst="line">
            <a:avLst/>
          </a:prstGeom>
          <a:ln w="88900">
            <a:headEnd type="stealth" w="med" len="lg"/>
            <a:tailEnd/>
          </a:ln>
          <a:extLst/>
        </p:spPr>
        <p:style>
          <a:lnRef idx="3">
            <a:schemeClr val="accent2"/>
          </a:lnRef>
          <a:fillRef idx="0">
            <a:schemeClr val="accent2"/>
          </a:fillRef>
          <a:effectRef idx="2">
            <a:schemeClr val="accent2"/>
          </a:effectRef>
          <a:fontRef idx="minor">
            <a:schemeClr val="tx1"/>
          </a:fontRef>
        </p:style>
        <p:txBody>
          <a:bodyPr wrap="none" anchor="ctr"/>
          <a:lstStyle/>
          <a:p>
            <a:endParaRPr lang="zh-CN" altLang="en-US"/>
          </a:p>
        </p:txBody>
      </p:sp>
      <p:sp>
        <p:nvSpPr>
          <p:cNvPr id="32" name="Line 3"/>
          <p:cNvSpPr>
            <a:spLocks noChangeShapeType="1"/>
          </p:cNvSpPr>
          <p:nvPr>
            <p:custDataLst>
              <p:tags r:id="rId9"/>
            </p:custDataLst>
          </p:nvPr>
        </p:nvSpPr>
        <p:spPr bwMode="auto">
          <a:xfrm flipH="1">
            <a:off x="1081806" y="1529831"/>
            <a:ext cx="0" cy="4771129"/>
          </a:xfrm>
          <a:prstGeom prst="line">
            <a:avLst/>
          </a:prstGeom>
          <a:ln w="88900">
            <a:headEnd type="stealth" w="med" len="lg"/>
            <a:tailEnd/>
          </a:ln>
          <a:extLst/>
        </p:spPr>
        <p:style>
          <a:lnRef idx="3">
            <a:schemeClr val="accent2"/>
          </a:lnRef>
          <a:fillRef idx="0">
            <a:schemeClr val="accent2"/>
          </a:fillRef>
          <a:effectRef idx="2">
            <a:schemeClr val="accent2"/>
          </a:effectRef>
          <a:fontRef idx="minor">
            <a:schemeClr val="tx1"/>
          </a:fontRef>
        </p:style>
        <p:txBody>
          <a:bodyPr wrap="none" anchor="ctr"/>
          <a:lstStyle/>
          <a:p>
            <a:endParaRPr lang="zh-CN" altLang="en-US"/>
          </a:p>
        </p:txBody>
      </p:sp>
      <p:sp>
        <p:nvSpPr>
          <p:cNvPr id="34" name="Text Box 12"/>
          <p:cNvSpPr txBox="1">
            <a:spLocks noChangeArrowheads="1"/>
          </p:cNvSpPr>
          <p:nvPr>
            <p:custDataLst>
              <p:tags r:id="rId10"/>
            </p:custDataLst>
          </p:nvPr>
        </p:nvSpPr>
        <p:spPr bwMode="auto">
          <a:xfrm>
            <a:off x="408707" y="1133228"/>
            <a:ext cx="16196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400" b="1">
                <a:solidFill>
                  <a:schemeClr val="bg1"/>
                </a:solidFill>
                <a:latin typeface="Times New Roman" pitchFamily="18" charset="0"/>
                <a:ea typeface="宋体" charset="-122"/>
              </a:defRPr>
            </a:lvl1pPr>
            <a:lvl2pPr marL="742950" indent="-285750" eaLnBrk="0" hangingPunct="0">
              <a:defRPr sz="2400" b="1">
                <a:solidFill>
                  <a:schemeClr val="bg1"/>
                </a:solidFill>
                <a:latin typeface="Times New Roman" pitchFamily="18" charset="0"/>
                <a:ea typeface="宋体" charset="-122"/>
              </a:defRPr>
            </a:lvl2pPr>
            <a:lvl3pPr marL="1143000" indent="-228600" eaLnBrk="0" hangingPunct="0">
              <a:defRPr sz="2400" b="1">
                <a:solidFill>
                  <a:schemeClr val="bg1"/>
                </a:solidFill>
                <a:latin typeface="Times New Roman" pitchFamily="18" charset="0"/>
                <a:ea typeface="宋体" charset="-122"/>
              </a:defRPr>
            </a:lvl3pPr>
            <a:lvl4pPr marL="1600200" indent="-228600" eaLnBrk="0" hangingPunct="0">
              <a:defRPr sz="2400" b="1">
                <a:solidFill>
                  <a:schemeClr val="bg1"/>
                </a:solidFill>
                <a:latin typeface="Times New Roman" pitchFamily="18" charset="0"/>
                <a:ea typeface="宋体" charset="-122"/>
              </a:defRPr>
            </a:lvl4pPr>
            <a:lvl5pPr marL="2057400" indent="-228600" eaLnBrk="0" hangingPunct="0">
              <a:defRPr sz="2400" b="1">
                <a:solidFill>
                  <a:schemeClr val="bg1"/>
                </a:solidFill>
                <a:latin typeface="Times New Roman" pitchFamily="18" charset="0"/>
                <a:ea typeface="宋体" charset="-122"/>
              </a:defRPr>
            </a:lvl5pPr>
            <a:lvl6pPr marL="2514600" indent="-228600" defTabSz="457200" eaLnBrk="0" fontAlgn="base" hangingPunct="0">
              <a:lnSpc>
                <a:spcPct val="82000"/>
              </a:lnSpc>
              <a:spcBef>
                <a:spcPct val="0"/>
              </a:spcBef>
              <a:spcAft>
                <a:spcPct val="0"/>
              </a:spcAft>
              <a:buClr>
                <a:srgbClr val="000000"/>
              </a:buClr>
              <a:buSzPct val="100000"/>
              <a:buFont typeface="Times New Roman" pitchFamily="18" charset="0"/>
              <a:defRPr sz="2400" b="1">
                <a:solidFill>
                  <a:schemeClr val="bg1"/>
                </a:solidFill>
                <a:latin typeface="Times New Roman" pitchFamily="18" charset="0"/>
                <a:ea typeface="宋体" charset="-122"/>
              </a:defRPr>
            </a:lvl6pPr>
            <a:lvl7pPr marL="2971800" indent="-228600" defTabSz="457200" eaLnBrk="0" fontAlgn="base" hangingPunct="0">
              <a:lnSpc>
                <a:spcPct val="82000"/>
              </a:lnSpc>
              <a:spcBef>
                <a:spcPct val="0"/>
              </a:spcBef>
              <a:spcAft>
                <a:spcPct val="0"/>
              </a:spcAft>
              <a:buClr>
                <a:srgbClr val="000000"/>
              </a:buClr>
              <a:buSzPct val="100000"/>
              <a:buFont typeface="Times New Roman" pitchFamily="18" charset="0"/>
              <a:defRPr sz="2400" b="1">
                <a:solidFill>
                  <a:schemeClr val="bg1"/>
                </a:solidFill>
                <a:latin typeface="Times New Roman" pitchFamily="18" charset="0"/>
                <a:ea typeface="宋体" charset="-122"/>
              </a:defRPr>
            </a:lvl7pPr>
            <a:lvl8pPr marL="3429000" indent="-228600" defTabSz="457200" eaLnBrk="0" fontAlgn="base" hangingPunct="0">
              <a:lnSpc>
                <a:spcPct val="82000"/>
              </a:lnSpc>
              <a:spcBef>
                <a:spcPct val="0"/>
              </a:spcBef>
              <a:spcAft>
                <a:spcPct val="0"/>
              </a:spcAft>
              <a:buClr>
                <a:srgbClr val="000000"/>
              </a:buClr>
              <a:buSzPct val="100000"/>
              <a:buFont typeface="Times New Roman" pitchFamily="18" charset="0"/>
              <a:defRPr sz="2400" b="1">
                <a:solidFill>
                  <a:schemeClr val="bg1"/>
                </a:solidFill>
                <a:latin typeface="Times New Roman" pitchFamily="18" charset="0"/>
                <a:ea typeface="宋体" charset="-122"/>
              </a:defRPr>
            </a:lvl8pPr>
            <a:lvl9pPr marL="3886200" indent="-228600" defTabSz="457200" eaLnBrk="0" fontAlgn="base" hangingPunct="0">
              <a:lnSpc>
                <a:spcPct val="82000"/>
              </a:lnSpc>
              <a:spcBef>
                <a:spcPct val="0"/>
              </a:spcBef>
              <a:spcAft>
                <a:spcPct val="0"/>
              </a:spcAft>
              <a:buClr>
                <a:srgbClr val="000000"/>
              </a:buClr>
              <a:buSzPct val="100000"/>
              <a:buFont typeface="Times New Roman" pitchFamily="18" charset="0"/>
              <a:defRPr sz="2400" b="1">
                <a:solidFill>
                  <a:schemeClr val="bg1"/>
                </a:solidFill>
                <a:latin typeface="Times New Roman" pitchFamily="18" charset="0"/>
                <a:ea typeface="宋体" charset="-122"/>
              </a:defRPr>
            </a:lvl9pPr>
          </a:lstStyle>
          <a:p>
            <a:pPr algn="ctr" eaLnBrk="1" hangingPunct="1">
              <a:lnSpc>
                <a:spcPct val="80000"/>
              </a:lnSpc>
              <a:buClrTx/>
              <a:buSzTx/>
              <a:buFontTx/>
              <a:buNone/>
            </a:pPr>
            <a:r>
              <a:rPr lang="zh-CN" altLang="en-US" sz="2000" dirty="0" smtClean="0">
                <a:solidFill>
                  <a:schemeClr val="accent2"/>
                </a:solidFill>
                <a:latin typeface="微软雅黑" pitchFamily="34" charset="-122"/>
                <a:ea typeface="微软雅黑" pitchFamily="34" charset="-122"/>
                <a:cs typeface="Arial Unicode MS" pitchFamily="34" charset="-122"/>
              </a:rPr>
              <a:t>绩效提升</a:t>
            </a:r>
            <a:endParaRPr lang="en-US" altLang="zh-CN" sz="2000" dirty="0">
              <a:solidFill>
                <a:schemeClr val="accent2"/>
              </a:solidFill>
              <a:latin typeface="微软雅黑" pitchFamily="34" charset="-122"/>
              <a:ea typeface="微软雅黑" pitchFamily="34" charset="-122"/>
              <a:cs typeface="Arial Unicode MS" pitchFamily="34" charset="-122"/>
            </a:endParaRPr>
          </a:p>
        </p:txBody>
      </p:sp>
      <p:sp>
        <p:nvSpPr>
          <p:cNvPr id="35" name="Text Box 12"/>
          <p:cNvSpPr txBox="1">
            <a:spLocks noChangeArrowheads="1"/>
          </p:cNvSpPr>
          <p:nvPr>
            <p:custDataLst>
              <p:tags r:id="rId11"/>
            </p:custDataLst>
          </p:nvPr>
        </p:nvSpPr>
        <p:spPr bwMode="auto">
          <a:xfrm>
            <a:off x="7632848" y="5754742"/>
            <a:ext cx="16196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400" b="1">
                <a:solidFill>
                  <a:schemeClr val="bg1"/>
                </a:solidFill>
                <a:latin typeface="Times New Roman" pitchFamily="18" charset="0"/>
                <a:ea typeface="宋体" charset="-122"/>
              </a:defRPr>
            </a:lvl1pPr>
            <a:lvl2pPr marL="742950" indent="-285750" eaLnBrk="0" hangingPunct="0">
              <a:defRPr sz="2400" b="1">
                <a:solidFill>
                  <a:schemeClr val="bg1"/>
                </a:solidFill>
                <a:latin typeface="Times New Roman" pitchFamily="18" charset="0"/>
                <a:ea typeface="宋体" charset="-122"/>
              </a:defRPr>
            </a:lvl2pPr>
            <a:lvl3pPr marL="1143000" indent="-228600" eaLnBrk="0" hangingPunct="0">
              <a:defRPr sz="2400" b="1">
                <a:solidFill>
                  <a:schemeClr val="bg1"/>
                </a:solidFill>
                <a:latin typeface="Times New Roman" pitchFamily="18" charset="0"/>
                <a:ea typeface="宋体" charset="-122"/>
              </a:defRPr>
            </a:lvl3pPr>
            <a:lvl4pPr marL="1600200" indent="-228600" eaLnBrk="0" hangingPunct="0">
              <a:defRPr sz="2400" b="1">
                <a:solidFill>
                  <a:schemeClr val="bg1"/>
                </a:solidFill>
                <a:latin typeface="Times New Roman" pitchFamily="18" charset="0"/>
                <a:ea typeface="宋体" charset="-122"/>
              </a:defRPr>
            </a:lvl4pPr>
            <a:lvl5pPr marL="2057400" indent="-228600" eaLnBrk="0" hangingPunct="0">
              <a:defRPr sz="2400" b="1">
                <a:solidFill>
                  <a:schemeClr val="bg1"/>
                </a:solidFill>
                <a:latin typeface="Times New Roman" pitchFamily="18" charset="0"/>
                <a:ea typeface="宋体" charset="-122"/>
              </a:defRPr>
            </a:lvl5pPr>
            <a:lvl6pPr marL="2514600" indent="-228600" defTabSz="457200" eaLnBrk="0" fontAlgn="base" hangingPunct="0">
              <a:lnSpc>
                <a:spcPct val="82000"/>
              </a:lnSpc>
              <a:spcBef>
                <a:spcPct val="0"/>
              </a:spcBef>
              <a:spcAft>
                <a:spcPct val="0"/>
              </a:spcAft>
              <a:buClr>
                <a:srgbClr val="000000"/>
              </a:buClr>
              <a:buSzPct val="100000"/>
              <a:buFont typeface="Times New Roman" pitchFamily="18" charset="0"/>
              <a:defRPr sz="2400" b="1">
                <a:solidFill>
                  <a:schemeClr val="bg1"/>
                </a:solidFill>
                <a:latin typeface="Times New Roman" pitchFamily="18" charset="0"/>
                <a:ea typeface="宋体" charset="-122"/>
              </a:defRPr>
            </a:lvl6pPr>
            <a:lvl7pPr marL="2971800" indent="-228600" defTabSz="457200" eaLnBrk="0" fontAlgn="base" hangingPunct="0">
              <a:lnSpc>
                <a:spcPct val="82000"/>
              </a:lnSpc>
              <a:spcBef>
                <a:spcPct val="0"/>
              </a:spcBef>
              <a:spcAft>
                <a:spcPct val="0"/>
              </a:spcAft>
              <a:buClr>
                <a:srgbClr val="000000"/>
              </a:buClr>
              <a:buSzPct val="100000"/>
              <a:buFont typeface="Times New Roman" pitchFamily="18" charset="0"/>
              <a:defRPr sz="2400" b="1">
                <a:solidFill>
                  <a:schemeClr val="bg1"/>
                </a:solidFill>
                <a:latin typeface="Times New Roman" pitchFamily="18" charset="0"/>
                <a:ea typeface="宋体" charset="-122"/>
              </a:defRPr>
            </a:lvl7pPr>
            <a:lvl8pPr marL="3429000" indent="-228600" defTabSz="457200" eaLnBrk="0" fontAlgn="base" hangingPunct="0">
              <a:lnSpc>
                <a:spcPct val="82000"/>
              </a:lnSpc>
              <a:spcBef>
                <a:spcPct val="0"/>
              </a:spcBef>
              <a:spcAft>
                <a:spcPct val="0"/>
              </a:spcAft>
              <a:buClr>
                <a:srgbClr val="000000"/>
              </a:buClr>
              <a:buSzPct val="100000"/>
              <a:buFont typeface="Times New Roman" pitchFamily="18" charset="0"/>
              <a:defRPr sz="2400" b="1">
                <a:solidFill>
                  <a:schemeClr val="bg1"/>
                </a:solidFill>
                <a:latin typeface="Times New Roman" pitchFamily="18" charset="0"/>
                <a:ea typeface="宋体" charset="-122"/>
              </a:defRPr>
            </a:lvl8pPr>
            <a:lvl9pPr marL="3886200" indent="-228600" defTabSz="457200" eaLnBrk="0" fontAlgn="base" hangingPunct="0">
              <a:lnSpc>
                <a:spcPct val="82000"/>
              </a:lnSpc>
              <a:spcBef>
                <a:spcPct val="0"/>
              </a:spcBef>
              <a:spcAft>
                <a:spcPct val="0"/>
              </a:spcAft>
              <a:buClr>
                <a:srgbClr val="000000"/>
              </a:buClr>
              <a:buSzPct val="100000"/>
              <a:buFont typeface="Times New Roman" pitchFamily="18" charset="0"/>
              <a:defRPr sz="2400" b="1">
                <a:solidFill>
                  <a:schemeClr val="bg1"/>
                </a:solidFill>
                <a:latin typeface="Times New Roman" pitchFamily="18" charset="0"/>
                <a:ea typeface="宋体" charset="-122"/>
              </a:defRPr>
            </a:lvl9pPr>
          </a:lstStyle>
          <a:p>
            <a:pPr algn="ctr" eaLnBrk="1" hangingPunct="1">
              <a:lnSpc>
                <a:spcPct val="80000"/>
              </a:lnSpc>
              <a:buClrTx/>
              <a:buSzTx/>
              <a:buFontTx/>
              <a:buNone/>
            </a:pPr>
            <a:r>
              <a:rPr lang="zh-CN" altLang="en-US" sz="2000" dirty="0" smtClean="0">
                <a:solidFill>
                  <a:schemeClr val="accent2"/>
                </a:solidFill>
                <a:latin typeface="微软雅黑" pitchFamily="34" charset="-122"/>
                <a:ea typeface="微软雅黑" pitchFamily="34" charset="-122"/>
                <a:cs typeface="Arial Unicode MS" pitchFamily="34" charset="-122"/>
              </a:rPr>
              <a:t>信息价值</a:t>
            </a:r>
            <a:endParaRPr lang="en-US" altLang="zh-CN" sz="2000" dirty="0">
              <a:solidFill>
                <a:schemeClr val="accent2"/>
              </a:solidFill>
              <a:latin typeface="微软雅黑" pitchFamily="34" charset="-122"/>
              <a:ea typeface="微软雅黑" pitchFamily="34" charset="-122"/>
              <a:cs typeface="Arial Unicode MS" pitchFamily="34" charset="-122"/>
            </a:endParaRPr>
          </a:p>
        </p:txBody>
      </p:sp>
      <p:graphicFrame>
        <p:nvGraphicFramePr>
          <p:cNvPr id="5" name="图示 4"/>
          <p:cNvGraphicFramePr/>
          <p:nvPr>
            <p:custDataLst>
              <p:tags r:id="rId12"/>
            </p:custDataLst>
            <p:extLst>
              <p:ext uri="{D42A27DB-BD31-4B8C-83A1-F6EECF244321}">
                <p14:modId xmlns:p14="http://schemas.microsoft.com/office/powerpoint/2010/main" val="519861869"/>
              </p:ext>
            </p:extLst>
          </p:nvPr>
        </p:nvGraphicFramePr>
        <p:xfrm>
          <a:off x="1812354" y="1860028"/>
          <a:ext cx="6096000" cy="4064000"/>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sp>
        <p:nvSpPr>
          <p:cNvPr id="36" name="TextBox 35"/>
          <p:cNvSpPr txBox="1"/>
          <p:nvPr>
            <p:custDataLst>
              <p:tags r:id="rId13"/>
            </p:custDataLst>
          </p:nvPr>
        </p:nvSpPr>
        <p:spPr>
          <a:xfrm>
            <a:off x="3972594" y="4149080"/>
            <a:ext cx="647933"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分析</a:t>
            </a:r>
            <a:endParaRPr lang="zh-CN" altLang="en-US" dirty="0">
              <a:latin typeface="微软雅黑" pitchFamily="34" charset="-122"/>
              <a:ea typeface="微软雅黑" pitchFamily="34" charset="-122"/>
            </a:endParaRPr>
          </a:p>
        </p:txBody>
      </p:sp>
      <p:sp>
        <p:nvSpPr>
          <p:cNvPr id="37" name="TextBox 36"/>
          <p:cNvSpPr txBox="1"/>
          <p:nvPr>
            <p:custDataLst>
              <p:tags r:id="rId14"/>
            </p:custDataLst>
          </p:nvPr>
        </p:nvSpPr>
        <p:spPr>
          <a:xfrm>
            <a:off x="2532573" y="4941168"/>
            <a:ext cx="647933"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洞察</a:t>
            </a:r>
            <a:endParaRPr lang="zh-CN" altLang="en-US" dirty="0">
              <a:latin typeface="微软雅黑" pitchFamily="34" charset="-122"/>
              <a:ea typeface="微软雅黑" pitchFamily="34" charset="-122"/>
            </a:endParaRPr>
          </a:p>
        </p:txBody>
      </p:sp>
      <p:sp>
        <p:nvSpPr>
          <p:cNvPr id="38" name="TextBox 37"/>
          <p:cNvSpPr txBox="1"/>
          <p:nvPr>
            <p:custDataLst>
              <p:tags r:id="rId15"/>
            </p:custDataLst>
          </p:nvPr>
        </p:nvSpPr>
        <p:spPr>
          <a:xfrm>
            <a:off x="4692674" y="2852936"/>
            <a:ext cx="647933" cy="369332"/>
          </a:xfrm>
          <a:prstGeom prst="rect">
            <a:avLst/>
          </a:prstGeom>
          <a:noFill/>
        </p:spPr>
        <p:txBody>
          <a:bodyPr wrap="square" rtlCol="0">
            <a:spAutoFit/>
          </a:bodyPr>
          <a:lstStyle/>
          <a:p>
            <a:r>
              <a:rPr lang="zh-CN" altLang="en-US" dirty="0">
                <a:latin typeface="微软雅黑" pitchFamily="34" charset="-122"/>
                <a:ea typeface="微软雅黑" pitchFamily="34" charset="-122"/>
              </a:rPr>
              <a:t>提升</a:t>
            </a:r>
          </a:p>
        </p:txBody>
      </p:sp>
    </p:spTree>
    <p:extLst>
      <p:ext uri="{BB962C8B-B14F-4D97-AF65-F5344CB8AC3E}">
        <p14:creationId xmlns:p14="http://schemas.microsoft.com/office/powerpoint/2010/main" val="35966457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2"/>
            </p:custDataLst>
            <p:extLst>
              <p:ext uri="{D42A27DB-BD31-4B8C-83A1-F6EECF244321}">
                <p14:modId xmlns:p14="http://schemas.microsoft.com/office/powerpoint/2010/main" val="126166929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4058" name="think-cell Slide" r:id="rId10" imgW="360" imgH="360" progId="">
                  <p:embed/>
                </p:oleObj>
              </mc:Choice>
              <mc:Fallback>
                <p:oleObj name="think-cell Slide" r:id="rId10" imgW="360" imgH="360" progId="">
                  <p:embed/>
                  <p:pic>
                    <p:nvPicPr>
                      <p:cNvPr id="0" name="Picture 45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2"/>
          <p:cNvSpPr txBox="1">
            <a:spLocks/>
          </p:cNvSpPr>
          <p:nvPr>
            <p:custDataLst>
              <p:tags r:id="rId3"/>
            </p:custDataLst>
          </p:nvPr>
        </p:nvSpPr>
        <p:spPr>
          <a:xfrm>
            <a:off x="179388" y="501650"/>
            <a:ext cx="8640762" cy="4064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000" b="1" dirty="0" smtClean="0">
                <a:latin typeface="微软雅黑" pitchFamily="34" charset="-122"/>
                <a:ea typeface="微软雅黑" pitchFamily="34" charset="-122"/>
              </a:rPr>
              <a:t>目录</a:t>
            </a:r>
          </a:p>
        </p:txBody>
      </p:sp>
      <p:pic>
        <p:nvPicPr>
          <p:cNvPr id="6" name="Picture 4" descr="j0309628"/>
          <p:cNvPicPr>
            <a:picLocks noChangeAspect="1" noChangeArrowheads="1"/>
          </p:cNvPicPr>
          <p:nvPr>
            <p:custDataLst>
              <p:tags r:id="rId4"/>
            </p:custDataLst>
          </p:nvPr>
        </p:nvPicPr>
        <p:blipFill>
          <a:blip r:embed="rId12" cstate="print"/>
          <a:srcRect/>
          <a:stretch>
            <a:fillRect/>
          </a:stretch>
        </p:blipFill>
        <p:spPr bwMode="auto">
          <a:xfrm>
            <a:off x="971550" y="1824038"/>
            <a:ext cx="1862138" cy="2003425"/>
          </a:xfrm>
          <a:prstGeom prst="rect">
            <a:avLst/>
          </a:prstGeom>
          <a:noFill/>
          <a:ln w="9525">
            <a:noFill/>
            <a:miter lim="800000"/>
            <a:headEnd/>
            <a:tailEnd/>
          </a:ln>
        </p:spPr>
      </p:pic>
      <p:cxnSp>
        <p:nvCxnSpPr>
          <p:cNvPr id="9" name="直接连接符 8"/>
          <p:cNvCxnSpPr/>
          <p:nvPr>
            <p:custDataLst>
              <p:tags r:id="rId5"/>
            </p:custDataLst>
          </p:nvPr>
        </p:nvCxnSpPr>
        <p:spPr>
          <a:xfrm>
            <a:off x="179388" y="1052736"/>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AutoShape 3"/>
          <p:cNvSpPr>
            <a:spLocks noChangeArrowheads="1"/>
          </p:cNvSpPr>
          <p:nvPr>
            <p:custDataLst>
              <p:tags r:id="rId6"/>
            </p:custDataLst>
          </p:nvPr>
        </p:nvSpPr>
        <p:spPr bwMode="auto">
          <a:xfrm>
            <a:off x="3143240" y="3000372"/>
            <a:ext cx="4967288" cy="428628"/>
          </a:xfrm>
          <a:prstGeom prst="flowChartAlternateProcess">
            <a:avLst/>
          </a:prstGeom>
          <a:solidFill>
            <a:srgbClr val="78B0B4"/>
          </a:solidFill>
          <a:ln w="9525">
            <a:noFill/>
            <a:miter lim="800000"/>
            <a:headEnd/>
            <a:tailEnd/>
          </a:ln>
        </p:spPr>
        <p:txBody>
          <a:bodyPr wrap="none" anchor="ctr"/>
          <a:lstStyle/>
          <a:p>
            <a:endParaRPr lang="zh-CN" altLang="en-US"/>
          </a:p>
        </p:txBody>
      </p:sp>
      <p:sp>
        <p:nvSpPr>
          <p:cNvPr id="8" name="Rectangle 5"/>
          <p:cNvSpPr>
            <a:spLocks noChangeArrowheads="1"/>
          </p:cNvSpPr>
          <p:nvPr>
            <p:custDataLst>
              <p:tags r:id="rId7"/>
            </p:custDataLst>
          </p:nvPr>
        </p:nvSpPr>
        <p:spPr bwMode="auto">
          <a:xfrm>
            <a:off x="3347864" y="1052736"/>
            <a:ext cx="5327650" cy="2474524"/>
          </a:xfrm>
          <a:prstGeom prst="rect">
            <a:avLst/>
          </a:prstGeom>
          <a:noFill/>
          <a:ln w="9525">
            <a:noFill/>
            <a:miter lim="800000"/>
            <a:headEnd/>
            <a:tailEnd/>
          </a:ln>
        </p:spPr>
        <p:txBody>
          <a:bodyPr wrap="square">
            <a:spAutoFit/>
          </a:bodyPr>
          <a:lstStyle/>
          <a:p>
            <a:pPr>
              <a:lnSpc>
                <a:spcPct val="180000"/>
              </a:lnSpc>
              <a:buClr>
                <a:srgbClr val="C00000"/>
              </a:buClr>
              <a:buFont typeface="Wingdings" pitchFamily="2" charset="2"/>
              <a:buChar char="§"/>
            </a:pPr>
            <a:r>
              <a:rPr lang="zh-CN" altLang="en-US" sz="2200" dirty="0" smtClean="0">
                <a:latin typeface="微软雅黑" pitchFamily="34" charset="-122"/>
                <a:ea typeface="微软雅黑" pitchFamily="34" charset="-122"/>
              </a:rPr>
              <a:t>洞察及企业现状诊断</a:t>
            </a:r>
            <a:endParaRPr lang="en-US" altLang="zh-CN" sz="1400" dirty="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zh-CN" altLang="en-US" sz="1400" dirty="0" smtClean="0">
                <a:latin typeface="微软雅黑" pitchFamily="34" charset="-122"/>
                <a:ea typeface="微软雅黑" pitchFamily="34" charset="-122"/>
              </a:rPr>
              <a:t>全面预算体系和框架</a:t>
            </a:r>
            <a:endParaRPr lang="en-US" altLang="zh-CN" sz="1400" dirty="0" smtClean="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zh-CN" altLang="en-US" sz="1400" dirty="0" smtClean="0">
                <a:latin typeface="微软雅黑" pitchFamily="34" charset="-122"/>
                <a:ea typeface="微软雅黑" pitchFamily="34" charset="-122"/>
              </a:rPr>
              <a:t>全面预算编制</a:t>
            </a:r>
            <a:endParaRPr lang="en-US" altLang="zh-CN" sz="1400" dirty="0" smtClean="0">
              <a:latin typeface="微软雅黑" pitchFamily="34" charset="-122"/>
              <a:ea typeface="微软雅黑" pitchFamily="34" charset="-122"/>
            </a:endParaRPr>
          </a:p>
          <a:p>
            <a:pPr marL="742950" lvl="1" indent="-285750">
              <a:lnSpc>
                <a:spcPct val="180000"/>
              </a:lnSpc>
              <a:buClr>
                <a:srgbClr val="C00000"/>
              </a:buClr>
              <a:buFont typeface="Arial" pitchFamily="34" charset="0"/>
              <a:buChar char="•"/>
            </a:pPr>
            <a:r>
              <a:rPr lang="en-US" altLang="zh-CN" sz="1400" dirty="0" smtClean="0">
                <a:latin typeface="微软雅黑" pitchFamily="34" charset="-122"/>
                <a:ea typeface="微软雅黑" pitchFamily="34" charset="-122"/>
              </a:rPr>
              <a:t>KPI</a:t>
            </a:r>
            <a:r>
              <a:rPr lang="zh-CN" altLang="en-US" sz="1400" dirty="0" smtClean="0">
                <a:latin typeface="微软雅黑" pitchFamily="34" charset="-122"/>
                <a:ea typeface="微软雅黑" pitchFamily="34" charset="-122"/>
              </a:rPr>
              <a:t>体系构建</a:t>
            </a:r>
            <a:endParaRPr lang="en-US" altLang="zh-CN" sz="1400" dirty="0">
              <a:latin typeface="微软雅黑" pitchFamily="34" charset="-122"/>
              <a:ea typeface="微软雅黑" pitchFamily="34" charset="-122"/>
            </a:endParaRPr>
          </a:p>
          <a:p>
            <a:pPr>
              <a:lnSpc>
                <a:spcPct val="180000"/>
              </a:lnSpc>
              <a:buClr>
                <a:srgbClr val="C00000"/>
              </a:buClr>
              <a:buFont typeface="Wingdings" pitchFamily="2" charset="2"/>
              <a:buChar char="§"/>
            </a:pPr>
            <a:r>
              <a:rPr lang="zh-CN" altLang="en-US" sz="2200" dirty="0">
                <a:latin typeface="微软雅黑" pitchFamily="34" charset="-122"/>
                <a:ea typeface="微软雅黑" pitchFamily="34" charset="-122"/>
              </a:rPr>
              <a:t>企业整体平台框架蓝图 </a:t>
            </a:r>
            <a:endParaRPr lang="en-US" altLang="zh-CN" sz="1400" dirty="0">
              <a:latin typeface="微软雅黑" pitchFamily="34" charset="-122"/>
              <a:ea typeface="微软雅黑" pitchFamily="34" charset="-122"/>
            </a:endParaRP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328275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384365540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7663" name="think-cell Slide" r:id="rId8" imgW="360" imgH="360" progId="">
                  <p:embed/>
                </p:oleObj>
              </mc:Choice>
              <mc:Fallback>
                <p:oleObj name="think-cell Slide" r:id="rId8" imgW="360" imgH="360" progId="">
                  <p:embed/>
                  <p:pic>
                    <p:nvPicPr>
                      <p:cNvPr id="0" name="Picture 129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itle 1"/>
          <p:cNvSpPr>
            <a:spLocks noGrp="1"/>
          </p:cNvSpPr>
          <p:nvPr>
            <p:ph type="title"/>
            <p:custDataLst>
              <p:tags r:id="rId3"/>
            </p:custDataLst>
          </p:nvPr>
        </p:nvSpPr>
        <p:spPr/>
        <p:txBody>
          <a:bodyPr/>
          <a:lstStyle/>
          <a:p>
            <a:r>
              <a:rPr lang="zh-CN" altLang="en-US" dirty="0" smtClean="0"/>
              <a:t>企业绩效系统框架蓝图</a:t>
            </a:r>
            <a:endParaRPr lang="en-US" altLang="zh-CN" dirty="0"/>
          </a:p>
        </p:txBody>
      </p:sp>
      <p:sp>
        <p:nvSpPr>
          <p:cNvPr id="2" name="Rectangle 2"/>
          <p:cNvSpPr>
            <a:spLocks noGrp="1"/>
          </p:cNvSpPr>
          <p:nvPr>
            <p:ph type="title" idx="4294967295"/>
            <p:custDataLst>
              <p:tags r:id="rId4"/>
            </p:custDataLst>
          </p:nvPr>
        </p:nvSpPr>
        <p:spPr>
          <a:xfrm>
            <a:off x="0" y="428625"/>
            <a:ext cx="8640763" cy="406400"/>
          </a:xfrm>
          <a:prstGeom prst="rect">
            <a:avLst/>
          </a:prstGeom>
        </p:spPr>
        <p:txBody>
          <a:bodyPr/>
          <a:lstStyle/>
          <a:p>
            <a:pPr algn="l"/>
            <a:r>
              <a:rPr lang="zh-CN" altLang="en-US" sz="2000" dirty="0" smtClean="0">
                <a:latin typeface="微软雅黑" pitchFamily="34" charset="-122"/>
                <a:ea typeface="微软雅黑" pitchFamily="34" charset="-122"/>
              </a:rPr>
              <a:t>企业绩效信息系统整体平台</a:t>
            </a:r>
            <a:endParaRPr lang="en-US" sz="2000" dirty="0" smtClean="0">
              <a:latin typeface="微软雅黑" pitchFamily="34" charset="-122"/>
              <a:ea typeface="微软雅黑" pitchFamily="34" charset="-122"/>
            </a:endParaRPr>
          </a:p>
        </p:txBody>
      </p:sp>
      <p:cxnSp>
        <p:nvCxnSpPr>
          <p:cNvPr id="11" name="直接连接符 10"/>
          <p:cNvCxnSpPr/>
          <p:nvPr>
            <p:custDataLst>
              <p:tags r:id="rId5"/>
            </p:custDataLst>
          </p:nvPr>
        </p:nvCxnSpPr>
        <p:spPr>
          <a:xfrm>
            <a:off x="179388" y="857232"/>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Text Box 8"/>
          <p:cNvSpPr txBox="1">
            <a:spLocks noChangeArrowheads="1"/>
          </p:cNvSpPr>
          <p:nvPr/>
        </p:nvSpPr>
        <p:spPr bwMode="auto">
          <a:xfrm>
            <a:off x="746894" y="976738"/>
            <a:ext cx="1160462" cy="396875"/>
          </a:xfrm>
          <a:prstGeom prst="rect">
            <a:avLst/>
          </a:prstGeom>
          <a:gradFill rotWithShape="0">
            <a:gsLst>
              <a:gs pos="0">
                <a:srgbClr val="4F81BD"/>
              </a:gs>
              <a:gs pos="100000">
                <a:srgbClr val="DCE6F2"/>
              </a:gs>
            </a:gsLst>
            <a:lin ang="5400000" scaled="1"/>
          </a:gradFill>
          <a:ln w="9525">
            <a:noFill/>
            <a:miter lim="800000"/>
            <a:headEnd/>
            <a:tailEnd/>
          </a:ln>
        </p:spPr>
        <p:txBody>
          <a:bodyPr/>
          <a:lstStyle/>
          <a:p>
            <a:pPr algn="ctr"/>
            <a:r>
              <a:rPr lang="zh-CN" altLang="en-US" sz="1400" b="1">
                <a:latin typeface="微软雅黑" pitchFamily="34" charset="-122"/>
                <a:ea typeface="微软雅黑" pitchFamily="34" charset="-122"/>
              </a:rPr>
              <a:t>数据源</a:t>
            </a:r>
            <a:endParaRPr lang="zh-CN" altLang="en-US" sz="1400">
              <a:latin typeface="微软雅黑" pitchFamily="34" charset="-122"/>
              <a:ea typeface="微软雅黑" pitchFamily="34" charset="-122"/>
            </a:endParaRPr>
          </a:p>
        </p:txBody>
      </p:sp>
      <p:sp>
        <p:nvSpPr>
          <p:cNvPr id="111" name="Text Box 9"/>
          <p:cNvSpPr txBox="1">
            <a:spLocks noChangeArrowheads="1"/>
          </p:cNvSpPr>
          <p:nvPr/>
        </p:nvSpPr>
        <p:spPr bwMode="auto">
          <a:xfrm>
            <a:off x="1961331" y="976738"/>
            <a:ext cx="928688" cy="396875"/>
          </a:xfrm>
          <a:prstGeom prst="rect">
            <a:avLst/>
          </a:prstGeom>
          <a:gradFill rotWithShape="0">
            <a:gsLst>
              <a:gs pos="0">
                <a:srgbClr val="4F81BD"/>
              </a:gs>
              <a:gs pos="100000">
                <a:srgbClr val="DCE6F2"/>
              </a:gs>
            </a:gsLst>
            <a:lin ang="5400000" scaled="1"/>
          </a:gradFill>
          <a:ln w="9525">
            <a:noFill/>
            <a:miter lim="800000"/>
            <a:headEnd/>
            <a:tailEnd/>
          </a:ln>
        </p:spPr>
        <p:txBody>
          <a:bodyPr/>
          <a:lstStyle/>
          <a:p>
            <a:pPr algn="ctr"/>
            <a:r>
              <a:rPr lang="zh-CN" altLang="en-US" sz="1400" b="1">
                <a:latin typeface="微软雅黑" pitchFamily="34" charset="-122"/>
                <a:ea typeface="微软雅黑" pitchFamily="34" charset="-122"/>
              </a:rPr>
              <a:t>数据抽取</a:t>
            </a:r>
            <a:endParaRPr lang="zh-CN" altLang="en-US" sz="1400">
              <a:latin typeface="微软雅黑" pitchFamily="34" charset="-122"/>
              <a:ea typeface="微软雅黑" pitchFamily="34" charset="-122"/>
            </a:endParaRPr>
          </a:p>
        </p:txBody>
      </p:sp>
      <p:sp>
        <p:nvSpPr>
          <p:cNvPr id="112" name="Text Box 10"/>
          <p:cNvSpPr txBox="1">
            <a:spLocks noChangeArrowheads="1"/>
          </p:cNvSpPr>
          <p:nvPr/>
        </p:nvSpPr>
        <p:spPr bwMode="auto">
          <a:xfrm>
            <a:off x="2931294" y="976738"/>
            <a:ext cx="1316037" cy="396875"/>
          </a:xfrm>
          <a:prstGeom prst="rect">
            <a:avLst/>
          </a:prstGeom>
          <a:gradFill rotWithShape="0">
            <a:gsLst>
              <a:gs pos="0">
                <a:srgbClr val="4F81BD"/>
              </a:gs>
              <a:gs pos="100000">
                <a:srgbClr val="DCE6F2"/>
              </a:gs>
            </a:gsLst>
            <a:lin ang="5400000" scaled="1"/>
          </a:gradFill>
          <a:ln w="9525">
            <a:noFill/>
            <a:miter lim="800000"/>
            <a:headEnd/>
            <a:tailEnd/>
          </a:ln>
        </p:spPr>
        <p:txBody>
          <a:bodyPr/>
          <a:lstStyle/>
          <a:p>
            <a:pPr algn="ctr"/>
            <a:r>
              <a:rPr lang="zh-CN" altLang="en-US" sz="1400" b="1" dirty="0">
                <a:latin typeface="微软雅黑" pitchFamily="34" charset="-122"/>
                <a:ea typeface="微软雅黑" pitchFamily="34" charset="-122"/>
              </a:rPr>
              <a:t>统一数据管理</a:t>
            </a:r>
            <a:endParaRPr lang="zh-CN" altLang="en-US" sz="1400" dirty="0">
              <a:latin typeface="微软雅黑" pitchFamily="34" charset="-122"/>
              <a:ea typeface="微软雅黑" pitchFamily="34" charset="-122"/>
            </a:endParaRPr>
          </a:p>
        </p:txBody>
      </p:sp>
      <p:sp>
        <p:nvSpPr>
          <p:cNvPr id="113" name="Text Box 11"/>
          <p:cNvSpPr txBox="1">
            <a:spLocks noChangeArrowheads="1"/>
          </p:cNvSpPr>
          <p:nvPr/>
        </p:nvSpPr>
        <p:spPr bwMode="auto">
          <a:xfrm>
            <a:off x="4318769" y="978326"/>
            <a:ext cx="2700337" cy="388937"/>
          </a:xfrm>
          <a:prstGeom prst="rect">
            <a:avLst/>
          </a:prstGeom>
          <a:gradFill rotWithShape="0">
            <a:gsLst>
              <a:gs pos="0">
                <a:srgbClr val="4F81BD"/>
              </a:gs>
              <a:gs pos="100000">
                <a:srgbClr val="DCE6F2"/>
              </a:gs>
            </a:gsLst>
            <a:lin ang="5400000" scaled="1"/>
          </a:gradFill>
          <a:ln w="9525">
            <a:noFill/>
            <a:miter lim="800000"/>
            <a:headEnd/>
            <a:tailEnd/>
          </a:ln>
        </p:spPr>
        <p:txBody>
          <a:bodyPr/>
          <a:lstStyle/>
          <a:p>
            <a:pPr algn="ctr"/>
            <a:r>
              <a:rPr lang="zh-CN" altLang="en-US" sz="1400" b="1">
                <a:latin typeface="微软雅黑" pitchFamily="34" charset="-122"/>
                <a:ea typeface="微软雅黑" pitchFamily="34" charset="-122"/>
              </a:rPr>
              <a:t>应用平台</a:t>
            </a:r>
            <a:endParaRPr lang="zh-CN" altLang="en-US" sz="1400">
              <a:latin typeface="微软雅黑" pitchFamily="34" charset="-122"/>
              <a:ea typeface="微软雅黑" pitchFamily="34" charset="-122"/>
            </a:endParaRPr>
          </a:p>
        </p:txBody>
      </p:sp>
      <p:sp>
        <p:nvSpPr>
          <p:cNvPr id="114" name="Text Box 12"/>
          <p:cNvSpPr txBox="1">
            <a:spLocks noChangeArrowheads="1"/>
          </p:cNvSpPr>
          <p:nvPr/>
        </p:nvSpPr>
        <p:spPr bwMode="auto">
          <a:xfrm>
            <a:off x="7050856" y="976738"/>
            <a:ext cx="1625600" cy="396875"/>
          </a:xfrm>
          <a:prstGeom prst="rect">
            <a:avLst/>
          </a:prstGeom>
          <a:gradFill rotWithShape="0">
            <a:gsLst>
              <a:gs pos="0">
                <a:srgbClr val="4F81BD"/>
              </a:gs>
              <a:gs pos="100000">
                <a:srgbClr val="DCE6F2"/>
              </a:gs>
            </a:gsLst>
            <a:lin ang="5400000" scaled="1"/>
          </a:gradFill>
          <a:ln w="9525">
            <a:noFill/>
            <a:miter lim="800000"/>
            <a:headEnd/>
            <a:tailEnd/>
          </a:ln>
        </p:spPr>
        <p:txBody>
          <a:bodyPr/>
          <a:lstStyle/>
          <a:p>
            <a:pPr algn="ctr"/>
            <a:r>
              <a:rPr lang="zh-CN" altLang="en-US" sz="1400" b="1">
                <a:latin typeface="微软雅黑" pitchFamily="34" charset="-122"/>
                <a:ea typeface="微软雅黑" pitchFamily="34" charset="-122"/>
              </a:rPr>
              <a:t>数据报表</a:t>
            </a:r>
            <a:endParaRPr lang="zh-CN" altLang="en-US" sz="1400">
              <a:latin typeface="微软雅黑" pitchFamily="34" charset="-122"/>
              <a:ea typeface="微软雅黑" pitchFamily="34" charset="-122"/>
            </a:endParaRPr>
          </a:p>
        </p:txBody>
      </p:sp>
      <p:pic>
        <p:nvPicPr>
          <p:cNvPr id="115" name="Picture 5"/>
          <p:cNvPicPr>
            <a:picLocks noChangeAspect="1" noChangeArrowheads="1"/>
          </p:cNvPicPr>
          <p:nvPr/>
        </p:nvPicPr>
        <p:blipFill>
          <a:blip r:embed="rId10" cstate="print">
            <a:clrChange>
              <a:clrFrom>
                <a:srgbClr val="FFFFFF"/>
              </a:clrFrom>
              <a:clrTo>
                <a:srgbClr val="FFFFFF">
                  <a:alpha val="0"/>
                </a:srgbClr>
              </a:clrTo>
            </a:clrChange>
          </a:blip>
          <a:srcRect t="5873" b="11246"/>
          <a:stretch>
            <a:fillRect/>
          </a:stretch>
        </p:blipFill>
        <p:spPr bwMode="auto">
          <a:xfrm>
            <a:off x="2000645" y="1606939"/>
            <a:ext cx="1143000" cy="2071687"/>
          </a:xfrm>
          <a:prstGeom prst="rect">
            <a:avLst/>
          </a:prstGeom>
          <a:noFill/>
          <a:ln w="9525">
            <a:noFill/>
            <a:miter lim="800000"/>
            <a:headEnd/>
            <a:tailEnd/>
          </a:ln>
        </p:spPr>
      </p:pic>
      <p:pic>
        <p:nvPicPr>
          <p:cNvPr id="116" name="Picture 6"/>
          <p:cNvPicPr>
            <a:picLocks noChangeAspect="1" noChangeArrowheads="1"/>
          </p:cNvPicPr>
          <p:nvPr/>
        </p:nvPicPr>
        <p:blipFill>
          <a:blip r:embed="rId11" cstate="print"/>
          <a:srcRect/>
          <a:stretch>
            <a:fillRect/>
          </a:stretch>
        </p:blipFill>
        <p:spPr bwMode="auto">
          <a:xfrm>
            <a:off x="3171565" y="1396246"/>
            <a:ext cx="1081088" cy="3851285"/>
          </a:xfrm>
          <a:prstGeom prst="rect">
            <a:avLst/>
          </a:prstGeom>
          <a:noFill/>
          <a:ln w="9525">
            <a:noFill/>
            <a:miter lim="800000"/>
            <a:headEnd/>
            <a:tailEnd/>
          </a:ln>
        </p:spPr>
      </p:pic>
      <p:sp>
        <p:nvSpPr>
          <p:cNvPr id="117" name="Text Box 21"/>
          <p:cNvSpPr txBox="1">
            <a:spLocks noChangeArrowheads="1"/>
          </p:cNvSpPr>
          <p:nvPr/>
        </p:nvSpPr>
        <p:spPr bwMode="auto">
          <a:xfrm>
            <a:off x="3100127" y="2961515"/>
            <a:ext cx="1214434" cy="500066"/>
          </a:xfrm>
          <a:prstGeom prst="rect">
            <a:avLst/>
          </a:prstGeom>
          <a:noFill/>
          <a:ln w="9525">
            <a:noFill/>
            <a:miter lim="800000"/>
            <a:headEnd/>
            <a:tailEnd/>
          </a:ln>
        </p:spPr>
        <p:txBody>
          <a:bodyPr/>
          <a:lstStyle/>
          <a:p>
            <a:pPr algn="ctr"/>
            <a:r>
              <a:rPr lang="zh-CN" altLang="en-US" sz="1200" b="1" dirty="0" smtClean="0">
                <a:latin typeface="微软雅黑" pitchFamily="34" charset="-122"/>
                <a:ea typeface="微软雅黑" pitchFamily="34" charset="-122"/>
              </a:rPr>
              <a:t>企业绩效数据存储 </a:t>
            </a:r>
            <a:endParaRPr lang="zh-CN" altLang="en-US" sz="1200" b="1" dirty="0">
              <a:latin typeface="微软雅黑" pitchFamily="34" charset="-122"/>
              <a:ea typeface="微软雅黑" pitchFamily="34" charset="-122"/>
            </a:endParaRPr>
          </a:p>
          <a:p>
            <a:pPr algn="ctr"/>
            <a:r>
              <a:rPr lang="en-US" altLang="zh-CN" sz="1200" b="1" dirty="0">
                <a:latin typeface="微软雅黑" pitchFamily="34" charset="-122"/>
                <a:ea typeface="微软雅黑" pitchFamily="34" charset="-122"/>
              </a:rPr>
              <a:t>E</a:t>
            </a:r>
            <a:r>
              <a:rPr lang="en-US" altLang="zh-CN" sz="1200" b="1" dirty="0" smtClean="0">
                <a:latin typeface="微软雅黑" pitchFamily="34" charset="-122"/>
                <a:ea typeface="微软雅黑" pitchFamily="34" charset="-122"/>
              </a:rPr>
              <a:t>DS</a:t>
            </a:r>
            <a:endParaRPr lang="en-US" altLang="zh-CN" sz="1200" dirty="0">
              <a:latin typeface="微软雅黑" pitchFamily="34" charset="-122"/>
              <a:ea typeface="微软雅黑" pitchFamily="34" charset="-122"/>
            </a:endParaRPr>
          </a:p>
        </p:txBody>
      </p:sp>
      <p:grpSp>
        <p:nvGrpSpPr>
          <p:cNvPr id="118" name="Group 26"/>
          <p:cNvGrpSpPr>
            <a:grpSpLocks/>
          </p:cNvGrpSpPr>
          <p:nvPr/>
        </p:nvGrpSpPr>
        <p:grpSpPr bwMode="auto">
          <a:xfrm>
            <a:off x="4886077" y="1472474"/>
            <a:ext cx="1857375" cy="1584325"/>
            <a:chOff x="2065" y="2109"/>
            <a:chExt cx="2275" cy="2025"/>
          </a:xfrm>
        </p:grpSpPr>
        <p:pic>
          <p:nvPicPr>
            <p:cNvPr id="119" name="Picture 27"/>
            <p:cNvPicPr>
              <a:picLocks noChangeAspect="1" noChangeArrowheads="1"/>
            </p:cNvPicPr>
            <p:nvPr/>
          </p:nvPicPr>
          <p:blipFill>
            <a:blip r:embed="rId12" cstate="print"/>
            <a:srcRect/>
            <a:stretch>
              <a:fillRect/>
            </a:stretch>
          </p:blipFill>
          <p:spPr bwMode="auto">
            <a:xfrm>
              <a:off x="2065" y="2109"/>
              <a:ext cx="2275" cy="2025"/>
            </a:xfrm>
            <a:prstGeom prst="rect">
              <a:avLst/>
            </a:prstGeom>
            <a:noFill/>
            <a:ln w="9525">
              <a:noFill/>
              <a:miter lim="800000"/>
              <a:headEnd/>
              <a:tailEnd/>
            </a:ln>
          </p:spPr>
        </p:pic>
        <p:sp>
          <p:nvSpPr>
            <p:cNvPr id="120" name="Text Box 28"/>
            <p:cNvSpPr txBox="1">
              <a:spLocks noChangeArrowheads="1"/>
            </p:cNvSpPr>
            <p:nvPr/>
          </p:nvSpPr>
          <p:spPr bwMode="auto">
            <a:xfrm>
              <a:off x="2298" y="3505"/>
              <a:ext cx="1970" cy="427"/>
            </a:xfrm>
            <a:prstGeom prst="rect">
              <a:avLst/>
            </a:prstGeom>
            <a:noFill/>
            <a:ln w="9525">
              <a:noFill/>
              <a:miter lim="800000"/>
              <a:headEnd/>
              <a:tailEnd/>
            </a:ln>
          </p:spPr>
          <p:txBody>
            <a:bodyPr/>
            <a:lstStyle/>
            <a:p>
              <a:pPr algn="ctr"/>
              <a:r>
                <a:rPr lang="zh-CN" altLang="en-US" sz="1200" b="1" dirty="0" smtClean="0">
                  <a:latin typeface="微软雅黑" pitchFamily="34" charset="-122"/>
                  <a:ea typeface="微软雅黑" pitchFamily="34" charset="-122"/>
                </a:rPr>
                <a:t>财务报表合并系统</a:t>
              </a:r>
              <a:endParaRPr lang="zh-CN" altLang="en-US" sz="2800" dirty="0">
                <a:latin typeface="微软雅黑" pitchFamily="34" charset="-122"/>
                <a:ea typeface="微软雅黑" pitchFamily="34" charset="-122"/>
              </a:endParaRPr>
            </a:p>
          </p:txBody>
        </p:sp>
      </p:grpSp>
      <p:sp>
        <p:nvSpPr>
          <p:cNvPr id="121" name="AutoShape 33"/>
          <p:cNvSpPr>
            <a:spLocks noChangeArrowheads="1"/>
          </p:cNvSpPr>
          <p:nvPr/>
        </p:nvSpPr>
        <p:spPr bwMode="auto">
          <a:xfrm>
            <a:off x="4451102" y="1988173"/>
            <a:ext cx="647700" cy="330200"/>
          </a:xfrm>
          <a:prstGeom prst="rightArrow">
            <a:avLst>
              <a:gd name="adj1" fmla="val 50000"/>
              <a:gd name="adj2" fmla="val 49038"/>
            </a:avLst>
          </a:prstGeom>
          <a:solidFill>
            <a:schemeClr val="tx2">
              <a:lumMod val="40000"/>
              <a:lumOff val="60000"/>
            </a:schemeClr>
          </a:solidFill>
          <a:ln w="9525">
            <a:solidFill>
              <a:srgbClr val="000000"/>
            </a:solidFill>
            <a:miter lim="800000"/>
            <a:headEnd/>
            <a:tailEnd/>
          </a:ln>
        </p:spPr>
        <p:txBody>
          <a:bodyPr/>
          <a:lstStyle/>
          <a:p>
            <a:endParaRPr lang="zh-CN" altLang="en-US"/>
          </a:p>
        </p:txBody>
      </p:sp>
      <p:pic>
        <p:nvPicPr>
          <p:cNvPr id="122" name="Picture 36"/>
          <p:cNvPicPr>
            <a:picLocks noChangeAspect="1" noChangeArrowheads="1"/>
          </p:cNvPicPr>
          <p:nvPr/>
        </p:nvPicPr>
        <p:blipFill>
          <a:blip r:embed="rId13" cstate="print"/>
          <a:srcRect/>
          <a:stretch>
            <a:fillRect/>
          </a:stretch>
        </p:blipFill>
        <p:spPr bwMode="auto">
          <a:xfrm>
            <a:off x="7159377" y="1466097"/>
            <a:ext cx="1512888" cy="3709996"/>
          </a:xfrm>
          <a:prstGeom prst="rect">
            <a:avLst/>
          </a:prstGeom>
          <a:solidFill>
            <a:schemeClr val="tx1"/>
          </a:solidFill>
          <a:ln w="9525">
            <a:noFill/>
            <a:miter lim="800000"/>
            <a:headEnd/>
            <a:tailEnd/>
          </a:ln>
        </p:spPr>
      </p:pic>
      <p:sp>
        <p:nvSpPr>
          <p:cNvPr id="123" name="AutoShape 7"/>
          <p:cNvSpPr>
            <a:spLocks noChangeArrowheads="1"/>
          </p:cNvSpPr>
          <p:nvPr/>
        </p:nvSpPr>
        <p:spPr bwMode="auto">
          <a:xfrm rot="10800000">
            <a:off x="4381252" y="4615032"/>
            <a:ext cx="706438" cy="3016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4930 h 21600"/>
              <a:gd name="T14" fmla="*/ 18995 w 21600"/>
              <a:gd name="T15" fmla="*/ 16670 h 21600"/>
            </a:gdLst>
            <a:ahLst/>
            <a:cxnLst>
              <a:cxn ang="T8">
                <a:pos x="T0" y="T1"/>
              </a:cxn>
              <a:cxn ang="T9">
                <a:pos x="T2" y="T3"/>
              </a:cxn>
              <a:cxn ang="T10">
                <a:pos x="T4" y="T5"/>
              </a:cxn>
              <a:cxn ang="T11">
                <a:pos x="T6" y="T7"/>
              </a:cxn>
            </a:cxnLst>
            <a:rect l="T12" t="T13" r="T14" b="T15"/>
            <a:pathLst>
              <a:path w="21600" h="21600">
                <a:moveTo>
                  <a:pt x="16807" y="0"/>
                </a:moveTo>
                <a:lnTo>
                  <a:pt x="16807" y="4930"/>
                </a:lnTo>
                <a:lnTo>
                  <a:pt x="3375" y="4930"/>
                </a:lnTo>
                <a:lnTo>
                  <a:pt x="3375" y="16670"/>
                </a:lnTo>
                <a:lnTo>
                  <a:pt x="16807" y="16670"/>
                </a:lnTo>
                <a:lnTo>
                  <a:pt x="16807" y="21600"/>
                </a:lnTo>
                <a:lnTo>
                  <a:pt x="21600" y="10800"/>
                </a:lnTo>
                <a:close/>
              </a:path>
              <a:path w="21600" h="21600">
                <a:moveTo>
                  <a:pt x="1350" y="4930"/>
                </a:moveTo>
                <a:lnTo>
                  <a:pt x="1350" y="16670"/>
                </a:lnTo>
                <a:lnTo>
                  <a:pt x="2700" y="16670"/>
                </a:lnTo>
                <a:lnTo>
                  <a:pt x="2700" y="4930"/>
                </a:lnTo>
                <a:close/>
              </a:path>
              <a:path w="21600" h="21600">
                <a:moveTo>
                  <a:pt x="0" y="4930"/>
                </a:moveTo>
                <a:lnTo>
                  <a:pt x="0" y="16670"/>
                </a:lnTo>
                <a:lnTo>
                  <a:pt x="675" y="16670"/>
                </a:lnTo>
                <a:lnTo>
                  <a:pt x="675" y="4930"/>
                </a:lnTo>
                <a:close/>
              </a:path>
            </a:pathLst>
          </a:custGeom>
          <a:solidFill>
            <a:srgbClr val="FFC000"/>
          </a:solidFill>
          <a:ln w="9525">
            <a:solidFill>
              <a:srgbClr val="000000"/>
            </a:solidFill>
            <a:miter lim="800000"/>
            <a:headEnd/>
            <a:tailEnd/>
          </a:ln>
        </p:spPr>
        <p:txBody>
          <a:bodyPr rot="10800000" lIns="0" tIns="0" rIns="0" bIns="0"/>
          <a:lstStyle/>
          <a:p>
            <a:endParaRPr lang="zh-CN" altLang="en-US"/>
          </a:p>
        </p:txBody>
      </p:sp>
      <p:grpSp>
        <p:nvGrpSpPr>
          <p:cNvPr id="124" name="Group 30"/>
          <p:cNvGrpSpPr>
            <a:grpSpLocks/>
          </p:cNvGrpSpPr>
          <p:nvPr/>
        </p:nvGrpSpPr>
        <p:grpSpPr bwMode="auto">
          <a:xfrm>
            <a:off x="5460993" y="4173780"/>
            <a:ext cx="1127125" cy="1343149"/>
            <a:chOff x="5898" y="4738"/>
            <a:chExt cx="1410" cy="1401"/>
          </a:xfrm>
        </p:grpSpPr>
        <p:graphicFrame>
          <p:nvGraphicFramePr>
            <p:cNvPr id="125" name="Object 3"/>
            <p:cNvGraphicFramePr>
              <a:graphicFrameLocks noChangeAspect="1"/>
            </p:cNvGraphicFramePr>
            <p:nvPr/>
          </p:nvGraphicFramePr>
          <p:xfrm>
            <a:off x="6119" y="4738"/>
            <a:ext cx="890" cy="947"/>
          </p:xfrm>
          <a:graphic>
            <a:graphicData uri="http://schemas.openxmlformats.org/presentationml/2006/ole">
              <mc:AlternateContent xmlns:mc="http://schemas.openxmlformats.org/markup-compatibility/2006">
                <mc:Choice xmlns:v="urn:schemas-microsoft-com:vml" Requires="v">
                  <p:oleObj spid="_x0000_s187664" r:id="rId14" imgW="1038370" imgH="1104762" progId="">
                    <p:embed/>
                  </p:oleObj>
                </mc:Choice>
                <mc:Fallback>
                  <p:oleObj r:id="rId14" imgW="1038370" imgH="1104762" progId="">
                    <p:embed/>
                    <p:pic>
                      <p:nvPicPr>
                        <p:cNvPr id="0" name="Picture 129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119" y="4738"/>
                          <a:ext cx="890" cy="947"/>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sp>
          <p:nvSpPr>
            <p:cNvPr id="126" name="Text Box 32"/>
            <p:cNvSpPr txBox="1">
              <a:spLocks noChangeArrowheads="1"/>
            </p:cNvSpPr>
            <p:nvPr/>
          </p:nvSpPr>
          <p:spPr bwMode="auto">
            <a:xfrm>
              <a:off x="5898" y="5734"/>
              <a:ext cx="1410" cy="405"/>
            </a:xfrm>
            <a:prstGeom prst="rect">
              <a:avLst/>
            </a:prstGeom>
            <a:noFill/>
            <a:ln w="9525">
              <a:noFill/>
              <a:miter lim="800000"/>
              <a:headEnd/>
              <a:tailEnd/>
            </a:ln>
          </p:spPr>
          <p:txBody>
            <a:bodyPr/>
            <a:lstStyle/>
            <a:p>
              <a:pPr algn="ctr"/>
              <a:r>
                <a:rPr lang="zh-CN" altLang="en-US" sz="1200" dirty="0" smtClean="0">
                  <a:solidFill>
                    <a:srgbClr val="000000"/>
                  </a:solidFill>
                  <a:latin typeface="微软雅黑" pitchFamily="34" charset="-122"/>
                  <a:ea typeface="微软雅黑" pitchFamily="34" charset="-122"/>
                </a:rPr>
                <a:t>分析系统</a:t>
              </a:r>
              <a:endParaRPr lang="zh-CN" altLang="en-US" sz="1200" dirty="0">
                <a:solidFill>
                  <a:srgbClr val="000000"/>
                </a:solidFill>
                <a:latin typeface="微软雅黑" pitchFamily="34" charset="-122"/>
                <a:ea typeface="微软雅黑" pitchFamily="34" charset="-122"/>
              </a:endParaRPr>
            </a:p>
          </p:txBody>
        </p:sp>
      </p:grpSp>
      <p:sp>
        <p:nvSpPr>
          <p:cNvPr id="127" name="AutoShape 35"/>
          <p:cNvSpPr>
            <a:spLocks noChangeArrowheads="1"/>
          </p:cNvSpPr>
          <p:nvPr/>
        </p:nvSpPr>
        <p:spPr bwMode="auto">
          <a:xfrm>
            <a:off x="4457452" y="4410317"/>
            <a:ext cx="649288" cy="280988"/>
          </a:xfrm>
          <a:prstGeom prst="rightArrow">
            <a:avLst>
              <a:gd name="adj1" fmla="val 50000"/>
              <a:gd name="adj2" fmla="val 60079"/>
            </a:avLst>
          </a:prstGeom>
          <a:solidFill>
            <a:schemeClr val="tx2">
              <a:lumMod val="40000"/>
              <a:lumOff val="60000"/>
            </a:schemeClr>
          </a:solidFill>
          <a:ln w="9525">
            <a:solidFill>
              <a:srgbClr val="000000"/>
            </a:solidFill>
            <a:miter lim="800000"/>
            <a:headEnd/>
            <a:tailEnd/>
          </a:ln>
        </p:spPr>
        <p:txBody>
          <a:bodyPr/>
          <a:lstStyle/>
          <a:p>
            <a:endParaRPr lang="zh-CN" altLang="en-US">
              <a:solidFill>
                <a:srgbClr val="000000"/>
              </a:solidFill>
            </a:endParaRPr>
          </a:p>
        </p:txBody>
      </p:sp>
      <p:sp>
        <p:nvSpPr>
          <p:cNvPr id="128" name="Text Box 63"/>
          <p:cNvSpPr txBox="1">
            <a:spLocks noChangeArrowheads="1"/>
          </p:cNvSpPr>
          <p:nvPr/>
        </p:nvSpPr>
        <p:spPr bwMode="auto">
          <a:xfrm>
            <a:off x="4598740" y="4844650"/>
            <a:ext cx="503237" cy="282575"/>
          </a:xfrm>
          <a:prstGeom prst="rect">
            <a:avLst/>
          </a:prstGeom>
          <a:noFill/>
          <a:ln w="9525">
            <a:noFill/>
            <a:miter lim="800000"/>
            <a:headEnd/>
            <a:tailEnd/>
          </a:ln>
        </p:spPr>
        <p:txBody>
          <a:bodyPr/>
          <a:lstStyle/>
          <a:p>
            <a:pPr algn="ctr"/>
            <a:r>
              <a:rPr lang="en-US" altLang="zh-CN" sz="1200" b="1" dirty="0">
                <a:solidFill>
                  <a:srgbClr val="000000"/>
                </a:solidFill>
                <a:latin typeface="微软雅黑" pitchFamily="34" charset="-122"/>
                <a:ea typeface="微软雅黑" pitchFamily="34" charset="-122"/>
              </a:rPr>
              <a:t>EIS</a:t>
            </a:r>
          </a:p>
        </p:txBody>
      </p:sp>
      <p:sp>
        <p:nvSpPr>
          <p:cNvPr id="129" name="Text Box 64"/>
          <p:cNvSpPr txBox="1">
            <a:spLocks noChangeArrowheads="1"/>
          </p:cNvSpPr>
          <p:nvPr/>
        </p:nvSpPr>
        <p:spPr bwMode="auto">
          <a:xfrm>
            <a:off x="4525715" y="4672182"/>
            <a:ext cx="576262" cy="230188"/>
          </a:xfrm>
          <a:prstGeom prst="rect">
            <a:avLst/>
          </a:prstGeom>
          <a:noFill/>
          <a:ln w="9525">
            <a:noFill/>
            <a:miter lim="800000"/>
            <a:headEnd/>
            <a:tailEnd/>
          </a:ln>
        </p:spPr>
        <p:txBody>
          <a:bodyPr>
            <a:spAutoFit/>
          </a:bodyPr>
          <a:lstStyle/>
          <a:p>
            <a:pPr>
              <a:spcBef>
                <a:spcPct val="50000"/>
              </a:spcBef>
            </a:pPr>
            <a:r>
              <a:rPr lang="en-US" altLang="zh-CN" sz="900" b="1">
                <a:solidFill>
                  <a:srgbClr val="000000"/>
                </a:solidFill>
                <a:ea typeface="微软雅黑" pitchFamily="34" charset="-122"/>
                <a:cs typeface="宋体" pitchFamily="2" charset="-122"/>
              </a:rPr>
              <a:t>Drill In</a:t>
            </a:r>
            <a:endParaRPr lang="zh-CN" altLang="en-US" sz="900" b="1">
              <a:solidFill>
                <a:srgbClr val="000000"/>
              </a:solidFill>
              <a:ea typeface="微软雅黑" pitchFamily="34" charset="-122"/>
              <a:cs typeface="宋体" pitchFamily="2" charset="-122"/>
            </a:endParaRPr>
          </a:p>
        </p:txBody>
      </p:sp>
      <p:pic>
        <p:nvPicPr>
          <p:cNvPr id="130" name="Picture 101"/>
          <p:cNvPicPr>
            <a:picLocks noChangeAspect="1" noChangeArrowheads="1"/>
          </p:cNvPicPr>
          <p:nvPr/>
        </p:nvPicPr>
        <p:blipFill>
          <a:blip r:embed="rId16" cstate="print">
            <a:clrChange>
              <a:clrFrom>
                <a:srgbClr val="FFFFFF"/>
              </a:clrFrom>
              <a:clrTo>
                <a:srgbClr val="FFFFFF">
                  <a:alpha val="0"/>
                </a:srgbClr>
              </a:clrTo>
            </a:clrChange>
          </a:blip>
          <a:srcRect/>
          <a:stretch>
            <a:fillRect/>
          </a:stretch>
        </p:blipFill>
        <p:spPr bwMode="auto">
          <a:xfrm>
            <a:off x="5243267" y="4289667"/>
            <a:ext cx="595313" cy="593725"/>
          </a:xfrm>
          <a:prstGeom prst="rect">
            <a:avLst/>
          </a:prstGeom>
          <a:noFill/>
          <a:ln w="9525">
            <a:noFill/>
            <a:miter lim="800000"/>
            <a:headEnd/>
            <a:tailEnd/>
          </a:ln>
        </p:spPr>
      </p:pic>
      <p:sp>
        <p:nvSpPr>
          <p:cNvPr id="131" name="Text Box 102"/>
          <p:cNvSpPr txBox="1">
            <a:spLocks noChangeArrowheads="1"/>
          </p:cNvSpPr>
          <p:nvPr/>
        </p:nvSpPr>
        <p:spPr bwMode="auto">
          <a:xfrm>
            <a:off x="5101977" y="4814738"/>
            <a:ext cx="741363" cy="198438"/>
          </a:xfrm>
          <a:prstGeom prst="rect">
            <a:avLst/>
          </a:prstGeom>
          <a:noFill/>
          <a:ln w="9525">
            <a:noFill/>
            <a:miter lim="800000"/>
            <a:headEnd/>
            <a:tailEnd/>
          </a:ln>
        </p:spPr>
        <p:txBody>
          <a:bodyPr/>
          <a:lstStyle/>
          <a:p>
            <a:pPr algn="ctr"/>
            <a:r>
              <a:rPr lang="en-US" altLang="zh-CN" sz="1000" dirty="0">
                <a:solidFill>
                  <a:srgbClr val="000000"/>
                </a:solidFill>
                <a:latin typeface="微软雅黑" pitchFamily="34" charset="-122"/>
                <a:ea typeface="微软雅黑" pitchFamily="34" charset="-122"/>
              </a:rPr>
              <a:t>BSO</a:t>
            </a:r>
            <a:r>
              <a:rPr lang="zh-CN" altLang="en-US" sz="1000" dirty="0">
                <a:solidFill>
                  <a:srgbClr val="000000"/>
                </a:solidFill>
                <a:latin typeface="微软雅黑" pitchFamily="34" charset="-122"/>
                <a:ea typeface="微软雅黑" pitchFamily="34" charset="-122"/>
              </a:rPr>
              <a:t> </a:t>
            </a:r>
            <a:r>
              <a:rPr lang="en-US" altLang="zh-CN" sz="1000" dirty="0">
                <a:solidFill>
                  <a:srgbClr val="000000"/>
                </a:solidFill>
                <a:latin typeface="微软雅黑" pitchFamily="34" charset="-122"/>
                <a:ea typeface="微软雅黑" pitchFamily="34" charset="-122"/>
              </a:rPr>
              <a:t>Analysis</a:t>
            </a:r>
            <a:endParaRPr lang="zh-CN" altLang="en-US" dirty="0">
              <a:solidFill>
                <a:srgbClr val="000000"/>
              </a:solidFill>
              <a:latin typeface="微软雅黑" pitchFamily="34" charset="-122"/>
              <a:ea typeface="微软雅黑" pitchFamily="34" charset="-122"/>
            </a:endParaRPr>
          </a:p>
        </p:txBody>
      </p:sp>
      <p:sp>
        <p:nvSpPr>
          <p:cNvPr id="132" name="矩形 131"/>
          <p:cNvSpPr/>
          <p:nvPr/>
        </p:nvSpPr>
        <p:spPr>
          <a:xfrm>
            <a:off x="2096196" y="5384697"/>
            <a:ext cx="4460096" cy="221612"/>
          </a:xfrm>
          <a:prstGeom prst="rect">
            <a:avLst/>
          </a:prstGeom>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33" name="矩形 132"/>
          <p:cNvSpPr/>
          <p:nvPr/>
        </p:nvSpPr>
        <p:spPr>
          <a:xfrm>
            <a:off x="2096196" y="5744737"/>
            <a:ext cx="4460096" cy="221612"/>
          </a:xfrm>
          <a:prstGeom prst="rect">
            <a:avLst/>
          </a:prstGeom>
          <a:solidFill>
            <a:schemeClr val="accent2"/>
          </a:solidFill>
          <a:effectLst>
            <a:glow rad="101600">
              <a:schemeClr val="accent1">
                <a:satMod val="175000"/>
                <a:alpha val="40000"/>
              </a:schemeClr>
            </a:glow>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34" name="矩形 133"/>
          <p:cNvSpPr/>
          <p:nvPr/>
        </p:nvSpPr>
        <p:spPr>
          <a:xfrm>
            <a:off x="2096196" y="6104777"/>
            <a:ext cx="4460096" cy="221612"/>
          </a:xfrm>
          <a:prstGeom prst="rect">
            <a:avLst/>
          </a:prstGeom>
          <a:solidFill>
            <a:srgbClr val="00B050"/>
          </a:solidFill>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35" name="Text Box 21"/>
          <p:cNvSpPr txBox="1">
            <a:spLocks noChangeArrowheads="1"/>
          </p:cNvSpPr>
          <p:nvPr/>
        </p:nvSpPr>
        <p:spPr bwMode="auto">
          <a:xfrm>
            <a:off x="3156517" y="5384686"/>
            <a:ext cx="2350570" cy="221485"/>
          </a:xfrm>
          <a:prstGeom prst="rect">
            <a:avLst/>
          </a:prstGeom>
          <a:noFill/>
          <a:ln w="9525">
            <a:noFill/>
            <a:miter lim="800000"/>
            <a:headEnd/>
            <a:tailEnd/>
          </a:ln>
        </p:spPr>
        <p:txBody>
          <a:bodyPr/>
          <a:lstStyle/>
          <a:p>
            <a:pPr algn="ctr"/>
            <a:r>
              <a:rPr lang="zh-CN" altLang="en-US" sz="1300" b="1" dirty="0">
                <a:solidFill>
                  <a:srgbClr val="FFFFFF"/>
                </a:solidFill>
                <a:latin typeface="Times New Roman" pitchFamily="18" charset="0"/>
                <a:ea typeface="微软雅黑" pitchFamily="34" charset="-122"/>
                <a:cs typeface="Times New Roman" pitchFamily="18" charset="0"/>
              </a:rPr>
              <a:t>系统元数据管理</a:t>
            </a:r>
            <a:endParaRPr lang="en-US" altLang="zh-CN" sz="1300" dirty="0">
              <a:solidFill>
                <a:srgbClr val="FFFFFF"/>
              </a:solidFill>
              <a:latin typeface="Times New Roman" pitchFamily="18" charset="0"/>
              <a:ea typeface="微软雅黑" pitchFamily="34" charset="-122"/>
              <a:cs typeface="Times New Roman" pitchFamily="18" charset="0"/>
            </a:endParaRPr>
          </a:p>
        </p:txBody>
      </p:sp>
      <p:sp>
        <p:nvSpPr>
          <p:cNvPr id="136" name="Text Box 21"/>
          <p:cNvSpPr txBox="1">
            <a:spLocks noChangeArrowheads="1"/>
          </p:cNvSpPr>
          <p:nvPr/>
        </p:nvSpPr>
        <p:spPr bwMode="auto">
          <a:xfrm>
            <a:off x="3156517" y="5743419"/>
            <a:ext cx="2350570" cy="223114"/>
          </a:xfrm>
          <a:prstGeom prst="rect">
            <a:avLst/>
          </a:prstGeom>
          <a:noFill/>
          <a:ln w="9525">
            <a:noFill/>
            <a:miter lim="800000"/>
            <a:headEnd/>
            <a:tailEnd/>
          </a:ln>
        </p:spPr>
        <p:txBody>
          <a:bodyPr/>
          <a:lstStyle/>
          <a:p>
            <a:pPr algn="ctr"/>
            <a:r>
              <a:rPr lang="zh-CN" altLang="en-US" sz="1300" dirty="0">
                <a:solidFill>
                  <a:srgbClr val="FFFFFF"/>
                </a:solidFill>
                <a:latin typeface="Times New Roman" pitchFamily="18" charset="0"/>
                <a:ea typeface="微软雅黑" pitchFamily="34" charset="-122"/>
                <a:cs typeface="Times New Roman" pitchFamily="18" charset="0"/>
              </a:rPr>
              <a:t>数据映射表维护</a:t>
            </a:r>
            <a:endParaRPr lang="en-US" altLang="zh-CN" sz="1300" dirty="0">
              <a:solidFill>
                <a:srgbClr val="FFFFFF"/>
              </a:solidFill>
              <a:latin typeface="Times New Roman" pitchFamily="18" charset="0"/>
              <a:ea typeface="微软雅黑" pitchFamily="34" charset="-122"/>
              <a:cs typeface="Times New Roman" pitchFamily="18" charset="0"/>
            </a:endParaRPr>
          </a:p>
        </p:txBody>
      </p:sp>
      <p:sp>
        <p:nvSpPr>
          <p:cNvPr id="137" name="Text Box 21"/>
          <p:cNvSpPr txBox="1">
            <a:spLocks noChangeArrowheads="1"/>
          </p:cNvSpPr>
          <p:nvPr/>
        </p:nvSpPr>
        <p:spPr bwMode="auto">
          <a:xfrm>
            <a:off x="3203848" y="6103824"/>
            <a:ext cx="2350570" cy="221485"/>
          </a:xfrm>
          <a:prstGeom prst="rect">
            <a:avLst/>
          </a:prstGeom>
          <a:noFill/>
          <a:ln w="9525">
            <a:noFill/>
            <a:miter lim="800000"/>
            <a:headEnd/>
            <a:tailEnd/>
          </a:ln>
        </p:spPr>
        <p:txBody>
          <a:bodyPr/>
          <a:lstStyle/>
          <a:p>
            <a:pPr algn="ctr"/>
            <a:r>
              <a:rPr lang="zh-CN" altLang="en-US" sz="1300" dirty="0">
                <a:solidFill>
                  <a:srgbClr val="FFFFFF"/>
                </a:solidFill>
                <a:latin typeface="Times New Roman" pitchFamily="18" charset="0"/>
                <a:ea typeface="微软雅黑" pitchFamily="34" charset="-122"/>
                <a:cs typeface="Times New Roman" pitchFamily="18" charset="0"/>
              </a:rPr>
              <a:t>数据集成流程管理</a:t>
            </a:r>
            <a:endParaRPr lang="en-US" altLang="zh-CN" sz="1300" dirty="0">
              <a:solidFill>
                <a:srgbClr val="FFFFFF"/>
              </a:solidFill>
              <a:latin typeface="Times New Roman" pitchFamily="18" charset="0"/>
              <a:ea typeface="微软雅黑" pitchFamily="34" charset="-122"/>
              <a:cs typeface="Times New Roman" pitchFamily="18" charset="0"/>
            </a:endParaRPr>
          </a:p>
        </p:txBody>
      </p:sp>
      <p:grpSp>
        <p:nvGrpSpPr>
          <p:cNvPr id="138" name="Group 26"/>
          <p:cNvGrpSpPr>
            <a:grpSpLocks/>
          </p:cNvGrpSpPr>
          <p:nvPr/>
        </p:nvGrpSpPr>
        <p:grpSpPr bwMode="auto">
          <a:xfrm>
            <a:off x="5160727" y="2835890"/>
            <a:ext cx="1643518" cy="1335088"/>
            <a:chOff x="1997" y="2101"/>
            <a:chExt cx="2994" cy="2102"/>
          </a:xfrm>
        </p:grpSpPr>
        <p:pic>
          <p:nvPicPr>
            <p:cNvPr id="139" name="Picture 27"/>
            <p:cNvPicPr>
              <a:picLocks noChangeAspect="1" noChangeArrowheads="1"/>
            </p:cNvPicPr>
            <p:nvPr/>
          </p:nvPicPr>
          <p:blipFill>
            <a:blip r:embed="rId12" cstate="print"/>
            <a:srcRect/>
            <a:stretch>
              <a:fillRect/>
            </a:stretch>
          </p:blipFill>
          <p:spPr bwMode="auto">
            <a:xfrm>
              <a:off x="1997" y="2101"/>
              <a:ext cx="2360" cy="2102"/>
            </a:xfrm>
            <a:prstGeom prst="rect">
              <a:avLst/>
            </a:prstGeom>
            <a:noFill/>
            <a:ln w="9525">
              <a:noFill/>
              <a:miter lim="800000"/>
              <a:headEnd/>
              <a:tailEnd/>
            </a:ln>
          </p:spPr>
        </p:pic>
        <p:sp>
          <p:nvSpPr>
            <p:cNvPr id="140" name="Text Box 28"/>
            <p:cNvSpPr txBox="1">
              <a:spLocks noChangeArrowheads="1"/>
            </p:cNvSpPr>
            <p:nvPr/>
          </p:nvSpPr>
          <p:spPr bwMode="auto">
            <a:xfrm>
              <a:off x="2480" y="3590"/>
              <a:ext cx="2511" cy="465"/>
            </a:xfrm>
            <a:prstGeom prst="rect">
              <a:avLst/>
            </a:prstGeom>
            <a:noFill/>
            <a:ln w="9525">
              <a:noFill/>
              <a:miter lim="800000"/>
              <a:headEnd/>
              <a:tailEnd/>
            </a:ln>
          </p:spPr>
          <p:txBody>
            <a:bodyPr/>
            <a:lstStyle/>
            <a:p>
              <a:r>
                <a:rPr lang="zh-CN" altLang="en-US" sz="1200" b="1" dirty="0" smtClean="0">
                  <a:solidFill>
                    <a:srgbClr val="000000"/>
                  </a:solidFill>
                  <a:latin typeface="微软雅黑" pitchFamily="34" charset="-122"/>
                  <a:ea typeface="微软雅黑" pitchFamily="34" charset="-122"/>
                </a:rPr>
                <a:t>预算系统</a:t>
              </a:r>
              <a:endParaRPr lang="zh-CN" altLang="en-US" sz="2800" dirty="0">
                <a:solidFill>
                  <a:srgbClr val="000000"/>
                </a:solidFill>
                <a:latin typeface="微软雅黑" pitchFamily="34" charset="-122"/>
                <a:ea typeface="微软雅黑" pitchFamily="34" charset="-122"/>
              </a:endParaRPr>
            </a:p>
          </p:txBody>
        </p:sp>
      </p:grpSp>
      <p:sp>
        <p:nvSpPr>
          <p:cNvPr id="141" name="AutoShape 33"/>
          <p:cNvSpPr>
            <a:spLocks noChangeArrowheads="1"/>
          </p:cNvSpPr>
          <p:nvPr/>
        </p:nvSpPr>
        <p:spPr bwMode="auto">
          <a:xfrm>
            <a:off x="4457449" y="3202619"/>
            <a:ext cx="647700" cy="330200"/>
          </a:xfrm>
          <a:prstGeom prst="rightArrow">
            <a:avLst>
              <a:gd name="adj1" fmla="val 50000"/>
              <a:gd name="adj2" fmla="val 49038"/>
            </a:avLst>
          </a:prstGeom>
          <a:solidFill>
            <a:schemeClr val="tx2">
              <a:lumMod val="40000"/>
              <a:lumOff val="60000"/>
            </a:schemeClr>
          </a:solidFill>
          <a:ln w="9525">
            <a:solidFill>
              <a:srgbClr val="000000"/>
            </a:solidFill>
            <a:miter lim="800000"/>
            <a:headEnd/>
            <a:tailEnd/>
          </a:ln>
        </p:spPr>
        <p:txBody>
          <a:bodyPr/>
          <a:lstStyle/>
          <a:p>
            <a:endParaRPr lang="zh-CN" altLang="en-US"/>
          </a:p>
        </p:txBody>
      </p:sp>
      <p:sp>
        <p:nvSpPr>
          <p:cNvPr id="142" name="AutoShape 33"/>
          <p:cNvSpPr>
            <a:spLocks noChangeArrowheads="1"/>
          </p:cNvSpPr>
          <p:nvPr/>
        </p:nvSpPr>
        <p:spPr bwMode="auto">
          <a:xfrm rot="5400000">
            <a:off x="4433114" y="3423870"/>
            <a:ext cx="1500198" cy="214314"/>
          </a:xfrm>
          <a:prstGeom prst="rightArrow">
            <a:avLst>
              <a:gd name="adj1" fmla="val 50000"/>
              <a:gd name="adj2" fmla="val 49373"/>
            </a:avLst>
          </a:prstGeom>
          <a:solidFill>
            <a:srgbClr val="FFFF00"/>
          </a:solidFill>
          <a:ln w="9525">
            <a:solidFill>
              <a:srgbClr val="000000"/>
            </a:solidFill>
            <a:miter lim="800000"/>
            <a:headEnd/>
            <a:tailEnd/>
          </a:ln>
        </p:spPr>
        <p:txBody>
          <a:bodyPr/>
          <a:lstStyle/>
          <a:p>
            <a:endParaRPr lang="zh-CN" altLang="en-US">
              <a:solidFill>
                <a:srgbClr val="000000"/>
              </a:solidFill>
            </a:endParaRPr>
          </a:p>
        </p:txBody>
      </p:sp>
      <p:sp>
        <p:nvSpPr>
          <p:cNvPr id="143" name="AutoShape 33"/>
          <p:cNvSpPr>
            <a:spLocks noChangeArrowheads="1"/>
          </p:cNvSpPr>
          <p:nvPr/>
        </p:nvSpPr>
        <p:spPr bwMode="auto">
          <a:xfrm rot="5400000">
            <a:off x="5636176" y="4095594"/>
            <a:ext cx="285752" cy="214314"/>
          </a:xfrm>
          <a:prstGeom prst="rightArrow">
            <a:avLst>
              <a:gd name="adj1" fmla="val 50000"/>
              <a:gd name="adj2" fmla="val 49373"/>
            </a:avLst>
          </a:prstGeom>
          <a:solidFill>
            <a:srgbClr val="FFFF00"/>
          </a:solidFill>
          <a:ln w="9525">
            <a:solidFill>
              <a:srgbClr val="000000"/>
            </a:solidFill>
            <a:miter lim="800000"/>
            <a:headEnd/>
            <a:tailEnd/>
          </a:ln>
        </p:spPr>
        <p:txBody>
          <a:bodyPr/>
          <a:lstStyle/>
          <a:p>
            <a:endParaRPr lang="zh-CN" altLang="en-US">
              <a:solidFill>
                <a:srgbClr val="000000"/>
              </a:solidFill>
            </a:endParaRPr>
          </a:p>
        </p:txBody>
      </p:sp>
      <p:sp>
        <p:nvSpPr>
          <p:cNvPr id="144" name="AutoShape 33"/>
          <p:cNvSpPr>
            <a:spLocks noChangeArrowheads="1"/>
          </p:cNvSpPr>
          <p:nvPr/>
        </p:nvSpPr>
        <p:spPr bwMode="auto">
          <a:xfrm rot="5400000">
            <a:off x="5636176" y="2871609"/>
            <a:ext cx="285752" cy="214314"/>
          </a:xfrm>
          <a:prstGeom prst="rightArrow">
            <a:avLst>
              <a:gd name="adj1" fmla="val 50000"/>
              <a:gd name="adj2" fmla="val 49373"/>
            </a:avLst>
          </a:prstGeom>
          <a:solidFill>
            <a:srgbClr val="FFFF00"/>
          </a:solidFill>
          <a:ln w="9525">
            <a:solidFill>
              <a:srgbClr val="000000"/>
            </a:solidFill>
            <a:miter lim="800000"/>
            <a:headEnd/>
            <a:tailEnd/>
          </a:ln>
        </p:spPr>
        <p:txBody>
          <a:bodyPr/>
          <a:lstStyle/>
          <a:p>
            <a:endParaRPr lang="zh-CN" altLang="en-US">
              <a:solidFill>
                <a:srgbClr val="000000"/>
              </a:solidFill>
            </a:endParaRPr>
          </a:p>
        </p:txBody>
      </p:sp>
      <p:sp>
        <p:nvSpPr>
          <p:cNvPr id="145" name="Text Box 63"/>
          <p:cNvSpPr txBox="1">
            <a:spLocks noChangeArrowheads="1"/>
          </p:cNvSpPr>
          <p:nvPr/>
        </p:nvSpPr>
        <p:spPr bwMode="auto">
          <a:xfrm>
            <a:off x="4476543" y="1832514"/>
            <a:ext cx="604837" cy="282575"/>
          </a:xfrm>
          <a:prstGeom prst="rect">
            <a:avLst/>
          </a:prstGeom>
          <a:noFill/>
          <a:ln w="9525">
            <a:noFill/>
            <a:miter lim="800000"/>
            <a:headEnd/>
            <a:tailEnd/>
          </a:ln>
        </p:spPr>
        <p:txBody>
          <a:bodyPr/>
          <a:lstStyle/>
          <a:p>
            <a:pPr algn="ctr"/>
            <a:r>
              <a:rPr lang="en-US" altLang="zh-CN" sz="1200" b="1" dirty="0" smtClean="0">
                <a:solidFill>
                  <a:srgbClr val="000000"/>
                </a:solidFill>
                <a:latin typeface="微软雅黑" pitchFamily="34" charset="-122"/>
                <a:ea typeface="微软雅黑" pitchFamily="34" charset="-122"/>
              </a:rPr>
              <a:t>FDM</a:t>
            </a:r>
            <a:endParaRPr lang="en-US" altLang="zh-CN" sz="1200" b="1" dirty="0">
              <a:solidFill>
                <a:srgbClr val="000000"/>
              </a:solidFill>
              <a:latin typeface="微软雅黑" pitchFamily="34" charset="-122"/>
              <a:ea typeface="微软雅黑" pitchFamily="34" charset="-122"/>
            </a:endParaRPr>
          </a:p>
        </p:txBody>
      </p:sp>
      <p:pic>
        <p:nvPicPr>
          <p:cNvPr id="146" name="Picture 4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310013" y="1832514"/>
            <a:ext cx="235268" cy="235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7" name="AutoShape 33"/>
          <p:cNvSpPr>
            <a:spLocks noChangeArrowheads="1"/>
          </p:cNvSpPr>
          <p:nvPr/>
        </p:nvSpPr>
        <p:spPr bwMode="auto">
          <a:xfrm rot="16200000">
            <a:off x="5976443" y="2890934"/>
            <a:ext cx="285751" cy="214316"/>
          </a:xfrm>
          <a:prstGeom prst="rightArrow">
            <a:avLst>
              <a:gd name="adj1" fmla="val 50000"/>
              <a:gd name="adj2" fmla="val 48964"/>
            </a:avLst>
          </a:prstGeom>
          <a:solidFill>
            <a:srgbClr val="00B0F0"/>
          </a:solidFill>
          <a:ln w="9525">
            <a:solidFill>
              <a:srgbClr val="000000"/>
            </a:solidFill>
            <a:miter lim="800000"/>
            <a:headEnd/>
            <a:tailEnd/>
          </a:ln>
        </p:spPr>
        <p:txBody>
          <a:bodyPr/>
          <a:lstStyle/>
          <a:p>
            <a:endParaRPr lang="zh-CN" altLang="en-US">
              <a:solidFill>
                <a:srgbClr val="000000"/>
              </a:solidFill>
            </a:endParaRPr>
          </a:p>
        </p:txBody>
      </p:sp>
      <p:sp>
        <p:nvSpPr>
          <p:cNvPr id="148" name="AutoShape 23"/>
          <p:cNvSpPr>
            <a:spLocks noChangeArrowheads="1"/>
          </p:cNvSpPr>
          <p:nvPr/>
        </p:nvSpPr>
        <p:spPr bwMode="auto">
          <a:xfrm>
            <a:off x="781621" y="4053200"/>
            <a:ext cx="1035050" cy="742950"/>
          </a:xfrm>
          <a:prstGeom prst="roundRect">
            <a:avLst>
              <a:gd name="adj" fmla="val 16667"/>
            </a:avLst>
          </a:prstGeom>
          <a:solidFill>
            <a:srgbClr val="C2D69B"/>
          </a:solidFill>
          <a:ln w="9525">
            <a:solidFill>
              <a:srgbClr val="000000"/>
            </a:solidFill>
            <a:round/>
            <a:headEnd/>
            <a:tailEnd/>
          </a:ln>
        </p:spPr>
        <p:txBody>
          <a:bodyPr vert="eaVert" lIns="0" tIns="0" rIns="0" bIns="0" anchor="b"/>
          <a:lstStyle/>
          <a:p>
            <a:pPr algn="ctr"/>
            <a:endParaRPr lang="zh-CN" altLang="en-US" sz="900" b="1" dirty="0">
              <a:latin typeface="微软雅黑" pitchFamily="34" charset="-122"/>
              <a:ea typeface="微软雅黑" pitchFamily="34" charset="-122"/>
            </a:endParaRPr>
          </a:p>
          <a:p>
            <a:pPr algn="ctr"/>
            <a:endParaRPr lang="zh-CN" altLang="en-US" sz="900" b="1" dirty="0">
              <a:latin typeface="微软雅黑" pitchFamily="34" charset="-122"/>
              <a:ea typeface="微软雅黑" pitchFamily="34" charset="-122"/>
            </a:endParaRPr>
          </a:p>
          <a:p>
            <a:pPr algn="ctr"/>
            <a:r>
              <a:rPr lang="zh-CN" altLang="en-US" sz="1200" b="1" dirty="0" smtClean="0">
                <a:latin typeface="微软雅黑" pitchFamily="34" charset="-122"/>
                <a:ea typeface="微软雅黑" pitchFamily="34" charset="-122"/>
              </a:rPr>
              <a:t>手工数据</a:t>
            </a:r>
            <a:endParaRPr lang="zh-CN" altLang="en-US" sz="1200" dirty="0">
              <a:latin typeface="微软雅黑" pitchFamily="34" charset="-122"/>
              <a:ea typeface="微软雅黑" pitchFamily="34" charset="-122"/>
            </a:endParaRPr>
          </a:p>
        </p:txBody>
      </p:sp>
      <p:sp>
        <p:nvSpPr>
          <p:cNvPr id="149" name="Text Box 20"/>
          <p:cNvSpPr txBox="1">
            <a:spLocks noChangeArrowheads="1"/>
          </p:cNvSpPr>
          <p:nvPr/>
        </p:nvSpPr>
        <p:spPr bwMode="auto">
          <a:xfrm>
            <a:off x="1138809" y="4453250"/>
            <a:ext cx="642937" cy="214313"/>
          </a:xfrm>
          <a:prstGeom prst="rect">
            <a:avLst/>
          </a:prstGeom>
          <a:noFill/>
          <a:ln w="9525">
            <a:noFill/>
            <a:miter lim="800000"/>
            <a:headEnd/>
            <a:tailEnd/>
          </a:ln>
        </p:spPr>
        <p:txBody>
          <a:bodyPr lIns="0" tIns="0" rIns="0" bIns="0"/>
          <a:lstStyle/>
          <a:p>
            <a:pPr algn="ctr"/>
            <a:r>
              <a:rPr lang="en-US" altLang="zh-CN" sz="900">
                <a:latin typeface="微软雅黑" pitchFamily="34" charset="-122"/>
                <a:ea typeface="微软雅黑" pitchFamily="34" charset="-122"/>
              </a:rPr>
              <a:t>Excel</a:t>
            </a:r>
            <a:r>
              <a:rPr lang="zh-CN" altLang="en-US" sz="900">
                <a:latin typeface="微软雅黑" pitchFamily="34" charset="-122"/>
                <a:ea typeface="微软雅黑" pitchFamily="34" charset="-122"/>
              </a:rPr>
              <a:t>报表</a:t>
            </a:r>
            <a:endParaRPr lang="zh-CN" altLang="en-US">
              <a:latin typeface="微软雅黑" pitchFamily="34" charset="-122"/>
              <a:ea typeface="微软雅黑" pitchFamily="34" charset="-122"/>
            </a:endParaRPr>
          </a:p>
        </p:txBody>
      </p:sp>
      <p:pic>
        <p:nvPicPr>
          <p:cNvPr id="150" name="Picture 92"/>
          <p:cNvPicPr>
            <a:picLocks noChangeAspect="1" noChangeArrowheads="1"/>
          </p:cNvPicPr>
          <p:nvPr/>
        </p:nvPicPr>
        <p:blipFill>
          <a:blip r:embed="rId18" cstate="print"/>
          <a:srcRect/>
          <a:stretch>
            <a:fillRect/>
          </a:stretch>
        </p:blipFill>
        <p:spPr bwMode="auto">
          <a:xfrm>
            <a:off x="1281684" y="4096063"/>
            <a:ext cx="357187" cy="300037"/>
          </a:xfrm>
          <a:prstGeom prst="rect">
            <a:avLst/>
          </a:prstGeom>
          <a:noFill/>
          <a:ln w="9525">
            <a:noFill/>
            <a:miter lim="800000"/>
            <a:headEnd/>
            <a:tailEnd/>
          </a:ln>
        </p:spPr>
      </p:pic>
      <p:grpSp>
        <p:nvGrpSpPr>
          <p:cNvPr id="151" name="Group 13"/>
          <p:cNvGrpSpPr>
            <a:grpSpLocks/>
          </p:cNvGrpSpPr>
          <p:nvPr/>
        </p:nvGrpSpPr>
        <p:grpSpPr bwMode="auto">
          <a:xfrm>
            <a:off x="816546" y="1606939"/>
            <a:ext cx="1000125" cy="2229599"/>
            <a:chOff x="1815" y="2385"/>
            <a:chExt cx="1245" cy="1170"/>
          </a:xfrm>
        </p:grpSpPr>
        <p:sp>
          <p:nvSpPr>
            <p:cNvPr id="152" name="AutoShape 14"/>
            <p:cNvSpPr>
              <a:spLocks noChangeArrowheads="1"/>
            </p:cNvSpPr>
            <p:nvPr/>
          </p:nvSpPr>
          <p:spPr bwMode="auto">
            <a:xfrm>
              <a:off x="1815" y="2385"/>
              <a:ext cx="1245" cy="1170"/>
            </a:xfrm>
            <a:prstGeom prst="roundRect">
              <a:avLst>
                <a:gd name="adj" fmla="val 16667"/>
              </a:avLst>
            </a:prstGeom>
            <a:solidFill>
              <a:srgbClr val="DBE5F1"/>
            </a:solidFill>
            <a:ln w="9525">
              <a:solidFill>
                <a:srgbClr val="000000"/>
              </a:solidFill>
              <a:round/>
              <a:headEnd/>
              <a:tailEnd/>
            </a:ln>
          </p:spPr>
          <p:txBody>
            <a:bodyPr vert="eaVert" lIns="0" tIns="0" rIns="0" bIns="0" anchor="b"/>
            <a:lstStyle/>
            <a:p>
              <a:pPr algn="ctr"/>
              <a:endParaRPr lang="zh-CN" altLang="en-US" sz="900" b="1" dirty="0">
                <a:solidFill>
                  <a:srgbClr val="000000"/>
                </a:solidFill>
                <a:latin typeface="微软雅黑" pitchFamily="34" charset="-122"/>
                <a:ea typeface="微软雅黑" pitchFamily="34" charset="-122"/>
              </a:endParaRPr>
            </a:p>
            <a:p>
              <a:pPr algn="ctr"/>
              <a:endParaRPr lang="zh-CN" altLang="en-US" sz="900" b="1" dirty="0">
                <a:solidFill>
                  <a:srgbClr val="000000"/>
                </a:solidFill>
                <a:latin typeface="微软雅黑" pitchFamily="34" charset="-122"/>
                <a:ea typeface="微软雅黑" pitchFamily="34" charset="-122"/>
              </a:endParaRPr>
            </a:p>
            <a:p>
              <a:pPr algn="ctr"/>
              <a:r>
                <a:rPr lang="zh-CN" altLang="en-US" sz="1200" b="1" smtClean="0">
                  <a:solidFill>
                    <a:srgbClr val="000000"/>
                  </a:solidFill>
                  <a:latin typeface="微软雅黑" pitchFamily="34" charset="-122"/>
                  <a:ea typeface="微软雅黑" pitchFamily="34" charset="-122"/>
                </a:rPr>
                <a:t>财务系统</a:t>
              </a:r>
              <a:endParaRPr lang="zh-CN" altLang="en-US" sz="1200" b="1" dirty="0">
                <a:solidFill>
                  <a:srgbClr val="000000"/>
                </a:solidFill>
                <a:latin typeface="微软雅黑" pitchFamily="34" charset="-122"/>
                <a:ea typeface="微软雅黑" pitchFamily="34" charset="-122"/>
              </a:endParaRPr>
            </a:p>
          </p:txBody>
        </p:sp>
        <p:pic>
          <p:nvPicPr>
            <p:cNvPr id="153" name="Picture 15"/>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386" y="2499"/>
              <a:ext cx="509" cy="112"/>
            </a:xfrm>
            <a:prstGeom prst="rect">
              <a:avLst/>
            </a:prstGeom>
            <a:solidFill>
              <a:srgbClr val="DBE5F1"/>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54" name="Text Box 20"/>
          <p:cNvSpPr txBox="1">
            <a:spLocks noChangeArrowheads="1"/>
          </p:cNvSpPr>
          <p:nvPr/>
        </p:nvSpPr>
        <p:spPr bwMode="auto">
          <a:xfrm>
            <a:off x="1158212" y="2040153"/>
            <a:ext cx="64293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100" dirty="0" smtClean="0">
                <a:solidFill>
                  <a:srgbClr val="000000"/>
                </a:solidFill>
                <a:latin typeface="微软雅黑" pitchFamily="34" charset="-122"/>
                <a:ea typeface="微软雅黑" pitchFamily="34" charset="-122"/>
              </a:rPr>
              <a:t>SAP</a:t>
            </a:r>
            <a:endParaRPr lang="zh-CN" altLang="en-US" sz="1100" dirty="0">
              <a:solidFill>
                <a:srgbClr val="000000"/>
              </a:solidFill>
              <a:latin typeface="微软雅黑" pitchFamily="34" charset="-122"/>
              <a:ea typeface="微软雅黑" pitchFamily="34" charset="-122"/>
            </a:endParaRPr>
          </a:p>
        </p:txBody>
      </p:sp>
      <p:pic>
        <p:nvPicPr>
          <p:cNvPr id="155" name="Picture 15"/>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286372" y="2329066"/>
            <a:ext cx="408886" cy="213432"/>
          </a:xfrm>
          <a:prstGeom prst="rect">
            <a:avLst/>
          </a:prstGeom>
          <a:solidFill>
            <a:srgbClr val="DBE5F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6" name="Text Box 20"/>
          <p:cNvSpPr txBox="1">
            <a:spLocks noChangeArrowheads="1"/>
          </p:cNvSpPr>
          <p:nvPr/>
        </p:nvSpPr>
        <p:spPr bwMode="auto">
          <a:xfrm>
            <a:off x="1158212" y="2544209"/>
            <a:ext cx="64293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100" dirty="0">
                <a:solidFill>
                  <a:srgbClr val="000000"/>
                </a:solidFill>
                <a:latin typeface="微软雅黑" pitchFamily="34" charset="-122"/>
                <a:ea typeface="微软雅黑" pitchFamily="34" charset="-122"/>
              </a:rPr>
              <a:t>用友</a:t>
            </a:r>
          </a:p>
        </p:txBody>
      </p:sp>
      <p:pic>
        <p:nvPicPr>
          <p:cNvPr id="157" name="Picture 15"/>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286372" y="2833122"/>
            <a:ext cx="408886" cy="213432"/>
          </a:xfrm>
          <a:prstGeom prst="rect">
            <a:avLst/>
          </a:prstGeom>
          <a:solidFill>
            <a:srgbClr val="DBE5F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8" name="Text Box 20"/>
          <p:cNvSpPr txBox="1">
            <a:spLocks noChangeArrowheads="1"/>
          </p:cNvSpPr>
          <p:nvPr/>
        </p:nvSpPr>
        <p:spPr bwMode="auto">
          <a:xfrm>
            <a:off x="1158212" y="3048265"/>
            <a:ext cx="64293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100" dirty="0" smtClean="0">
                <a:solidFill>
                  <a:srgbClr val="000000"/>
                </a:solidFill>
                <a:latin typeface="微软雅黑" pitchFamily="34" charset="-122"/>
                <a:ea typeface="微软雅黑" pitchFamily="34" charset="-122"/>
              </a:rPr>
              <a:t>SRM</a:t>
            </a:r>
            <a:endParaRPr lang="zh-CN" altLang="en-US" sz="1100" dirty="0">
              <a:solidFill>
                <a:srgbClr val="000000"/>
              </a:solidFill>
              <a:latin typeface="微软雅黑" pitchFamily="34" charset="-122"/>
              <a:ea typeface="微软雅黑" pitchFamily="34" charset="-122"/>
            </a:endParaRPr>
          </a:p>
        </p:txBody>
      </p:sp>
      <p:pic>
        <p:nvPicPr>
          <p:cNvPr id="159" name="Picture 15"/>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274761" y="3337178"/>
            <a:ext cx="408886" cy="213432"/>
          </a:xfrm>
          <a:prstGeom prst="rect">
            <a:avLst/>
          </a:prstGeom>
          <a:solidFill>
            <a:srgbClr val="DBE5F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60" name="Text Box 20"/>
          <p:cNvSpPr txBox="1">
            <a:spLocks noChangeArrowheads="1"/>
          </p:cNvSpPr>
          <p:nvPr/>
        </p:nvSpPr>
        <p:spPr bwMode="auto">
          <a:xfrm>
            <a:off x="1147491" y="3552321"/>
            <a:ext cx="64293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100" dirty="0" smtClean="0">
                <a:solidFill>
                  <a:srgbClr val="000000"/>
                </a:solidFill>
                <a:latin typeface="微软雅黑" pitchFamily="34" charset="-122"/>
                <a:ea typeface="微软雅黑" pitchFamily="34" charset="-122"/>
              </a:rPr>
              <a:t>Other</a:t>
            </a:r>
            <a:endParaRPr lang="zh-CN" altLang="en-US" sz="1100" dirty="0">
              <a:solidFill>
                <a:srgbClr val="000000"/>
              </a:solidFill>
              <a:latin typeface="微软雅黑" pitchFamily="34" charset="-122"/>
              <a:ea typeface="微软雅黑" pitchFamily="34" charset="-122"/>
            </a:endParaRPr>
          </a:p>
        </p:txBody>
      </p:sp>
      <p:pic>
        <p:nvPicPr>
          <p:cNvPr id="161" name="Picture 1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2096195" y="3865658"/>
            <a:ext cx="68580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2" name="AutoShape 35"/>
          <p:cNvSpPr>
            <a:spLocks noChangeArrowheads="1"/>
          </p:cNvSpPr>
          <p:nvPr/>
        </p:nvSpPr>
        <p:spPr bwMode="auto">
          <a:xfrm>
            <a:off x="2060476" y="4544239"/>
            <a:ext cx="827088" cy="213345"/>
          </a:xfrm>
          <a:prstGeom prst="rightArrow">
            <a:avLst>
              <a:gd name="adj1" fmla="val 50000"/>
              <a:gd name="adj2" fmla="val 60076"/>
            </a:avLst>
          </a:prstGeom>
          <a:solidFill>
            <a:schemeClr val="tx2">
              <a:lumMod val="40000"/>
              <a:lumOff val="60000"/>
            </a:schemeClr>
          </a:solidFill>
          <a:ln w="9525">
            <a:solidFill>
              <a:srgbClr val="000000"/>
            </a:solidFill>
            <a:miter lim="800000"/>
            <a:headEnd/>
            <a:tailEnd/>
          </a:ln>
        </p:spPr>
        <p:txBody>
          <a:bodyPr/>
          <a:lstStyle/>
          <a:p>
            <a:endParaRPr lang="zh-CN" altLang="en-US">
              <a:solidFill>
                <a:srgbClr val="000000"/>
              </a:solidFill>
              <a:latin typeface="微软雅黑" pitchFamily="34" charset="-122"/>
              <a:ea typeface="微软雅黑" pitchFamily="34" charset="-122"/>
            </a:endParaRPr>
          </a:p>
        </p:txBody>
      </p:sp>
      <p:sp>
        <p:nvSpPr>
          <p:cNvPr id="163" name="Text Box 63"/>
          <p:cNvSpPr txBox="1">
            <a:spLocks noChangeArrowheads="1"/>
          </p:cNvSpPr>
          <p:nvPr/>
        </p:nvSpPr>
        <p:spPr bwMode="auto">
          <a:xfrm>
            <a:off x="1735436" y="4729754"/>
            <a:ext cx="1440706" cy="33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200" b="1" err="1" smtClean="0">
                <a:solidFill>
                  <a:srgbClr val="000000"/>
                </a:solidFill>
                <a:latin typeface="微软雅黑" pitchFamily="34" charset="-122"/>
                <a:ea typeface="微软雅黑" pitchFamily="34" charset="-122"/>
              </a:rPr>
              <a:t>Infortek</a:t>
            </a:r>
            <a:r>
              <a:rPr lang="en-US" altLang="zh-CN" sz="1200" b="1" smtClean="0">
                <a:solidFill>
                  <a:srgbClr val="000000"/>
                </a:solidFill>
                <a:latin typeface="微软雅黑" pitchFamily="34" charset="-122"/>
                <a:ea typeface="微软雅黑" pitchFamily="34" charset="-122"/>
              </a:rPr>
              <a:t> </a:t>
            </a:r>
          </a:p>
          <a:p>
            <a:pPr algn="ctr" eaLnBrk="1" hangingPunct="1"/>
            <a:r>
              <a:rPr lang="en-US" altLang="zh-CN" sz="1200" b="1" smtClean="0">
                <a:solidFill>
                  <a:srgbClr val="000000"/>
                </a:solidFill>
                <a:latin typeface="微软雅黑" pitchFamily="34" charset="-122"/>
                <a:ea typeface="微软雅黑" pitchFamily="34" charset="-122"/>
              </a:rPr>
              <a:t>Excel </a:t>
            </a:r>
            <a:r>
              <a:rPr lang="en-US" altLang="zh-CN" sz="1200" b="1" dirty="0" smtClean="0">
                <a:solidFill>
                  <a:srgbClr val="000000"/>
                </a:solidFill>
                <a:latin typeface="微软雅黑" pitchFamily="34" charset="-122"/>
                <a:ea typeface="微软雅黑" pitchFamily="34" charset="-122"/>
              </a:rPr>
              <a:t>Service</a:t>
            </a:r>
            <a:endParaRPr lang="en-US" altLang="zh-CN" sz="1200" b="1" dirty="0">
              <a:solidFill>
                <a:srgbClr val="000000"/>
              </a:solidFill>
              <a:latin typeface="微软雅黑" pitchFamily="34" charset="-122"/>
              <a:ea typeface="微软雅黑" pitchFamily="34" charset="-122"/>
            </a:endParaRPr>
          </a:p>
        </p:txBody>
      </p:sp>
      <p:sp>
        <p:nvSpPr>
          <p:cNvPr id="164" name="Text Box 28"/>
          <p:cNvSpPr txBox="1">
            <a:spLocks noChangeArrowheads="1"/>
          </p:cNvSpPr>
          <p:nvPr/>
        </p:nvSpPr>
        <p:spPr bwMode="auto">
          <a:xfrm>
            <a:off x="323528" y="5060674"/>
            <a:ext cx="1772667" cy="1440160"/>
          </a:xfrm>
          <a:prstGeom prst="rect">
            <a:avLst/>
          </a:prstGeom>
          <a:noFill/>
          <a:ln w="9525">
            <a:noFill/>
            <a:miter lim="800000"/>
            <a:headEnd/>
            <a:tailEnd/>
          </a:ln>
        </p:spPr>
        <p:txBody>
          <a:bodyPr/>
          <a:lstStyle/>
          <a:p>
            <a:r>
              <a:rPr lang="en-US" altLang="zh-CN" sz="1200" b="1" dirty="0">
                <a:solidFill>
                  <a:srgbClr val="FF0000"/>
                </a:solidFill>
                <a:latin typeface="微软雅黑" pitchFamily="34" charset="-122"/>
                <a:ea typeface="微软雅黑" pitchFamily="34" charset="-122"/>
              </a:rPr>
              <a:t>E</a:t>
            </a:r>
            <a:r>
              <a:rPr lang="en-US" altLang="zh-CN" sz="1200" b="1" dirty="0" smtClean="0">
                <a:solidFill>
                  <a:srgbClr val="FF0000"/>
                </a:solidFill>
                <a:latin typeface="微软雅黑" pitchFamily="34" charset="-122"/>
                <a:ea typeface="微软雅黑" pitchFamily="34" charset="-122"/>
              </a:rPr>
              <a:t>DS</a:t>
            </a:r>
            <a:r>
              <a:rPr lang="zh-CN" altLang="en-US" sz="1200" b="1" dirty="0" smtClean="0">
                <a:solidFill>
                  <a:srgbClr val="FF0000"/>
                </a:solidFill>
                <a:latin typeface="微软雅黑" pitchFamily="34" charset="-122"/>
                <a:ea typeface="微软雅黑" pitchFamily="34" charset="-122"/>
              </a:rPr>
              <a:t>集中数据存储，为</a:t>
            </a:r>
            <a:r>
              <a:rPr lang="en-US" altLang="zh-CN" sz="1200" b="1" dirty="0" smtClean="0">
                <a:solidFill>
                  <a:srgbClr val="FF0000"/>
                </a:solidFill>
                <a:latin typeface="微软雅黑" pitchFamily="34" charset="-122"/>
                <a:ea typeface="微软雅黑" pitchFamily="34" charset="-122"/>
              </a:rPr>
              <a:t>EPM</a:t>
            </a:r>
            <a:r>
              <a:rPr lang="zh-CN" altLang="en-US" sz="1200" b="1" dirty="0" smtClean="0">
                <a:solidFill>
                  <a:srgbClr val="FF0000"/>
                </a:solidFill>
                <a:latin typeface="微软雅黑" pitchFamily="34" charset="-122"/>
                <a:ea typeface="微软雅黑" pitchFamily="34" charset="-122"/>
              </a:rPr>
              <a:t>应用提供统一的数据平台，提高数据质量，简化数据管理，增强企业决策支持</a:t>
            </a:r>
            <a:endParaRPr lang="zh-CN" altLang="en-US" sz="1200" dirty="0">
              <a:solidFill>
                <a:srgbClr val="FF0000"/>
              </a:solidFill>
              <a:latin typeface="微软雅黑" pitchFamily="34" charset="-122"/>
              <a:ea typeface="微软雅黑" pitchFamily="34" charset="-122"/>
            </a:endParaRPr>
          </a:p>
        </p:txBody>
      </p:sp>
      <p:sp>
        <p:nvSpPr>
          <p:cNvPr id="165" name="AutoShape 7"/>
          <p:cNvSpPr>
            <a:spLocks noChangeArrowheads="1"/>
          </p:cNvSpPr>
          <p:nvPr/>
        </p:nvSpPr>
        <p:spPr bwMode="auto">
          <a:xfrm rot="10800000">
            <a:off x="4389188" y="2139144"/>
            <a:ext cx="706438" cy="3016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4930 h 21600"/>
              <a:gd name="T14" fmla="*/ 18995 w 21600"/>
              <a:gd name="T15" fmla="*/ 16670 h 21600"/>
            </a:gdLst>
            <a:ahLst/>
            <a:cxnLst>
              <a:cxn ang="T8">
                <a:pos x="T0" y="T1"/>
              </a:cxn>
              <a:cxn ang="T9">
                <a:pos x="T2" y="T3"/>
              </a:cxn>
              <a:cxn ang="T10">
                <a:pos x="T4" y="T5"/>
              </a:cxn>
              <a:cxn ang="T11">
                <a:pos x="T6" y="T7"/>
              </a:cxn>
            </a:cxnLst>
            <a:rect l="T12" t="T13" r="T14" b="T15"/>
            <a:pathLst>
              <a:path w="21600" h="21600">
                <a:moveTo>
                  <a:pt x="16807" y="0"/>
                </a:moveTo>
                <a:lnTo>
                  <a:pt x="16807" y="4930"/>
                </a:lnTo>
                <a:lnTo>
                  <a:pt x="3375" y="4930"/>
                </a:lnTo>
                <a:lnTo>
                  <a:pt x="3375" y="16670"/>
                </a:lnTo>
                <a:lnTo>
                  <a:pt x="16807" y="16670"/>
                </a:lnTo>
                <a:lnTo>
                  <a:pt x="16807" y="21600"/>
                </a:lnTo>
                <a:lnTo>
                  <a:pt x="21600" y="10800"/>
                </a:lnTo>
                <a:close/>
              </a:path>
              <a:path w="21600" h="21600">
                <a:moveTo>
                  <a:pt x="1350" y="4930"/>
                </a:moveTo>
                <a:lnTo>
                  <a:pt x="1350" y="16670"/>
                </a:lnTo>
                <a:lnTo>
                  <a:pt x="2700" y="16670"/>
                </a:lnTo>
                <a:lnTo>
                  <a:pt x="2700" y="4930"/>
                </a:lnTo>
                <a:close/>
              </a:path>
              <a:path w="21600" h="21600">
                <a:moveTo>
                  <a:pt x="0" y="4930"/>
                </a:moveTo>
                <a:lnTo>
                  <a:pt x="0" y="16670"/>
                </a:lnTo>
                <a:lnTo>
                  <a:pt x="675" y="16670"/>
                </a:lnTo>
                <a:lnTo>
                  <a:pt x="675" y="4930"/>
                </a:lnTo>
                <a:close/>
              </a:path>
            </a:pathLst>
          </a:custGeom>
          <a:solidFill>
            <a:srgbClr val="FFC000"/>
          </a:solidFill>
          <a:ln w="9525">
            <a:solidFill>
              <a:srgbClr val="000000"/>
            </a:solidFill>
            <a:miter lim="800000"/>
            <a:headEnd/>
            <a:tailEnd/>
          </a:ln>
        </p:spPr>
        <p:txBody>
          <a:bodyPr rot="10800000" lIns="0" tIns="0" rIns="0" bIns="0"/>
          <a:lstStyle/>
          <a:p>
            <a:endParaRPr lang="zh-CN" altLang="en-US"/>
          </a:p>
        </p:txBody>
      </p:sp>
      <p:sp>
        <p:nvSpPr>
          <p:cNvPr id="166" name="Text Box 64"/>
          <p:cNvSpPr txBox="1">
            <a:spLocks noChangeArrowheads="1"/>
          </p:cNvSpPr>
          <p:nvPr/>
        </p:nvSpPr>
        <p:spPr bwMode="auto">
          <a:xfrm>
            <a:off x="4533651" y="2196294"/>
            <a:ext cx="576262" cy="230188"/>
          </a:xfrm>
          <a:prstGeom prst="rect">
            <a:avLst/>
          </a:prstGeom>
          <a:noFill/>
          <a:ln w="9525">
            <a:noFill/>
            <a:miter lim="800000"/>
            <a:headEnd/>
            <a:tailEnd/>
          </a:ln>
        </p:spPr>
        <p:txBody>
          <a:bodyPr>
            <a:spAutoFit/>
          </a:bodyPr>
          <a:lstStyle/>
          <a:p>
            <a:pPr>
              <a:spcBef>
                <a:spcPct val="50000"/>
              </a:spcBef>
            </a:pPr>
            <a:r>
              <a:rPr lang="en-US" altLang="zh-CN" sz="900" b="1">
                <a:solidFill>
                  <a:srgbClr val="000000"/>
                </a:solidFill>
                <a:ea typeface="微软雅黑" pitchFamily="34" charset="-122"/>
                <a:cs typeface="宋体" pitchFamily="2" charset="-122"/>
              </a:rPr>
              <a:t>Drill In</a:t>
            </a:r>
            <a:endParaRPr lang="zh-CN" altLang="en-US" sz="900" b="1">
              <a:solidFill>
                <a:srgbClr val="000000"/>
              </a:solidFill>
              <a:ea typeface="微软雅黑" pitchFamily="34" charset="-122"/>
              <a:cs typeface="宋体" pitchFamily="2" charset="-122"/>
            </a:endParaRPr>
          </a:p>
        </p:txBody>
      </p:sp>
      <p:pic>
        <p:nvPicPr>
          <p:cNvPr id="167" name="Picture 4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060476" y="2125968"/>
            <a:ext cx="235268" cy="235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8" name="Text Box 63"/>
          <p:cNvSpPr txBox="1">
            <a:spLocks noChangeArrowheads="1"/>
          </p:cNvSpPr>
          <p:nvPr/>
        </p:nvSpPr>
        <p:spPr bwMode="auto">
          <a:xfrm>
            <a:off x="2290453" y="2101962"/>
            <a:ext cx="604837" cy="282575"/>
          </a:xfrm>
          <a:prstGeom prst="rect">
            <a:avLst/>
          </a:prstGeom>
          <a:noFill/>
          <a:ln w="9525">
            <a:noFill/>
            <a:miter lim="800000"/>
            <a:headEnd/>
            <a:tailEnd/>
          </a:ln>
        </p:spPr>
        <p:txBody>
          <a:bodyPr/>
          <a:lstStyle/>
          <a:p>
            <a:pPr algn="ctr"/>
            <a:r>
              <a:rPr lang="en-US" altLang="zh-CN" sz="1200" b="1" dirty="0" smtClean="0">
                <a:solidFill>
                  <a:srgbClr val="000000"/>
                </a:solidFill>
                <a:latin typeface="微软雅黑" pitchFamily="34" charset="-122"/>
                <a:ea typeface="微软雅黑" pitchFamily="34" charset="-122"/>
              </a:rPr>
              <a:t>ODI</a:t>
            </a:r>
            <a:endParaRPr lang="en-US" altLang="zh-CN" sz="1200" b="1" dirty="0">
              <a:solidFill>
                <a:srgbClr val="000000"/>
              </a:solidFill>
              <a:latin typeface="微软雅黑" pitchFamily="34" charset="-122"/>
              <a:ea typeface="微软雅黑" pitchFamily="34" charset="-122"/>
            </a:endParaRPr>
          </a:p>
        </p:txBody>
      </p:sp>
      <p:sp>
        <p:nvSpPr>
          <p:cNvPr id="169" name="Rounded Rectangle 90"/>
          <p:cNvSpPr/>
          <p:nvPr/>
        </p:nvSpPr>
        <p:spPr bwMode="auto">
          <a:xfrm rot="16200000">
            <a:off x="4991288" y="3252409"/>
            <a:ext cx="3967756" cy="215328"/>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CN" sz="1200" dirty="0" smtClean="0">
                <a:solidFill>
                  <a:schemeClr val="bg1"/>
                </a:solidFill>
                <a:ea typeface="宋体" pitchFamily="2" charset="-122"/>
              </a:rPr>
              <a:t>End Users</a:t>
            </a:r>
            <a:endParaRPr lang="zh-CN" altLang="en-US" sz="1200" dirty="0">
              <a:solidFill>
                <a:schemeClr val="bg1"/>
              </a:solidFill>
              <a:ea typeface="宋体" pitchFamily="2" charset="-122"/>
            </a:endParaRPr>
          </a:p>
        </p:txBody>
      </p:sp>
      <p:sp>
        <p:nvSpPr>
          <p:cNvPr id="170" name="Right Arrow 115"/>
          <p:cNvSpPr/>
          <p:nvPr/>
        </p:nvSpPr>
        <p:spPr bwMode="auto">
          <a:xfrm>
            <a:off x="6997103" y="1605693"/>
            <a:ext cx="228600" cy="152400"/>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nchor="ctr"/>
          <a:lstStyle/>
          <a:p>
            <a:pPr>
              <a:defRPr/>
            </a:pPr>
            <a:endParaRPr lang="zh-CN" altLang="en-US">
              <a:solidFill>
                <a:schemeClr val="bg1"/>
              </a:solidFill>
              <a:ea typeface="宋体" pitchFamily="2" charset="-122"/>
            </a:endParaRPr>
          </a:p>
        </p:txBody>
      </p:sp>
      <p:sp>
        <p:nvSpPr>
          <p:cNvPr id="171" name="Right Arrow 116"/>
          <p:cNvSpPr/>
          <p:nvPr/>
        </p:nvSpPr>
        <p:spPr bwMode="auto">
          <a:xfrm>
            <a:off x="6997103" y="2324370"/>
            <a:ext cx="228600" cy="152400"/>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nchor="ctr"/>
          <a:lstStyle/>
          <a:p>
            <a:pPr>
              <a:defRPr/>
            </a:pPr>
            <a:endParaRPr lang="zh-CN" altLang="en-US">
              <a:solidFill>
                <a:schemeClr val="bg1"/>
              </a:solidFill>
              <a:ea typeface="宋体" pitchFamily="2" charset="-122"/>
            </a:endParaRPr>
          </a:p>
        </p:txBody>
      </p:sp>
      <p:sp>
        <p:nvSpPr>
          <p:cNvPr id="172" name="Right Arrow 117"/>
          <p:cNvSpPr/>
          <p:nvPr/>
        </p:nvSpPr>
        <p:spPr bwMode="auto">
          <a:xfrm>
            <a:off x="6997103" y="3404490"/>
            <a:ext cx="228600" cy="152400"/>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nchor="ctr"/>
          <a:lstStyle/>
          <a:p>
            <a:pPr>
              <a:defRPr/>
            </a:pPr>
            <a:endParaRPr lang="zh-CN" altLang="en-US">
              <a:solidFill>
                <a:schemeClr val="bg1"/>
              </a:solidFill>
              <a:ea typeface="宋体" pitchFamily="2" charset="-122"/>
            </a:endParaRPr>
          </a:p>
        </p:txBody>
      </p:sp>
      <p:sp>
        <p:nvSpPr>
          <p:cNvPr id="173" name="Right Arrow 118"/>
          <p:cNvSpPr/>
          <p:nvPr/>
        </p:nvSpPr>
        <p:spPr bwMode="auto">
          <a:xfrm>
            <a:off x="6997103" y="4332210"/>
            <a:ext cx="228600" cy="152400"/>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nchor="ctr"/>
          <a:lstStyle/>
          <a:p>
            <a:pPr>
              <a:defRPr/>
            </a:pPr>
            <a:endParaRPr lang="zh-CN" altLang="en-US">
              <a:solidFill>
                <a:schemeClr val="bg1"/>
              </a:solidFill>
              <a:ea typeface="宋体" pitchFamily="2" charset="-122"/>
            </a:endParaRPr>
          </a:p>
        </p:txBody>
      </p:sp>
      <p:sp>
        <p:nvSpPr>
          <p:cNvPr id="174" name="Right Arrow 118"/>
          <p:cNvSpPr/>
          <p:nvPr/>
        </p:nvSpPr>
        <p:spPr bwMode="auto">
          <a:xfrm>
            <a:off x="6997103" y="5132682"/>
            <a:ext cx="228600" cy="152400"/>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nchor="ctr"/>
          <a:lstStyle/>
          <a:p>
            <a:pPr>
              <a:defRPr/>
            </a:pPr>
            <a:endParaRPr lang="zh-CN" altLang="en-US">
              <a:solidFill>
                <a:schemeClr val="bg1"/>
              </a:solidFill>
              <a:ea typeface="宋体" pitchFamily="2" charset="-122"/>
            </a:endParaRPr>
          </a:p>
        </p:txBody>
      </p:sp>
    </p:spTree>
    <p:extLst>
      <p:ext uri="{BB962C8B-B14F-4D97-AF65-F5344CB8AC3E}">
        <p14:creationId xmlns:p14="http://schemas.microsoft.com/office/powerpoint/2010/main" val="37617057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2"/>
          <p:cNvSpPr txBox="1">
            <a:spLocks noChangeArrowheads="1"/>
          </p:cNvSpPr>
          <p:nvPr/>
        </p:nvSpPr>
        <p:spPr bwMode="auto">
          <a:xfrm>
            <a:off x="1515665" y="-141313"/>
            <a:ext cx="8816975" cy="76200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914400" rtl="0" eaLnBrk="1" latinLnBrk="0" hangingPunct="1">
              <a:spcBef>
                <a:spcPct val="0"/>
              </a:spcBef>
              <a:buNone/>
              <a:defRPr sz="1800" b="1" kern="1200">
                <a:solidFill>
                  <a:schemeClr val="bg1"/>
                </a:solidFill>
                <a:latin typeface="微软雅黑" pitchFamily="34" charset="-122"/>
                <a:ea typeface="微软雅黑" pitchFamily="34" charset="-122"/>
                <a:cs typeface="+mj-cs"/>
              </a:defRPr>
            </a:lvl1pPr>
          </a:lstStyle>
          <a:p>
            <a:r>
              <a:rPr lang="zh-CN" altLang="en-US" dirty="0"/>
              <a:t>全面预算</a:t>
            </a:r>
            <a:r>
              <a:rPr lang="zh-CN" altLang="en-US" dirty="0" smtClean="0"/>
              <a:t>体系和框架</a:t>
            </a:r>
            <a:r>
              <a:rPr lang="en-US" altLang="zh-CN" dirty="0" smtClean="0"/>
              <a:t>——</a:t>
            </a:r>
            <a:r>
              <a:rPr lang="zh-CN" altLang="en-US" dirty="0" smtClean="0"/>
              <a:t>战略下发</a:t>
            </a:r>
            <a:endParaRPr lang="en-US" altLang="zh-CN" dirty="0"/>
          </a:p>
        </p:txBody>
      </p:sp>
      <p:sp>
        <p:nvSpPr>
          <p:cNvPr id="63" name="Rectangle 3"/>
          <p:cNvSpPr txBox="1">
            <a:spLocks noChangeArrowheads="1"/>
          </p:cNvSpPr>
          <p:nvPr/>
        </p:nvSpPr>
        <p:spPr>
          <a:xfrm>
            <a:off x="251520" y="1052736"/>
            <a:ext cx="8959850" cy="93610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dirty="0">
                <a:latin typeface="微软雅黑" pitchFamily="34" charset="-122"/>
                <a:ea typeface="微软雅黑" pitchFamily="34" charset="-122"/>
              </a:rPr>
              <a:t>实现战略规划、经营计划与预算的有效衔接</a:t>
            </a:r>
            <a:endParaRPr lang="en-US" altLang="zh-CN" sz="1200" dirty="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在全面预算编制中，战略目标逐层分解为经营计划，并以指标的方式体现</a:t>
            </a:r>
            <a:endParaRPr lang="en-US" altLang="zh-CN" sz="1200" dirty="0" smtClean="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华润集团下属各业务单元制定不同的战略规划，汇总至集团总部，做统一管控。</a:t>
            </a:r>
            <a:endParaRPr lang="en-US" altLang="zh-CN" sz="1200" dirty="0" smtClean="0">
              <a:latin typeface="微软雅黑" pitchFamily="34" charset="-122"/>
              <a:ea typeface="微软雅黑" pitchFamily="34" charset="-122"/>
            </a:endParaRPr>
          </a:p>
        </p:txBody>
      </p:sp>
      <p:grpSp>
        <p:nvGrpSpPr>
          <p:cNvPr id="64" name="Group 4"/>
          <p:cNvGrpSpPr>
            <a:grpSpLocks/>
          </p:cNvGrpSpPr>
          <p:nvPr/>
        </p:nvGrpSpPr>
        <p:grpSpPr bwMode="auto">
          <a:xfrm>
            <a:off x="829513" y="1844824"/>
            <a:ext cx="7165337" cy="4032476"/>
            <a:chOff x="295" y="890"/>
            <a:chExt cx="5123" cy="2720"/>
          </a:xfrm>
        </p:grpSpPr>
        <p:sp>
          <p:nvSpPr>
            <p:cNvPr id="65" name="AutoShape 5"/>
            <p:cNvSpPr>
              <a:spLocks noChangeArrowheads="1"/>
            </p:cNvSpPr>
            <p:nvPr/>
          </p:nvSpPr>
          <p:spPr bwMode="gray">
            <a:xfrm>
              <a:off x="297" y="2209"/>
              <a:ext cx="489" cy="755"/>
            </a:xfrm>
            <a:prstGeom prst="foldedCorner">
              <a:avLst>
                <a:gd name="adj" fmla="val 12500"/>
              </a:avLst>
            </a:prstGeom>
            <a:noFill/>
            <a:ln w="127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square" lIns="81861" tIns="40930" rIns="81861" bIns="40930">
              <a:spAutoFit/>
            </a:bodyPr>
            <a:lstStyle/>
            <a:p>
              <a:pPr algn="ctr" defTabSz="719138" eaLnBrk="0" hangingPunct="0">
                <a:lnSpc>
                  <a:spcPct val="90000"/>
                </a:lnSpc>
                <a:spcBef>
                  <a:spcPct val="30000"/>
                </a:spcBef>
                <a:buFontTx/>
                <a:buChar char="•"/>
              </a:pPr>
              <a:r>
                <a:rPr lang="zh-CN" altLang="en-US" sz="900" dirty="0">
                  <a:latin typeface="微软雅黑" pitchFamily="34" charset="-122"/>
                  <a:ea typeface="微软雅黑" pitchFamily="34" charset="-122"/>
                </a:rPr>
                <a:t> 政府</a:t>
              </a:r>
            </a:p>
            <a:p>
              <a:pPr algn="ctr" defTabSz="719138" eaLnBrk="0" hangingPunct="0">
                <a:lnSpc>
                  <a:spcPct val="90000"/>
                </a:lnSpc>
                <a:spcBef>
                  <a:spcPct val="30000"/>
                </a:spcBef>
                <a:buFontTx/>
                <a:buChar char="•"/>
              </a:pPr>
              <a:r>
                <a:rPr lang="zh-CN" altLang="en-US" sz="900" dirty="0">
                  <a:latin typeface="微软雅黑" pitchFamily="34" charset="-122"/>
                  <a:ea typeface="微软雅黑" pitchFamily="34" charset="-122"/>
                </a:rPr>
                <a:t> 行业</a:t>
              </a:r>
            </a:p>
            <a:p>
              <a:pPr algn="ctr" defTabSz="719138" eaLnBrk="0" hangingPunct="0">
                <a:lnSpc>
                  <a:spcPct val="90000"/>
                </a:lnSpc>
                <a:spcBef>
                  <a:spcPct val="30000"/>
                </a:spcBef>
                <a:buFontTx/>
                <a:buChar char="•"/>
              </a:pPr>
              <a:r>
                <a:rPr lang="zh-CN" altLang="en-US" sz="900" dirty="0">
                  <a:latin typeface="微软雅黑" pitchFamily="34" charset="-122"/>
                  <a:ea typeface="微软雅黑" pitchFamily="34" charset="-122"/>
                </a:rPr>
                <a:t> 市场</a:t>
              </a:r>
            </a:p>
            <a:p>
              <a:pPr algn="ctr" defTabSz="719138" eaLnBrk="0" hangingPunct="0">
                <a:lnSpc>
                  <a:spcPct val="90000"/>
                </a:lnSpc>
                <a:spcBef>
                  <a:spcPct val="30000"/>
                </a:spcBef>
                <a:buFontTx/>
                <a:buChar char="•"/>
              </a:pPr>
              <a:r>
                <a:rPr lang="zh-CN" altLang="en-US" sz="900" dirty="0">
                  <a:latin typeface="微软雅黑" pitchFamily="34" charset="-122"/>
                  <a:ea typeface="微软雅黑" pitchFamily="34" charset="-122"/>
                </a:rPr>
                <a:t> 对手</a:t>
              </a:r>
            </a:p>
            <a:p>
              <a:pPr algn="ctr" defTabSz="719138" eaLnBrk="0" hangingPunct="0">
                <a:lnSpc>
                  <a:spcPct val="90000"/>
                </a:lnSpc>
                <a:spcBef>
                  <a:spcPct val="30000"/>
                </a:spcBef>
                <a:buFontTx/>
                <a:buChar char="•"/>
              </a:pPr>
              <a:r>
                <a:rPr lang="zh-CN" altLang="en-US" sz="900" dirty="0">
                  <a:latin typeface="微软雅黑" pitchFamily="34" charset="-122"/>
                  <a:ea typeface="微软雅黑" pitchFamily="34" charset="-122"/>
                </a:rPr>
                <a:t> </a:t>
              </a:r>
              <a:r>
                <a:rPr lang="zh-CN" altLang="en-US" sz="900" dirty="0" smtClean="0">
                  <a:latin typeface="微软雅黑" pitchFamily="34" charset="-122"/>
                  <a:ea typeface="微软雅黑" pitchFamily="34" charset="-122"/>
                </a:rPr>
                <a:t>供应</a:t>
              </a:r>
              <a:r>
                <a:rPr lang="zh-CN" altLang="en-US" sz="900" dirty="0">
                  <a:latin typeface="微软雅黑" pitchFamily="34" charset="-122"/>
                  <a:ea typeface="微软雅黑" pitchFamily="34" charset="-122"/>
                </a:rPr>
                <a:t>商</a:t>
              </a:r>
            </a:p>
            <a:p>
              <a:pPr algn="ctr" defTabSz="719138" eaLnBrk="0" hangingPunct="0">
                <a:lnSpc>
                  <a:spcPct val="90000"/>
                </a:lnSpc>
                <a:spcBef>
                  <a:spcPct val="30000"/>
                </a:spcBef>
                <a:buFontTx/>
                <a:buChar char="•"/>
              </a:pPr>
              <a:r>
                <a:rPr lang="zh-CN" altLang="en-US" sz="900" dirty="0">
                  <a:latin typeface="微软雅黑" pitchFamily="34" charset="-122"/>
                  <a:ea typeface="微软雅黑" pitchFamily="34" charset="-122"/>
                </a:rPr>
                <a:t> 客户</a:t>
              </a:r>
            </a:p>
          </p:txBody>
        </p:sp>
        <p:sp>
          <p:nvSpPr>
            <p:cNvPr id="66" name="AutoShape 6"/>
            <p:cNvSpPr>
              <a:spLocks noChangeArrowheads="1"/>
            </p:cNvSpPr>
            <p:nvPr/>
          </p:nvSpPr>
          <p:spPr bwMode="auto">
            <a:xfrm>
              <a:off x="2837" y="1903"/>
              <a:ext cx="873" cy="424"/>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5 w 21600"/>
                <a:gd name="T13" fmla="*/ 5553 h 21600"/>
                <a:gd name="T14" fmla="*/ 14252 w 21600"/>
                <a:gd name="T15" fmla="*/ 16047 h 21600"/>
              </a:gdLst>
              <a:ahLst/>
              <a:cxnLst>
                <a:cxn ang="T8">
                  <a:pos x="T0" y="T1"/>
                </a:cxn>
                <a:cxn ang="T9">
                  <a:pos x="T2" y="T3"/>
                </a:cxn>
                <a:cxn ang="T10">
                  <a:pos x="T4" y="T5"/>
                </a:cxn>
                <a:cxn ang="T11">
                  <a:pos x="T6" y="T7"/>
                </a:cxn>
              </a:cxnLst>
              <a:rect l="T12" t="T13" r="T14" b="T15"/>
              <a:pathLst>
                <a:path w="21600" h="21600">
                  <a:moveTo>
                    <a:pt x="6435" y="0"/>
                  </a:moveTo>
                  <a:lnTo>
                    <a:pt x="6435" y="5559"/>
                  </a:lnTo>
                  <a:lnTo>
                    <a:pt x="3375" y="5559"/>
                  </a:lnTo>
                  <a:lnTo>
                    <a:pt x="3375" y="16041"/>
                  </a:lnTo>
                  <a:lnTo>
                    <a:pt x="6435" y="16041"/>
                  </a:lnTo>
                  <a:lnTo>
                    <a:pt x="6435" y="21600"/>
                  </a:lnTo>
                  <a:lnTo>
                    <a:pt x="21600" y="10800"/>
                  </a:lnTo>
                  <a:lnTo>
                    <a:pt x="6435" y="0"/>
                  </a:lnTo>
                  <a:close/>
                </a:path>
                <a:path w="21600" h="21600">
                  <a:moveTo>
                    <a:pt x="1350" y="5559"/>
                  </a:moveTo>
                  <a:lnTo>
                    <a:pt x="1350" y="16041"/>
                  </a:lnTo>
                  <a:lnTo>
                    <a:pt x="2700" y="16041"/>
                  </a:lnTo>
                  <a:lnTo>
                    <a:pt x="2700" y="5559"/>
                  </a:lnTo>
                  <a:lnTo>
                    <a:pt x="1350" y="5559"/>
                  </a:lnTo>
                  <a:close/>
                </a:path>
                <a:path w="21600" h="21600">
                  <a:moveTo>
                    <a:pt x="0" y="5559"/>
                  </a:moveTo>
                  <a:lnTo>
                    <a:pt x="0" y="16041"/>
                  </a:lnTo>
                  <a:lnTo>
                    <a:pt x="675" y="16041"/>
                  </a:lnTo>
                  <a:lnTo>
                    <a:pt x="675" y="5559"/>
                  </a:lnTo>
                  <a:lnTo>
                    <a:pt x="0" y="5559"/>
                  </a:lnTo>
                  <a:close/>
                </a:path>
              </a:pathLst>
            </a:custGeom>
            <a:solidFill>
              <a:srgbClr val="A7C4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endParaRPr lang="zh-CN" altLang="en-US"/>
            </a:p>
          </p:txBody>
        </p:sp>
        <p:sp>
          <p:nvSpPr>
            <p:cNvPr id="67" name="Rectangle 7"/>
            <p:cNvSpPr>
              <a:spLocks noChangeArrowheads="1"/>
            </p:cNvSpPr>
            <p:nvPr/>
          </p:nvSpPr>
          <p:spPr bwMode="auto">
            <a:xfrm>
              <a:off x="2226" y="1344"/>
              <a:ext cx="790" cy="145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spcBef>
                  <a:spcPct val="50000"/>
                </a:spcBef>
              </a:pPr>
              <a:endParaRPr lang="zh-CN" altLang="en-US">
                <a:latin typeface="微软雅黑" pitchFamily="34" charset="-122"/>
                <a:ea typeface="微软雅黑" pitchFamily="34" charset="-122"/>
              </a:endParaRPr>
            </a:p>
          </p:txBody>
        </p:sp>
        <p:sp>
          <p:nvSpPr>
            <p:cNvPr id="68" name="AutoShape 8"/>
            <p:cNvSpPr>
              <a:spLocks noChangeArrowheads="1"/>
            </p:cNvSpPr>
            <p:nvPr/>
          </p:nvSpPr>
          <p:spPr bwMode="auto">
            <a:xfrm>
              <a:off x="2882" y="890"/>
              <a:ext cx="2536" cy="180"/>
            </a:xfrm>
            <a:prstGeom prst="homePlate">
              <a:avLst>
                <a:gd name="adj" fmla="val 81342"/>
              </a:avLst>
            </a:prstGeom>
            <a:ln>
              <a:headEnd type="none" w="sm" len="sm"/>
              <a:tailEnd/>
            </a:ln>
          </p:spPr>
          <p:style>
            <a:lnRef idx="0">
              <a:schemeClr val="accent3"/>
            </a:lnRef>
            <a:fillRef idx="3">
              <a:schemeClr val="accent3"/>
            </a:fillRef>
            <a:effectRef idx="3">
              <a:schemeClr val="accent3"/>
            </a:effectRef>
            <a:fontRef idx="minor">
              <a:schemeClr val="lt1"/>
            </a:fontRef>
          </p:style>
          <p:txBody>
            <a:bodyPr wrap="none" lIns="0" tIns="0" rIns="0" bIns="0" anchor="ctr"/>
            <a:lstStyle/>
            <a:p>
              <a:pPr algn="ctr" eaLnBrk="0" hangingPunct="0">
                <a:spcBef>
                  <a:spcPct val="50000"/>
                </a:spcBef>
                <a:defRPr/>
              </a:pPr>
              <a:r>
                <a:rPr lang="zh-CN" altLang="en-US" sz="1200" dirty="0">
                  <a:solidFill>
                    <a:schemeClr val="bg1"/>
                  </a:solidFill>
                  <a:latin typeface="微软雅黑" pitchFamily="34" charset="-122"/>
                  <a:ea typeface="微软雅黑" pitchFamily="34" charset="-122"/>
                </a:rPr>
                <a:t>经营管理</a:t>
              </a:r>
              <a:endParaRPr lang="en-GB" altLang="zh-CN" sz="1200" dirty="0">
                <a:solidFill>
                  <a:schemeClr val="bg1"/>
                </a:solidFill>
                <a:latin typeface="微软雅黑" pitchFamily="34" charset="-122"/>
                <a:ea typeface="微软雅黑" pitchFamily="34" charset="-122"/>
              </a:endParaRPr>
            </a:p>
          </p:txBody>
        </p:sp>
        <p:sp>
          <p:nvSpPr>
            <p:cNvPr id="70" name="Rectangle 10"/>
            <p:cNvSpPr>
              <a:spLocks noChangeArrowheads="1"/>
            </p:cNvSpPr>
            <p:nvPr/>
          </p:nvSpPr>
          <p:spPr bwMode="auto">
            <a:xfrm>
              <a:off x="3768" y="1102"/>
              <a:ext cx="1647" cy="181"/>
            </a:xfrm>
            <a:prstGeom prst="rect">
              <a:avLst/>
            </a:prstGeom>
            <a:ln/>
            <a:extLst/>
          </p:spPr>
          <p:style>
            <a:lnRef idx="0">
              <a:schemeClr val="accent3"/>
            </a:lnRef>
            <a:fillRef idx="3">
              <a:schemeClr val="accent3"/>
            </a:fillRef>
            <a:effectRef idx="3">
              <a:schemeClr val="accent3"/>
            </a:effectRef>
            <a:fontRef idx="minor">
              <a:schemeClr val="lt1"/>
            </a:fontRef>
          </p:style>
          <p:txBody>
            <a:bodyPr wrap="none" lIns="92075" tIns="46038" rIns="92075" bIns="46038" anchor="ctr"/>
            <a:lstStyle/>
            <a:p>
              <a:pPr algn="ctr" eaLnBrk="0" hangingPunct="0">
                <a:spcBef>
                  <a:spcPct val="50000"/>
                </a:spcBef>
              </a:pPr>
              <a:r>
                <a:rPr lang="zh-CN" altLang="en-US" sz="1200" dirty="0">
                  <a:solidFill>
                    <a:schemeClr val="bg1"/>
                  </a:solidFill>
                  <a:latin typeface="微软雅黑" pitchFamily="34" charset="-122"/>
                  <a:ea typeface="微软雅黑" pitchFamily="34" charset="-122"/>
                </a:rPr>
                <a:t>财务预算</a:t>
              </a:r>
            </a:p>
          </p:txBody>
        </p:sp>
        <p:sp>
          <p:nvSpPr>
            <p:cNvPr id="71" name="AutoShape 11"/>
            <p:cNvSpPr>
              <a:spLocks noChangeArrowheads="1"/>
            </p:cNvSpPr>
            <p:nvPr/>
          </p:nvSpPr>
          <p:spPr bwMode="auto">
            <a:xfrm>
              <a:off x="3775" y="2194"/>
              <a:ext cx="651" cy="529"/>
            </a:xfrm>
            <a:prstGeom prst="leftArrow">
              <a:avLst>
                <a:gd name="adj1" fmla="val 38972"/>
                <a:gd name="adj2" fmla="val 53823"/>
              </a:avLst>
            </a:prstGeom>
            <a:solidFill>
              <a:srgbClr val="A7C4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0" hangingPunct="0">
                <a:spcBef>
                  <a:spcPct val="50000"/>
                </a:spcBef>
              </a:pPr>
              <a:endParaRPr lang="zh-CN" altLang="en-US">
                <a:latin typeface="微软雅黑" pitchFamily="34" charset="-122"/>
                <a:ea typeface="微软雅黑" pitchFamily="34" charset="-122"/>
              </a:endParaRPr>
            </a:p>
          </p:txBody>
        </p:sp>
        <p:sp>
          <p:nvSpPr>
            <p:cNvPr id="72" name="AutoShape 12"/>
            <p:cNvSpPr>
              <a:spLocks noChangeArrowheads="1"/>
            </p:cNvSpPr>
            <p:nvPr/>
          </p:nvSpPr>
          <p:spPr bwMode="auto">
            <a:xfrm>
              <a:off x="3819" y="1532"/>
              <a:ext cx="651" cy="583"/>
            </a:xfrm>
            <a:prstGeom prst="rightArrow">
              <a:avLst>
                <a:gd name="adj1" fmla="val 35296"/>
                <a:gd name="adj2" fmla="val 55558"/>
              </a:avLst>
            </a:prstGeom>
            <a:solidFill>
              <a:srgbClr val="A7C4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0" hangingPunct="0">
                <a:spcBef>
                  <a:spcPct val="50000"/>
                </a:spcBef>
              </a:pPr>
              <a:endParaRPr lang="zh-CN" altLang="en-US">
                <a:latin typeface="微软雅黑" pitchFamily="34" charset="-122"/>
                <a:ea typeface="微软雅黑" pitchFamily="34" charset="-122"/>
              </a:endParaRPr>
            </a:p>
          </p:txBody>
        </p:sp>
        <p:sp>
          <p:nvSpPr>
            <p:cNvPr id="73" name="Rectangle 13"/>
            <p:cNvSpPr>
              <a:spLocks noChangeArrowheads="1"/>
            </p:cNvSpPr>
            <p:nvPr/>
          </p:nvSpPr>
          <p:spPr bwMode="auto">
            <a:xfrm>
              <a:off x="3906" y="1788"/>
              <a:ext cx="519"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lIns="92075" tIns="46038" rIns="92075" bIns="46038" anchor="ctr"/>
            <a:lstStyle/>
            <a:p>
              <a:pPr algn="ctr" eaLnBrk="0" hangingPunct="0">
                <a:spcBef>
                  <a:spcPct val="50000"/>
                </a:spcBef>
              </a:pPr>
              <a:r>
                <a:rPr lang="ko-KR" altLang="en-US" sz="1000">
                  <a:latin typeface="微软雅黑" pitchFamily="34" charset="-122"/>
                </a:rPr>
                <a:t>目标</a:t>
              </a:r>
              <a:r>
                <a:rPr lang="zh-CN" altLang="en-US" sz="1000">
                  <a:latin typeface="微软雅黑" pitchFamily="34" charset="-122"/>
                  <a:ea typeface="微软雅黑" pitchFamily="34" charset="-122"/>
                </a:rPr>
                <a:t>分解</a:t>
              </a:r>
              <a:endParaRPr lang="ko-KR" altLang="en-US" sz="1000">
                <a:latin typeface="微软雅黑" pitchFamily="34" charset="-122"/>
              </a:endParaRPr>
            </a:p>
          </p:txBody>
        </p:sp>
        <p:sp>
          <p:nvSpPr>
            <p:cNvPr id="74" name="Rectangle 14"/>
            <p:cNvSpPr>
              <a:spLocks noChangeArrowheads="1"/>
            </p:cNvSpPr>
            <p:nvPr/>
          </p:nvSpPr>
          <p:spPr bwMode="auto">
            <a:xfrm>
              <a:off x="3906" y="2403"/>
              <a:ext cx="51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lIns="92075" tIns="46038" rIns="92075" bIns="46038" anchor="ctr"/>
            <a:lstStyle/>
            <a:p>
              <a:pPr algn="ctr" eaLnBrk="0" hangingPunct="0">
                <a:spcBef>
                  <a:spcPct val="50000"/>
                </a:spcBef>
              </a:pPr>
              <a:r>
                <a:rPr lang="ko-KR" altLang="en-US" sz="1000">
                  <a:latin typeface="微软雅黑" pitchFamily="34" charset="-122"/>
                </a:rPr>
                <a:t>编制预算</a:t>
              </a:r>
            </a:p>
          </p:txBody>
        </p:sp>
        <p:sp>
          <p:nvSpPr>
            <p:cNvPr id="75" name="Line 15"/>
            <p:cNvSpPr>
              <a:spLocks noChangeShapeType="1"/>
            </p:cNvSpPr>
            <p:nvPr/>
          </p:nvSpPr>
          <p:spPr bwMode="auto">
            <a:xfrm>
              <a:off x="3740" y="1147"/>
              <a:ext cx="4" cy="2374"/>
            </a:xfrm>
            <a:prstGeom prst="line">
              <a:avLst/>
            </a:prstGeom>
            <a:noFill/>
            <a:ln w="12699">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 name="Rectangle 16"/>
            <p:cNvSpPr>
              <a:spLocks noChangeArrowheads="1"/>
            </p:cNvSpPr>
            <p:nvPr/>
          </p:nvSpPr>
          <p:spPr bwMode="auto">
            <a:xfrm>
              <a:off x="2231" y="1102"/>
              <a:ext cx="1441" cy="181"/>
            </a:xfrm>
            <a:prstGeom prst="rect">
              <a:avLst/>
            </a:prstGeom>
            <a:ln/>
            <a:extLst/>
          </p:spPr>
          <p:style>
            <a:lnRef idx="0">
              <a:schemeClr val="accent3"/>
            </a:lnRef>
            <a:fillRef idx="3">
              <a:schemeClr val="accent3"/>
            </a:fillRef>
            <a:effectRef idx="3">
              <a:schemeClr val="accent3"/>
            </a:effectRef>
            <a:fontRef idx="minor">
              <a:schemeClr val="lt1"/>
            </a:fontRef>
          </p:style>
          <p:txBody>
            <a:bodyPr wrap="none" lIns="92075" tIns="46038" rIns="92075" bIns="46038" anchor="ctr"/>
            <a:lstStyle/>
            <a:p>
              <a:pPr algn="ctr" eaLnBrk="0" hangingPunct="0">
                <a:spcBef>
                  <a:spcPct val="50000"/>
                </a:spcBef>
              </a:pPr>
              <a:r>
                <a:rPr lang="zh-CN" altLang="en-US" sz="1200" dirty="0">
                  <a:solidFill>
                    <a:schemeClr val="bg1"/>
                  </a:solidFill>
                  <a:latin typeface="微软雅黑" pitchFamily="34" charset="-122"/>
                  <a:ea typeface="微软雅黑" pitchFamily="34" charset="-122"/>
                </a:rPr>
                <a:t>业务预算</a:t>
              </a:r>
            </a:p>
          </p:txBody>
        </p:sp>
        <p:sp>
          <p:nvSpPr>
            <p:cNvPr id="77" name="Rectangle 17"/>
            <p:cNvSpPr>
              <a:spLocks noChangeArrowheads="1"/>
            </p:cNvSpPr>
            <p:nvPr/>
          </p:nvSpPr>
          <p:spPr bwMode="auto">
            <a:xfrm>
              <a:off x="3417" y="2024"/>
              <a:ext cx="480" cy="232"/>
            </a:xfrm>
            <a:prstGeom prst="rect">
              <a:avLst/>
            </a:prstGeom>
            <a:solidFill>
              <a:schemeClr val="bg2"/>
            </a:solidFill>
            <a:ln w="12700">
              <a:solidFill>
                <a:schemeClr val="tx1"/>
              </a:solidFill>
              <a:miter lim="800000"/>
              <a:headEnd/>
              <a:tailEnd/>
            </a:ln>
            <a:effectLst>
              <a:outerShdw dist="107763" dir="18900000" algn="ctr" rotWithShape="0">
                <a:srgbClr val="808080"/>
              </a:outerShdw>
            </a:effectLst>
          </p:spPr>
          <p:txBody>
            <a:bodyPr wrap="none" lIns="92075" tIns="46038" rIns="92075" bIns="46038" anchor="ctr"/>
            <a:lstStyle/>
            <a:p>
              <a:pPr algn="ctr" eaLnBrk="0" hangingPunct="0">
                <a:spcBef>
                  <a:spcPct val="50000"/>
                </a:spcBef>
              </a:pPr>
              <a:r>
                <a:rPr lang="ko-KR" altLang="en-US" sz="1000" dirty="0">
                  <a:latin typeface="微软雅黑" pitchFamily="34" charset="-122"/>
                </a:rPr>
                <a:t>经营目标</a:t>
              </a:r>
            </a:p>
          </p:txBody>
        </p:sp>
        <p:sp>
          <p:nvSpPr>
            <p:cNvPr id="78" name="Rectangle 18"/>
            <p:cNvSpPr>
              <a:spLocks noChangeArrowheads="1"/>
            </p:cNvSpPr>
            <p:nvPr/>
          </p:nvSpPr>
          <p:spPr bwMode="auto">
            <a:xfrm>
              <a:off x="295" y="1103"/>
              <a:ext cx="785" cy="181"/>
            </a:xfrm>
            <a:prstGeom prst="rect">
              <a:avLst/>
            </a:prstGeom>
            <a:ln/>
            <a:extLst/>
          </p:spPr>
          <p:style>
            <a:lnRef idx="0">
              <a:schemeClr val="accent3"/>
            </a:lnRef>
            <a:fillRef idx="3">
              <a:schemeClr val="accent3"/>
            </a:fillRef>
            <a:effectRef idx="3">
              <a:schemeClr val="accent3"/>
            </a:effectRef>
            <a:fontRef idx="minor">
              <a:schemeClr val="lt1"/>
            </a:fontRef>
          </p:style>
          <p:txBody>
            <a:bodyPr wrap="none" lIns="92075" tIns="46038" rIns="92075" bIns="46038" anchor="ctr"/>
            <a:lstStyle/>
            <a:p>
              <a:pPr algn="ctr" eaLnBrk="0" hangingPunct="0">
                <a:spcBef>
                  <a:spcPct val="50000"/>
                </a:spcBef>
              </a:pPr>
              <a:r>
                <a:rPr lang="zh-CN" altLang="en-US" sz="1200" dirty="0">
                  <a:solidFill>
                    <a:schemeClr val="bg1"/>
                  </a:solidFill>
                  <a:latin typeface="微软雅黑" pitchFamily="34" charset="-122"/>
                  <a:ea typeface="微软雅黑" pitchFamily="34" charset="-122"/>
                </a:rPr>
                <a:t>外部分析</a:t>
              </a:r>
              <a:endParaRPr lang="ko-KR" altLang="en-US" sz="1200" dirty="0">
                <a:solidFill>
                  <a:schemeClr val="bg1"/>
                </a:solidFill>
                <a:latin typeface="微软雅黑" pitchFamily="34" charset="-122"/>
              </a:endParaRPr>
            </a:p>
          </p:txBody>
        </p:sp>
        <p:sp>
          <p:nvSpPr>
            <p:cNvPr id="79" name="Rectangle 19"/>
            <p:cNvSpPr>
              <a:spLocks noChangeArrowheads="1"/>
            </p:cNvSpPr>
            <p:nvPr/>
          </p:nvSpPr>
          <p:spPr bwMode="auto">
            <a:xfrm>
              <a:off x="1124" y="1102"/>
              <a:ext cx="1024" cy="181"/>
            </a:xfrm>
            <a:prstGeom prst="rect">
              <a:avLst/>
            </a:prstGeom>
            <a:ln/>
            <a:extLst/>
          </p:spPr>
          <p:style>
            <a:lnRef idx="0">
              <a:schemeClr val="accent3"/>
            </a:lnRef>
            <a:fillRef idx="3">
              <a:schemeClr val="accent3"/>
            </a:fillRef>
            <a:effectRef idx="3">
              <a:schemeClr val="accent3"/>
            </a:effectRef>
            <a:fontRef idx="minor">
              <a:schemeClr val="lt1"/>
            </a:fontRef>
          </p:style>
          <p:txBody>
            <a:bodyPr wrap="none" lIns="92075" tIns="46038" rIns="92075" bIns="46038" anchor="ctr"/>
            <a:lstStyle/>
            <a:p>
              <a:pPr algn="ctr" eaLnBrk="0" hangingPunct="0">
                <a:spcBef>
                  <a:spcPct val="50000"/>
                </a:spcBef>
              </a:pPr>
              <a:r>
                <a:rPr lang="ko-KR" altLang="en-US" sz="1200" dirty="0">
                  <a:solidFill>
                    <a:schemeClr val="bg1"/>
                  </a:solidFill>
                  <a:latin typeface="微软雅黑" pitchFamily="34" charset="-122"/>
                </a:rPr>
                <a:t>战略</a:t>
              </a:r>
              <a:r>
                <a:rPr lang="zh-CN" altLang="en-US" sz="1200" dirty="0">
                  <a:solidFill>
                    <a:schemeClr val="bg1"/>
                  </a:solidFill>
                  <a:latin typeface="微软雅黑" pitchFamily="34" charset="-122"/>
                  <a:ea typeface="微软雅黑" pitchFamily="34" charset="-122"/>
                </a:rPr>
                <a:t>规划</a:t>
              </a:r>
              <a:endParaRPr lang="ko-KR" altLang="en-US" sz="1200" dirty="0">
                <a:solidFill>
                  <a:schemeClr val="bg1"/>
                </a:solidFill>
                <a:latin typeface="微软雅黑" pitchFamily="34" charset="-122"/>
              </a:endParaRPr>
            </a:p>
          </p:txBody>
        </p:sp>
        <p:sp>
          <p:nvSpPr>
            <p:cNvPr id="80" name="Arc 20"/>
            <p:cNvSpPr>
              <a:spLocks/>
            </p:cNvSpPr>
            <p:nvPr/>
          </p:nvSpPr>
          <p:spPr bwMode="auto">
            <a:xfrm>
              <a:off x="1537" y="1521"/>
              <a:ext cx="233" cy="194"/>
            </a:xfrm>
            <a:custGeom>
              <a:avLst/>
              <a:gdLst>
                <a:gd name="T0" fmla="*/ 0 w 21928"/>
                <a:gd name="T1" fmla="*/ 0 h 26842"/>
                <a:gd name="T2" fmla="*/ 0 w 21928"/>
                <a:gd name="T3" fmla="*/ 0 h 26842"/>
                <a:gd name="T4" fmla="*/ 0 w 21928"/>
                <a:gd name="T5" fmla="*/ 0 h 26842"/>
                <a:gd name="T6" fmla="*/ 0 60000 65536"/>
                <a:gd name="T7" fmla="*/ 0 60000 65536"/>
                <a:gd name="T8" fmla="*/ 0 60000 65536"/>
                <a:gd name="T9" fmla="*/ 0 w 21928"/>
                <a:gd name="T10" fmla="*/ 0 h 26842"/>
                <a:gd name="T11" fmla="*/ 21928 w 21928"/>
                <a:gd name="T12" fmla="*/ 26842 h 26842"/>
              </a:gdLst>
              <a:ahLst/>
              <a:cxnLst>
                <a:cxn ang="T6">
                  <a:pos x="T0" y="T1"/>
                </a:cxn>
                <a:cxn ang="T7">
                  <a:pos x="T2" y="T3"/>
                </a:cxn>
                <a:cxn ang="T8">
                  <a:pos x="T4" y="T5"/>
                </a:cxn>
              </a:cxnLst>
              <a:rect l="T9" t="T10" r="T11" b="T12"/>
              <a:pathLst>
                <a:path w="21928" h="26842" fill="none" extrusionOk="0">
                  <a:moveTo>
                    <a:pt x="0" y="2"/>
                  </a:moveTo>
                  <a:cubicBezTo>
                    <a:pt x="109" y="0"/>
                    <a:pt x="218" y="-1"/>
                    <a:pt x="328" y="0"/>
                  </a:cubicBezTo>
                  <a:cubicBezTo>
                    <a:pt x="12257" y="0"/>
                    <a:pt x="21928" y="9670"/>
                    <a:pt x="21928" y="21600"/>
                  </a:cubicBezTo>
                  <a:cubicBezTo>
                    <a:pt x="21928" y="23367"/>
                    <a:pt x="21711" y="25127"/>
                    <a:pt x="21282" y="26842"/>
                  </a:cubicBezTo>
                </a:path>
                <a:path w="21928" h="26842" stroke="0" extrusionOk="0">
                  <a:moveTo>
                    <a:pt x="0" y="2"/>
                  </a:moveTo>
                  <a:cubicBezTo>
                    <a:pt x="109" y="0"/>
                    <a:pt x="218" y="-1"/>
                    <a:pt x="328" y="0"/>
                  </a:cubicBezTo>
                  <a:cubicBezTo>
                    <a:pt x="12257" y="0"/>
                    <a:pt x="21928" y="9670"/>
                    <a:pt x="21928" y="21600"/>
                  </a:cubicBezTo>
                  <a:cubicBezTo>
                    <a:pt x="21928" y="23367"/>
                    <a:pt x="21711" y="25127"/>
                    <a:pt x="21282" y="26842"/>
                  </a:cubicBezTo>
                  <a:lnTo>
                    <a:pt x="328" y="21600"/>
                  </a:lnTo>
                  <a:lnTo>
                    <a:pt x="0" y="2"/>
                  </a:lnTo>
                  <a:close/>
                </a:path>
              </a:pathLst>
            </a:custGeom>
            <a:noFill/>
            <a:ln w="57150" cap="rnd">
              <a:solidFill>
                <a:schemeClr val="tx1"/>
              </a:solidFill>
              <a:round/>
              <a:headEnd type="none" w="lg" len="med"/>
              <a:tailEnd type="stealth" w="lg"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 name="Arc 21"/>
            <p:cNvSpPr>
              <a:spLocks/>
            </p:cNvSpPr>
            <p:nvPr/>
          </p:nvSpPr>
          <p:spPr bwMode="auto">
            <a:xfrm>
              <a:off x="600" y="1544"/>
              <a:ext cx="227" cy="15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704"/>
                    <a:pt x="9618" y="47"/>
                    <a:pt x="21514" y="0"/>
                  </a:cubicBezTo>
                </a:path>
                <a:path w="21600" h="21600" stroke="0" extrusionOk="0">
                  <a:moveTo>
                    <a:pt x="0" y="21600"/>
                  </a:moveTo>
                  <a:cubicBezTo>
                    <a:pt x="0" y="9704"/>
                    <a:pt x="9618" y="47"/>
                    <a:pt x="21514" y="0"/>
                  </a:cubicBezTo>
                  <a:lnTo>
                    <a:pt x="21600" y="21600"/>
                  </a:lnTo>
                  <a:lnTo>
                    <a:pt x="0" y="21600"/>
                  </a:lnTo>
                  <a:close/>
                </a:path>
              </a:pathLst>
            </a:custGeom>
            <a:noFill/>
            <a:ln w="57150" cap="rnd">
              <a:solidFill>
                <a:schemeClr val="tx1"/>
              </a:solidFill>
              <a:round/>
              <a:headEnd type="none" w="sm" len="sm"/>
              <a:tailEnd type="stealth" w="lg"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 name="Rectangle 22"/>
            <p:cNvSpPr>
              <a:spLocks noChangeArrowheads="1"/>
            </p:cNvSpPr>
            <p:nvPr/>
          </p:nvSpPr>
          <p:spPr bwMode="auto">
            <a:xfrm>
              <a:off x="1516" y="1752"/>
              <a:ext cx="520" cy="249"/>
            </a:xfrm>
            <a:prstGeom prst="rect">
              <a:avLst/>
            </a:prstGeom>
            <a:ln/>
            <a:extLst/>
          </p:spPr>
          <p:style>
            <a:lnRef idx="2">
              <a:schemeClr val="accent6">
                <a:shade val="50000"/>
              </a:schemeClr>
            </a:lnRef>
            <a:fillRef idx="1">
              <a:schemeClr val="accent6"/>
            </a:fillRef>
            <a:effectRef idx="0">
              <a:schemeClr val="accent6"/>
            </a:effectRef>
            <a:fontRef idx="minor">
              <a:schemeClr val="lt1"/>
            </a:fontRef>
          </p:style>
          <p:txBody>
            <a:bodyPr lIns="92075" tIns="46038" rIns="92075" bIns="46038" anchor="ctr"/>
            <a:lstStyle/>
            <a:p>
              <a:pPr algn="ctr" eaLnBrk="0" hangingPunct="0">
                <a:spcBef>
                  <a:spcPct val="50000"/>
                </a:spcBef>
              </a:pPr>
              <a:r>
                <a:rPr lang="zh-CN" altLang="en-US" sz="1000" dirty="0">
                  <a:latin typeface="微软雅黑" pitchFamily="34" charset="-122"/>
                  <a:ea typeface="微软雅黑" pitchFamily="34" charset="-122"/>
                </a:rPr>
                <a:t>战略规划财务模拟</a:t>
              </a:r>
            </a:p>
          </p:txBody>
        </p:sp>
        <p:sp>
          <p:nvSpPr>
            <p:cNvPr id="83" name="Line 23"/>
            <p:cNvSpPr>
              <a:spLocks noChangeShapeType="1"/>
            </p:cNvSpPr>
            <p:nvPr/>
          </p:nvSpPr>
          <p:spPr bwMode="auto">
            <a:xfrm>
              <a:off x="1166" y="1713"/>
              <a:ext cx="1" cy="326"/>
            </a:xfrm>
            <a:prstGeom prst="line">
              <a:avLst/>
            </a:prstGeom>
            <a:noFill/>
            <a:ln w="57150" cap="rnd">
              <a:solidFill>
                <a:schemeClr val="tx1"/>
              </a:solidFill>
              <a:round/>
              <a:headEnd type="none" w="lg" len="med"/>
              <a:tailEnd type="stealth" w="lg"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4" name="Arc 24"/>
            <p:cNvSpPr>
              <a:spLocks/>
            </p:cNvSpPr>
            <p:nvPr/>
          </p:nvSpPr>
          <p:spPr bwMode="auto">
            <a:xfrm rot="10800000">
              <a:off x="1516" y="2029"/>
              <a:ext cx="228" cy="222"/>
            </a:xfrm>
            <a:custGeom>
              <a:avLst/>
              <a:gdLst>
                <a:gd name="T0" fmla="*/ 0 w 21600"/>
                <a:gd name="T1" fmla="*/ 0 h 30633"/>
                <a:gd name="T2" fmla="*/ 0 w 21600"/>
                <a:gd name="T3" fmla="*/ 0 h 30633"/>
                <a:gd name="T4" fmla="*/ 0 w 21600"/>
                <a:gd name="T5" fmla="*/ 0 h 30633"/>
                <a:gd name="T6" fmla="*/ 0 60000 65536"/>
                <a:gd name="T7" fmla="*/ 0 60000 65536"/>
                <a:gd name="T8" fmla="*/ 0 60000 65536"/>
                <a:gd name="T9" fmla="*/ 0 w 21600"/>
                <a:gd name="T10" fmla="*/ 0 h 30633"/>
                <a:gd name="T11" fmla="*/ 21600 w 21600"/>
                <a:gd name="T12" fmla="*/ 30633 h 30633"/>
              </a:gdLst>
              <a:ahLst/>
              <a:cxnLst>
                <a:cxn ang="T6">
                  <a:pos x="T0" y="T1"/>
                </a:cxn>
                <a:cxn ang="T7">
                  <a:pos x="T2" y="T3"/>
                </a:cxn>
                <a:cxn ang="T8">
                  <a:pos x="T4" y="T5"/>
                </a:cxn>
              </a:cxnLst>
              <a:rect l="T9" t="T10" r="T11" b="T12"/>
              <a:pathLst>
                <a:path w="21600" h="30633" fill="none" extrusionOk="0">
                  <a:moveTo>
                    <a:pt x="1979" y="30632"/>
                  </a:moveTo>
                  <a:cubicBezTo>
                    <a:pt x="675" y="27800"/>
                    <a:pt x="0" y="24718"/>
                    <a:pt x="0" y="21600"/>
                  </a:cubicBezTo>
                  <a:cubicBezTo>
                    <a:pt x="-1" y="9704"/>
                    <a:pt x="9618" y="47"/>
                    <a:pt x="21514" y="0"/>
                  </a:cubicBezTo>
                </a:path>
                <a:path w="21600" h="30633" stroke="0" extrusionOk="0">
                  <a:moveTo>
                    <a:pt x="1979" y="30632"/>
                  </a:moveTo>
                  <a:cubicBezTo>
                    <a:pt x="675" y="27800"/>
                    <a:pt x="0" y="24718"/>
                    <a:pt x="0" y="21600"/>
                  </a:cubicBezTo>
                  <a:cubicBezTo>
                    <a:pt x="-1" y="9704"/>
                    <a:pt x="9618" y="47"/>
                    <a:pt x="21514" y="0"/>
                  </a:cubicBezTo>
                  <a:lnTo>
                    <a:pt x="21600" y="21600"/>
                  </a:lnTo>
                  <a:lnTo>
                    <a:pt x="1979" y="30632"/>
                  </a:lnTo>
                  <a:close/>
                </a:path>
              </a:pathLst>
            </a:custGeom>
            <a:noFill/>
            <a:ln w="57150" cap="rnd">
              <a:solidFill>
                <a:schemeClr val="tx1"/>
              </a:solidFill>
              <a:round/>
              <a:headEnd type="stealth" w="lg" len="med"/>
              <a:tailEnd type="none" w="lg"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 name="Arc 25"/>
            <p:cNvSpPr>
              <a:spLocks/>
            </p:cNvSpPr>
            <p:nvPr/>
          </p:nvSpPr>
          <p:spPr bwMode="auto">
            <a:xfrm rot="10800000">
              <a:off x="600" y="2017"/>
              <a:ext cx="227" cy="188"/>
            </a:xfrm>
            <a:custGeom>
              <a:avLst/>
              <a:gdLst>
                <a:gd name="T0" fmla="*/ 0 w 21686"/>
                <a:gd name="T1" fmla="*/ 0 h 25888"/>
                <a:gd name="T2" fmla="*/ 0 w 21686"/>
                <a:gd name="T3" fmla="*/ 0 h 25888"/>
                <a:gd name="T4" fmla="*/ 0 w 21686"/>
                <a:gd name="T5" fmla="*/ 0 h 25888"/>
                <a:gd name="T6" fmla="*/ 0 60000 65536"/>
                <a:gd name="T7" fmla="*/ 0 60000 65536"/>
                <a:gd name="T8" fmla="*/ 0 60000 65536"/>
                <a:gd name="T9" fmla="*/ 0 w 21686"/>
                <a:gd name="T10" fmla="*/ 0 h 25888"/>
                <a:gd name="T11" fmla="*/ 21686 w 21686"/>
                <a:gd name="T12" fmla="*/ 25888 h 25888"/>
              </a:gdLst>
              <a:ahLst/>
              <a:cxnLst>
                <a:cxn ang="T6">
                  <a:pos x="T0" y="T1"/>
                </a:cxn>
                <a:cxn ang="T7">
                  <a:pos x="T2" y="T3"/>
                </a:cxn>
                <a:cxn ang="T8">
                  <a:pos x="T4" y="T5"/>
                </a:cxn>
              </a:cxnLst>
              <a:rect l="T9" t="T10" r="T11" b="T12"/>
              <a:pathLst>
                <a:path w="21686" h="25888" fill="none" extrusionOk="0">
                  <a:moveTo>
                    <a:pt x="0" y="0"/>
                  </a:moveTo>
                  <a:cubicBezTo>
                    <a:pt x="28" y="0"/>
                    <a:pt x="57" y="-1"/>
                    <a:pt x="86" y="0"/>
                  </a:cubicBezTo>
                  <a:cubicBezTo>
                    <a:pt x="12015" y="0"/>
                    <a:pt x="21686" y="9670"/>
                    <a:pt x="21686" y="21600"/>
                  </a:cubicBezTo>
                  <a:cubicBezTo>
                    <a:pt x="21686" y="23040"/>
                    <a:pt x="21541" y="24476"/>
                    <a:pt x="21256" y="25888"/>
                  </a:cubicBezTo>
                </a:path>
                <a:path w="21686" h="25888" stroke="0" extrusionOk="0">
                  <a:moveTo>
                    <a:pt x="0" y="0"/>
                  </a:moveTo>
                  <a:cubicBezTo>
                    <a:pt x="28" y="0"/>
                    <a:pt x="57" y="-1"/>
                    <a:pt x="86" y="0"/>
                  </a:cubicBezTo>
                  <a:cubicBezTo>
                    <a:pt x="12015" y="0"/>
                    <a:pt x="21686" y="9670"/>
                    <a:pt x="21686" y="21600"/>
                  </a:cubicBezTo>
                  <a:cubicBezTo>
                    <a:pt x="21686" y="23040"/>
                    <a:pt x="21541" y="24476"/>
                    <a:pt x="21256" y="25888"/>
                  </a:cubicBezTo>
                  <a:lnTo>
                    <a:pt x="86" y="21600"/>
                  </a:lnTo>
                  <a:lnTo>
                    <a:pt x="0" y="0"/>
                  </a:lnTo>
                  <a:close/>
                </a:path>
              </a:pathLst>
            </a:custGeom>
            <a:noFill/>
            <a:ln w="57150" cap="rnd">
              <a:solidFill>
                <a:schemeClr val="tx1"/>
              </a:solidFill>
              <a:round/>
              <a:headEnd type="stealth" w="lg" len="med"/>
              <a:tailEnd type="none" w="lg"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6" name="Rectangle 26"/>
            <p:cNvSpPr>
              <a:spLocks noChangeArrowheads="1"/>
            </p:cNvSpPr>
            <p:nvPr/>
          </p:nvSpPr>
          <p:spPr bwMode="auto">
            <a:xfrm>
              <a:off x="1530" y="1378"/>
              <a:ext cx="540"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2075" tIns="46038" rIns="92075" bIns="46038" anchor="ctr"/>
            <a:lstStyle/>
            <a:p>
              <a:pPr algn="ctr" eaLnBrk="0" hangingPunct="0">
                <a:spcBef>
                  <a:spcPct val="50000"/>
                </a:spcBef>
              </a:pPr>
              <a:r>
                <a:rPr lang="ko-KR" altLang="en-US" sz="1000" dirty="0">
                  <a:latin typeface="微软雅黑" pitchFamily="34" charset="-122"/>
                </a:rPr>
                <a:t>战略目标</a:t>
              </a:r>
              <a:r>
                <a:rPr lang="zh-CN" altLang="en-US" sz="1000" dirty="0">
                  <a:latin typeface="微软雅黑" pitchFamily="34" charset="-122"/>
                  <a:ea typeface="微软雅黑" pitchFamily="34" charset="-122"/>
                </a:rPr>
                <a:t>制定</a:t>
              </a:r>
              <a:endParaRPr lang="ko-KR" altLang="en-US" sz="1000" dirty="0">
                <a:latin typeface="微软雅黑" pitchFamily="34" charset="-122"/>
              </a:endParaRPr>
            </a:p>
          </p:txBody>
        </p:sp>
        <p:sp>
          <p:nvSpPr>
            <p:cNvPr id="87" name="Rectangle 27"/>
            <p:cNvSpPr>
              <a:spLocks noChangeArrowheads="1"/>
            </p:cNvSpPr>
            <p:nvPr/>
          </p:nvSpPr>
          <p:spPr bwMode="auto">
            <a:xfrm>
              <a:off x="1459" y="2296"/>
              <a:ext cx="652"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2075" tIns="46038" rIns="92075" bIns="46038" anchor="ctr"/>
            <a:lstStyle/>
            <a:p>
              <a:pPr algn="ctr" eaLnBrk="0" hangingPunct="0">
                <a:spcBef>
                  <a:spcPct val="50000"/>
                </a:spcBef>
              </a:pPr>
              <a:r>
                <a:rPr lang="zh-CN" altLang="en-US" sz="1000" dirty="0">
                  <a:latin typeface="微软雅黑" pitchFamily="34" charset="-122"/>
                  <a:ea typeface="微软雅黑" pitchFamily="34" charset="-122"/>
                </a:rPr>
                <a:t>外部环境</a:t>
              </a:r>
              <a:r>
                <a:rPr lang="ko-KR" altLang="en-US" sz="1000" dirty="0">
                  <a:latin typeface="微软雅黑" pitchFamily="34" charset="-122"/>
                </a:rPr>
                <a:t>假设</a:t>
              </a:r>
            </a:p>
          </p:txBody>
        </p:sp>
        <p:sp>
          <p:nvSpPr>
            <p:cNvPr id="88" name="AutoShape 28"/>
            <p:cNvSpPr>
              <a:spLocks noChangeArrowheads="1"/>
            </p:cNvSpPr>
            <p:nvPr/>
          </p:nvSpPr>
          <p:spPr bwMode="auto">
            <a:xfrm>
              <a:off x="883" y="2750"/>
              <a:ext cx="1135" cy="180"/>
            </a:xfrm>
            <a:prstGeom prst="homePlate">
              <a:avLst>
                <a:gd name="adj" fmla="val 156617"/>
              </a:avLst>
            </a:prstGeom>
            <a:solidFill>
              <a:srgbClr val="5F5F5F"/>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r>
                <a:rPr lang="zh-CN" altLang="en-US" sz="1200">
                  <a:solidFill>
                    <a:schemeClr val="bg1"/>
                  </a:solidFill>
                  <a:latin typeface="微软雅黑" pitchFamily="34" charset="-122"/>
                  <a:ea typeface="微软雅黑" pitchFamily="34" charset="-122"/>
                </a:rPr>
                <a:t>战略层目标</a:t>
              </a:r>
              <a:endParaRPr lang="zh-CN" altLang="ko-KR" sz="1200">
                <a:solidFill>
                  <a:schemeClr val="bg1"/>
                </a:solidFill>
                <a:latin typeface="微软雅黑" pitchFamily="34" charset="-122"/>
                <a:ea typeface="微软雅黑" pitchFamily="34" charset="-122"/>
              </a:endParaRPr>
            </a:p>
          </p:txBody>
        </p:sp>
        <p:sp>
          <p:nvSpPr>
            <p:cNvPr id="89" name="Rectangle 29"/>
            <p:cNvSpPr>
              <a:spLocks noChangeArrowheads="1"/>
            </p:cNvSpPr>
            <p:nvPr/>
          </p:nvSpPr>
          <p:spPr bwMode="auto">
            <a:xfrm>
              <a:off x="906" y="1378"/>
              <a:ext cx="519" cy="245"/>
            </a:xfrm>
            <a:prstGeom prst="rect">
              <a:avLst/>
            </a:prstGeom>
            <a:ln/>
            <a:extLst/>
          </p:spPr>
          <p:style>
            <a:lnRef idx="2">
              <a:schemeClr val="accent6">
                <a:shade val="50000"/>
              </a:schemeClr>
            </a:lnRef>
            <a:fillRef idx="1">
              <a:schemeClr val="accent6"/>
            </a:fillRef>
            <a:effectRef idx="0">
              <a:schemeClr val="accent6"/>
            </a:effectRef>
            <a:fontRef idx="minor">
              <a:schemeClr val="lt1"/>
            </a:fontRef>
          </p:style>
          <p:txBody>
            <a:bodyPr lIns="92075" tIns="46038" rIns="92075" bIns="46038" anchor="ctr"/>
            <a:lstStyle/>
            <a:p>
              <a:pPr algn="ctr" eaLnBrk="0" hangingPunct="0">
                <a:spcBef>
                  <a:spcPct val="50000"/>
                </a:spcBef>
              </a:pPr>
              <a:r>
                <a:rPr lang="zh-CN" altLang="en-US" sz="1000" dirty="0">
                  <a:latin typeface="微软雅黑" pitchFamily="34" charset="-122"/>
                  <a:ea typeface="微软雅黑" pitchFamily="34" charset="-122"/>
                </a:rPr>
                <a:t>集团整体战略</a:t>
              </a:r>
              <a:endParaRPr lang="ko-KR" altLang="en-US" sz="1000" dirty="0">
                <a:latin typeface="微软雅黑" pitchFamily="34" charset="-122"/>
              </a:endParaRPr>
            </a:p>
          </p:txBody>
        </p:sp>
        <p:sp>
          <p:nvSpPr>
            <p:cNvPr id="90" name="Rectangle 30"/>
            <p:cNvSpPr>
              <a:spLocks noChangeArrowheads="1"/>
            </p:cNvSpPr>
            <p:nvPr/>
          </p:nvSpPr>
          <p:spPr bwMode="auto">
            <a:xfrm>
              <a:off x="906" y="2105"/>
              <a:ext cx="519" cy="246"/>
            </a:xfrm>
            <a:prstGeom prst="rect">
              <a:avLst/>
            </a:prstGeom>
            <a:ln/>
            <a:extLst/>
          </p:spPr>
          <p:style>
            <a:lnRef idx="2">
              <a:schemeClr val="accent6">
                <a:shade val="50000"/>
              </a:schemeClr>
            </a:lnRef>
            <a:fillRef idx="1">
              <a:schemeClr val="accent6"/>
            </a:fillRef>
            <a:effectRef idx="0">
              <a:schemeClr val="accent6"/>
            </a:effectRef>
            <a:fontRef idx="minor">
              <a:schemeClr val="lt1"/>
            </a:fontRef>
          </p:style>
          <p:txBody>
            <a:bodyPr lIns="0" tIns="46038" rIns="0" bIns="46038" anchor="ctr"/>
            <a:lstStyle/>
            <a:p>
              <a:pPr algn="ctr" eaLnBrk="0" hangingPunct="0">
                <a:spcBef>
                  <a:spcPct val="50000"/>
                </a:spcBef>
              </a:pPr>
              <a:r>
                <a:rPr lang="zh-CN" altLang="en-US" sz="1000" dirty="0">
                  <a:latin typeface="微软雅黑" pitchFamily="34" charset="-122"/>
                  <a:ea typeface="微软雅黑" pitchFamily="34" charset="-122"/>
                </a:rPr>
                <a:t>业务</a:t>
              </a:r>
              <a:r>
                <a:rPr lang="zh-CN" altLang="en-US" sz="1000" dirty="0" smtClean="0">
                  <a:latin typeface="微软雅黑" pitchFamily="34" charset="-122"/>
                  <a:ea typeface="微软雅黑" pitchFamily="34" charset="-122"/>
                </a:rPr>
                <a:t>单位战略</a:t>
              </a:r>
              <a:endParaRPr lang="ko-KR" altLang="en-US" sz="1000" dirty="0">
                <a:latin typeface="微软雅黑" pitchFamily="34" charset="-122"/>
              </a:endParaRPr>
            </a:p>
          </p:txBody>
        </p:sp>
        <p:sp>
          <p:nvSpPr>
            <p:cNvPr id="150" name="Rectangle 31"/>
            <p:cNvSpPr>
              <a:spLocks noChangeArrowheads="1"/>
            </p:cNvSpPr>
            <p:nvPr/>
          </p:nvSpPr>
          <p:spPr bwMode="auto">
            <a:xfrm>
              <a:off x="296" y="1752"/>
              <a:ext cx="521" cy="249"/>
            </a:xfrm>
            <a:prstGeom prst="rect">
              <a:avLst/>
            </a:prstGeom>
            <a:ln/>
            <a:extLst/>
          </p:spPr>
          <p:style>
            <a:lnRef idx="2">
              <a:schemeClr val="accent6">
                <a:shade val="50000"/>
              </a:schemeClr>
            </a:lnRef>
            <a:fillRef idx="1">
              <a:schemeClr val="accent6"/>
            </a:fillRef>
            <a:effectRef idx="0">
              <a:schemeClr val="accent6"/>
            </a:effectRef>
            <a:fontRef idx="minor">
              <a:schemeClr val="lt1"/>
            </a:fontRef>
          </p:style>
          <p:txBody>
            <a:bodyPr lIns="92075" tIns="46038" rIns="92075" bIns="46038" anchor="ctr"/>
            <a:lstStyle/>
            <a:p>
              <a:pPr algn="ctr" eaLnBrk="0" hangingPunct="0">
                <a:spcBef>
                  <a:spcPct val="50000"/>
                </a:spcBef>
              </a:pPr>
              <a:r>
                <a:rPr lang="zh-CN" altLang="en-US" sz="1000" dirty="0">
                  <a:latin typeface="微软雅黑" pitchFamily="34" charset="-122"/>
                  <a:ea typeface="微软雅黑" pitchFamily="34" charset="-122"/>
                </a:rPr>
                <a:t>外部驱动因素</a:t>
              </a:r>
              <a:endParaRPr lang="ko-KR" altLang="en-US" sz="1000" dirty="0">
                <a:latin typeface="微软雅黑" pitchFamily="34" charset="-122"/>
              </a:endParaRPr>
            </a:p>
          </p:txBody>
        </p:sp>
        <p:sp>
          <p:nvSpPr>
            <p:cNvPr id="151" name="AutoShape 32"/>
            <p:cNvSpPr>
              <a:spLocks noChangeArrowheads="1"/>
            </p:cNvSpPr>
            <p:nvPr/>
          </p:nvSpPr>
          <p:spPr bwMode="auto">
            <a:xfrm>
              <a:off x="299" y="890"/>
              <a:ext cx="2765" cy="180"/>
            </a:xfrm>
            <a:prstGeom prst="homePlate">
              <a:avLst>
                <a:gd name="adj" fmla="val 99791"/>
              </a:avLst>
            </a:prstGeom>
            <a:ln>
              <a:headEnd type="none" w="sm" len="sm"/>
              <a:tailEnd/>
            </a:ln>
          </p:spPr>
          <p:style>
            <a:lnRef idx="0">
              <a:schemeClr val="accent3"/>
            </a:lnRef>
            <a:fillRef idx="3">
              <a:schemeClr val="accent3"/>
            </a:fillRef>
            <a:effectRef idx="3">
              <a:schemeClr val="accent3"/>
            </a:effectRef>
            <a:fontRef idx="minor">
              <a:schemeClr val="lt1"/>
            </a:fontRef>
          </p:style>
          <p:txBody>
            <a:bodyPr wrap="none" lIns="0" tIns="0" rIns="0" bIns="0" anchor="ctr"/>
            <a:lstStyle/>
            <a:p>
              <a:pPr algn="ctr" eaLnBrk="0" hangingPunct="0">
                <a:spcBef>
                  <a:spcPct val="50000"/>
                </a:spcBef>
                <a:defRPr/>
              </a:pPr>
              <a:r>
                <a:rPr lang="zh-CN" altLang="en-US" sz="1200" dirty="0">
                  <a:solidFill>
                    <a:schemeClr val="bg1"/>
                  </a:solidFill>
                  <a:latin typeface="微软雅黑" pitchFamily="34" charset="-122"/>
                  <a:ea typeface="微软雅黑" pitchFamily="34" charset="-122"/>
                </a:rPr>
                <a:t>战略管理</a:t>
              </a:r>
              <a:endParaRPr lang="en-GB" altLang="zh-CN" sz="1200" dirty="0">
                <a:solidFill>
                  <a:schemeClr val="bg1"/>
                </a:solidFill>
                <a:latin typeface="微软雅黑" pitchFamily="34" charset="-122"/>
                <a:ea typeface="微软雅黑" pitchFamily="34" charset="-122"/>
              </a:endParaRPr>
            </a:p>
          </p:txBody>
        </p:sp>
        <p:sp>
          <p:nvSpPr>
            <p:cNvPr id="153" name="Rectangle 34"/>
            <p:cNvSpPr>
              <a:spLocks noChangeArrowheads="1"/>
            </p:cNvSpPr>
            <p:nvPr/>
          </p:nvSpPr>
          <p:spPr bwMode="auto">
            <a:xfrm>
              <a:off x="2269" y="1377"/>
              <a:ext cx="705" cy="181"/>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smtClean="0">
                  <a:latin typeface="微软雅黑" pitchFamily="34" charset="-122"/>
                  <a:ea typeface="微软雅黑" pitchFamily="34" charset="-122"/>
                </a:rPr>
                <a:t>销售计划</a:t>
              </a:r>
              <a:endParaRPr lang="zh-CN" altLang="en-US" sz="1000" dirty="0">
                <a:latin typeface="微软雅黑" pitchFamily="34" charset="-122"/>
                <a:ea typeface="微软雅黑" pitchFamily="34" charset="-122"/>
              </a:endParaRPr>
            </a:p>
          </p:txBody>
        </p:sp>
        <p:sp>
          <p:nvSpPr>
            <p:cNvPr id="154" name="Rectangle 35"/>
            <p:cNvSpPr>
              <a:spLocks noChangeArrowheads="1"/>
            </p:cNvSpPr>
            <p:nvPr/>
          </p:nvSpPr>
          <p:spPr bwMode="auto">
            <a:xfrm>
              <a:off x="2269" y="1570"/>
              <a:ext cx="705" cy="181"/>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a:latin typeface="微软雅黑" pitchFamily="34" charset="-122"/>
                  <a:ea typeface="微软雅黑" pitchFamily="34" charset="-122"/>
                </a:rPr>
                <a:t>生产计划</a:t>
              </a:r>
            </a:p>
          </p:txBody>
        </p:sp>
        <p:sp>
          <p:nvSpPr>
            <p:cNvPr id="155" name="Rectangle 36"/>
            <p:cNvSpPr>
              <a:spLocks noChangeArrowheads="1"/>
            </p:cNvSpPr>
            <p:nvPr/>
          </p:nvSpPr>
          <p:spPr bwMode="auto">
            <a:xfrm>
              <a:off x="2269" y="2152"/>
              <a:ext cx="705" cy="181"/>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a:latin typeface="微软雅黑" pitchFamily="34" charset="-122"/>
                  <a:ea typeface="微软雅黑" pitchFamily="34" charset="-122"/>
                </a:rPr>
                <a:t>运输计划</a:t>
              </a:r>
            </a:p>
          </p:txBody>
        </p:sp>
        <p:sp>
          <p:nvSpPr>
            <p:cNvPr id="156" name="Rectangle 37"/>
            <p:cNvSpPr>
              <a:spLocks noChangeArrowheads="1"/>
            </p:cNvSpPr>
            <p:nvPr/>
          </p:nvSpPr>
          <p:spPr bwMode="auto">
            <a:xfrm>
              <a:off x="2269" y="1760"/>
              <a:ext cx="705" cy="181"/>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a:latin typeface="微软雅黑" pitchFamily="34" charset="-122"/>
                  <a:ea typeface="微软雅黑" pitchFamily="34" charset="-122"/>
                </a:rPr>
                <a:t>采购</a:t>
              </a:r>
              <a:r>
                <a:rPr lang="zh-CN" altLang="en-US" sz="1000" dirty="0" smtClean="0">
                  <a:latin typeface="微软雅黑" pitchFamily="34" charset="-122"/>
                  <a:ea typeface="微软雅黑" pitchFamily="34" charset="-122"/>
                </a:rPr>
                <a:t>计划</a:t>
              </a:r>
              <a:endParaRPr lang="zh-CN" altLang="en-US" sz="1000" dirty="0">
                <a:latin typeface="微软雅黑" pitchFamily="34" charset="-122"/>
                <a:ea typeface="微软雅黑" pitchFamily="34" charset="-122"/>
              </a:endParaRPr>
            </a:p>
          </p:txBody>
        </p:sp>
        <p:sp>
          <p:nvSpPr>
            <p:cNvPr id="157" name="Rectangle 38"/>
            <p:cNvSpPr>
              <a:spLocks noChangeArrowheads="1"/>
            </p:cNvSpPr>
            <p:nvPr/>
          </p:nvSpPr>
          <p:spPr bwMode="auto">
            <a:xfrm>
              <a:off x="2269" y="1957"/>
              <a:ext cx="705" cy="181"/>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a:latin typeface="微软雅黑" pitchFamily="34" charset="-122"/>
                  <a:ea typeface="微软雅黑" pitchFamily="34" charset="-122"/>
                </a:rPr>
                <a:t>资金</a:t>
              </a:r>
              <a:r>
                <a:rPr lang="zh-CN" altLang="en-US" sz="1000" dirty="0" smtClean="0">
                  <a:latin typeface="微软雅黑" pitchFamily="34" charset="-122"/>
                  <a:ea typeface="微软雅黑" pitchFamily="34" charset="-122"/>
                </a:rPr>
                <a:t>计划</a:t>
              </a:r>
              <a:endParaRPr lang="zh-CN" altLang="en-US" sz="1000" dirty="0">
                <a:latin typeface="微软雅黑" pitchFamily="34" charset="-122"/>
                <a:ea typeface="微软雅黑" pitchFamily="34" charset="-122"/>
              </a:endParaRPr>
            </a:p>
          </p:txBody>
        </p:sp>
        <p:sp>
          <p:nvSpPr>
            <p:cNvPr id="158" name="Rectangle 39"/>
            <p:cNvSpPr>
              <a:spLocks noChangeArrowheads="1"/>
            </p:cNvSpPr>
            <p:nvPr/>
          </p:nvSpPr>
          <p:spPr bwMode="auto">
            <a:xfrm>
              <a:off x="2269" y="2350"/>
              <a:ext cx="705" cy="181"/>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a:latin typeface="微软雅黑" pitchFamily="34" charset="-122"/>
                  <a:ea typeface="微软雅黑" pitchFamily="34" charset="-122"/>
                </a:rPr>
                <a:t>人力资源计划</a:t>
              </a:r>
            </a:p>
          </p:txBody>
        </p:sp>
        <p:sp>
          <p:nvSpPr>
            <p:cNvPr id="159" name="Rectangle 40"/>
            <p:cNvSpPr>
              <a:spLocks noChangeArrowheads="1"/>
            </p:cNvSpPr>
            <p:nvPr/>
          </p:nvSpPr>
          <p:spPr bwMode="auto">
            <a:xfrm>
              <a:off x="2269" y="2547"/>
              <a:ext cx="705" cy="181"/>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smtClean="0">
                  <a:latin typeface="微软雅黑" pitchFamily="34" charset="-122"/>
                  <a:ea typeface="微软雅黑" pitchFamily="34" charset="-122"/>
                </a:rPr>
                <a:t>固定资产计划</a:t>
              </a:r>
              <a:endParaRPr lang="zh-CN" altLang="en-US" sz="1000" dirty="0">
                <a:latin typeface="微软雅黑" pitchFamily="34" charset="-122"/>
                <a:ea typeface="微软雅黑" pitchFamily="34" charset="-122"/>
              </a:endParaRPr>
            </a:p>
          </p:txBody>
        </p:sp>
        <p:sp>
          <p:nvSpPr>
            <p:cNvPr id="168" name="AutoShape 49"/>
            <p:cNvSpPr>
              <a:spLocks noChangeArrowheads="1"/>
            </p:cNvSpPr>
            <p:nvPr/>
          </p:nvSpPr>
          <p:spPr bwMode="auto">
            <a:xfrm>
              <a:off x="883" y="2970"/>
              <a:ext cx="1135" cy="182"/>
            </a:xfrm>
            <a:prstGeom prst="homePlate">
              <a:avLst>
                <a:gd name="adj" fmla="val 156628"/>
              </a:avLst>
            </a:prstGeom>
            <a:solidFill>
              <a:srgbClr val="5F5F5F"/>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endParaRPr lang="ko-KR" altLang="en-US" sz="1200">
                <a:solidFill>
                  <a:schemeClr val="bg1"/>
                </a:solidFill>
                <a:latin typeface="微软雅黑" pitchFamily="34" charset="-122"/>
              </a:endParaRPr>
            </a:p>
            <a:p>
              <a:pPr algn="ctr" eaLnBrk="0" hangingPunct="0">
                <a:spcBef>
                  <a:spcPct val="50000"/>
                </a:spcBef>
              </a:pPr>
              <a:r>
                <a:rPr lang="zh-CN" altLang="en-US" sz="1200">
                  <a:solidFill>
                    <a:schemeClr val="bg1"/>
                  </a:solidFill>
                  <a:latin typeface="微软雅黑" pitchFamily="34" charset="-122"/>
                  <a:ea typeface="微软雅黑" pitchFamily="34" charset="-122"/>
                </a:rPr>
                <a:t>战略规划</a:t>
              </a:r>
            </a:p>
            <a:p>
              <a:pPr algn="ctr" eaLnBrk="0" hangingPunct="0">
                <a:spcBef>
                  <a:spcPct val="50000"/>
                </a:spcBef>
              </a:pPr>
              <a:endParaRPr lang="zh-CN" altLang="ko-KR" sz="1200">
                <a:solidFill>
                  <a:schemeClr val="bg1"/>
                </a:solidFill>
                <a:latin typeface="微软雅黑" pitchFamily="34" charset="-122"/>
                <a:ea typeface="微软雅黑" pitchFamily="34" charset="-122"/>
              </a:endParaRPr>
            </a:p>
          </p:txBody>
        </p:sp>
        <p:sp>
          <p:nvSpPr>
            <p:cNvPr id="169" name="AutoShape 50"/>
            <p:cNvSpPr>
              <a:spLocks noChangeArrowheads="1"/>
            </p:cNvSpPr>
            <p:nvPr/>
          </p:nvSpPr>
          <p:spPr bwMode="auto">
            <a:xfrm>
              <a:off x="883" y="3197"/>
              <a:ext cx="1135" cy="181"/>
            </a:xfrm>
            <a:prstGeom prst="homePlate">
              <a:avLst>
                <a:gd name="adj" fmla="val 156623"/>
              </a:avLst>
            </a:prstGeom>
            <a:solidFill>
              <a:srgbClr val="5F5F5F"/>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r>
                <a:rPr lang="zh-CN" altLang="en-US" sz="1200">
                  <a:solidFill>
                    <a:schemeClr val="bg1"/>
                  </a:solidFill>
                  <a:latin typeface="微软雅黑" pitchFamily="34" charset="-122"/>
                  <a:ea typeface="微软雅黑" pitchFamily="34" charset="-122"/>
                </a:rPr>
                <a:t>战略性关键绩效指标</a:t>
              </a:r>
              <a:endParaRPr lang="zh-CN" altLang="ko-KR" sz="1200">
                <a:solidFill>
                  <a:schemeClr val="bg1"/>
                </a:solidFill>
                <a:latin typeface="微软雅黑" pitchFamily="34" charset="-122"/>
                <a:ea typeface="微软雅黑" pitchFamily="34" charset="-122"/>
              </a:endParaRPr>
            </a:p>
          </p:txBody>
        </p:sp>
        <p:sp>
          <p:nvSpPr>
            <p:cNvPr id="170" name="AutoShape 51"/>
            <p:cNvSpPr>
              <a:spLocks noChangeArrowheads="1"/>
            </p:cNvSpPr>
            <p:nvPr/>
          </p:nvSpPr>
          <p:spPr bwMode="auto">
            <a:xfrm>
              <a:off x="2426" y="2750"/>
              <a:ext cx="1134" cy="182"/>
            </a:xfrm>
            <a:prstGeom prst="homePlate">
              <a:avLst>
                <a:gd name="adj" fmla="val 156635"/>
              </a:avLst>
            </a:prstGeom>
            <a:solidFill>
              <a:srgbClr val="5F5F5F"/>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endParaRPr lang="ko-KR" altLang="en-US" sz="1200" dirty="0">
                <a:solidFill>
                  <a:schemeClr val="bg1"/>
                </a:solidFill>
                <a:latin typeface="微软雅黑" pitchFamily="34" charset="-122"/>
              </a:endParaRPr>
            </a:p>
            <a:p>
              <a:pPr algn="ctr" eaLnBrk="0" hangingPunct="0">
                <a:spcBef>
                  <a:spcPct val="50000"/>
                </a:spcBef>
              </a:pPr>
              <a:r>
                <a:rPr lang="zh-CN" altLang="en-US" sz="1200" dirty="0">
                  <a:solidFill>
                    <a:schemeClr val="bg1"/>
                  </a:solidFill>
                  <a:latin typeface="微软雅黑" pitchFamily="34" charset="-122"/>
                  <a:ea typeface="微软雅黑" pitchFamily="34" charset="-122"/>
                </a:rPr>
                <a:t>经营层目标</a:t>
              </a:r>
            </a:p>
            <a:p>
              <a:pPr algn="ctr" eaLnBrk="0" hangingPunct="0">
                <a:spcBef>
                  <a:spcPct val="50000"/>
                </a:spcBef>
              </a:pPr>
              <a:endParaRPr lang="zh-CN" altLang="ko-KR" sz="1200" dirty="0">
                <a:solidFill>
                  <a:schemeClr val="bg1"/>
                </a:solidFill>
                <a:latin typeface="微软雅黑" pitchFamily="34" charset="-122"/>
                <a:ea typeface="微软雅黑" pitchFamily="34" charset="-122"/>
              </a:endParaRPr>
            </a:p>
          </p:txBody>
        </p:sp>
        <p:sp>
          <p:nvSpPr>
            <p:cNvPr id="171" name="AutoShape 52"/>
            <p:cNvSpPr>
              <a:spLocks noChangeArrowheads="1"/>
            </p:cNvSpPr>
            <p:nvPr/>
          </p:nvSpPr>
          <p:spPr bwMode="auto">
            <a:xfrm>
              <a:off x="2426" y="2971"/>
              <a:ext cx="1134" cy="182"/>
            </a:xfrm>
            <a:prstGeom prst="homePlate">
              <a:avLst>
                <a:gd name="adj" fmla="val 156635"/>
              </a:avLst>
            </a:prstGeom>
            <a:solidFill>
              <a:srgbClr val="5F5F5F"/>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endParaRPr lang="ko-KR" altLang="en-US" sz="1200">
                <a:solidFill>
                  <a:schemeClr val="bg1"/>
                </a:solidFill>
                <a:latin typeface="微软雅黑" pitchFamily="34" charset="-122"/>
              </a:endParaRPr>
            </a:p>
            <a:p>
              <a:pPr algn="ctr" eaLnBrk="0" hangingPunct="0">
                <a:spcBef>
                  <a:spcPct val="50000"/>
                </a:spcBef>
              </a:pPr>
              <a:r>
                <a:rPr lang="zh-CN" altLang="en-US" sz="1200">
                  <a:solidFill>
                    <a:schemeClr val="bg1"/>
                  </a:solidFill>
                  <a:latin typeface="微软雅黑" pitchFamily="34" charset="-122"/>
                  <a:ea typeface="微软雅黑" pitchFamily="34" charset="-122"/>
                </a:rPr>
                <a:t>经营计划</a:t>
              </a:r>
            </a:p>
            <a:p>
              <a:pPr algn="ctr" eaLnBrk="0" hangingPunct="0">
                <a:spcBef>
                  <a:spcPct val="50000"/>
                </a:spcBef>
              </a:pPr>
              <a:endParaRPr lang="zh-CN" altLang="ko-KR" sz="1200">
                <a:solidFill>
                  <a:schemeClr val="bg1"/>
                </a:solidFill>
                <a:latin typeface="微软雅黑" pitchFamily="34" charset="-122"/>
                <a:ea typeface="微软雅黑" pitchFamily="34" charset="-122"/>
              </a:endParaRPr>
            </a:p>
          </p:txBody>
        </p:sp>
        <p:sp>
          <p:nvSpPr>
            <p:cNvPr id="172" name="AutoShape 53"/>
            <p:cNvSpPr>
              <a:spLocks noChangeArrowheads="1"/>
            </p:cNvSpPr>
            <p:nvPr/>
          </p:nvSpPr>
          <p:spPr bwMode="auto">
            <a:xfrm>
              <a:off x="2426" y="3197"/>
              <a:ext cx="1134" cy="182"/>
            </a:xfrm>
            <a:prstGeom prst="homePlate">
              <a:avLst>
                <a:gd name="adj" fmla="val 156635"/>
              </a:avLst>
            </a:prstGeom>
            <a:solidFill>
              <a:srgbClr val="5F5F5F"/>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r>
                <a:rPr lang="zh-CN" altLang="en-US" sz="1200">
                  <a:solidFill>
                    <a:schemeClr val="bg1"/>
                  </a:solidFill>
                  <a:latin typeface="微软雅黑" pitchFamily="34" charset="-122"/>
                  <a:ea typeface="微软雅黑" pitchFamily="34" charset="-122"/>
                </a:rPr>
                <a:t>关键绩效指标</a:t>
              </a:r>
              <a:endParaRPr lang="ko-KR" altLang="zh-CN" sz="1200">
                <a:solidFill>
                  <a:schemeClr val="bg1"/>
                </a:solidFill>
                <a:latin typeface="微软雅黑" pitchFamily="34" charset="-122"/>
              </a:endParaRPr>
            </a:p>
          </p:txBody>
        </p:sp>
        <p:sp>
          <p:nvSpPr>
            <p:cNvPr id="173" name="AutoShape 54"/>
            <p:cNvSpPr>
              <a:spLocks noChangeArrowheads="1"/>
            </p:cNvSpPr>
            <p:nvPr/>
          </p:nvSpPr>
          <p:spPr bwMode="auto">
            <a:xfrm>
              <a:off x="3832" y="2750"/>
              <a:ext cx="1134" cy="182"/>
            </a:xfrm>
            <a:prstGeom prst="homePlate">
              <a:avLst>
                <a:gd name="adj" fmla="val 156635"/>
              </a:avLst>
            </a:prstGeom>
            <a:solidFill>
              <a:srgbClr val="5F5F5F"/>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endParaRPr lang="ko-KR" altLang="en-US" sz="1200">
                <a:solidFill>
                  <a:schemeClr val="bg1"/>
                </a:solidFill>
                <a:latin typeface="微软雅黑" pitchFamily="34" charset="-122"/>
              </a:endParaRPr>
            </a:p>
            <a:p>
              <a:pPr algn="ctr" eaLnBrk="0" hangingPunct="0">
                <a:spcBef>
                  <a:spcPct val="50000"/>
                </a:spcBef>
              </a:pPr>
              <a:r>
                <a:rPr lang="zh-CN" altLang="en-US" sz="1200">
                  <a:solidFill>
                    <a:schemeClr val="bg1"/>
                  </a:solidFill>
                  <a:latin typeface="微软雅黑" pitchFamily="34" charset="-122"/>
                  <a:ea typeface="微软雅黑" pitchFamily="34" charset="-122"/>
                </a:rPr>
                <a:t>运作层目标</a:t>
              </a:r>
            </a:p>
            <a:p>
              <a:pPr algn="ctr" eaLnBrk="0" hangingPunct="0">
                <a:spcBef>
                  <a:spcPct val="50000"/>
                </a:spcBef>
              </a:pPr>
              <a:endParaRPr lang="zh-CN" altLang="ko-KR" sz="1200">
                <a:solidFill>
                  <a:schemeClr val="bg1"/>
                </a:solidFill>
                <a:latin typeface="微软雅黑" pitchFamily="34" charset="-122"/>
                <a:ea typeface="微软雅黑" pitchFamily="34" charset="-122"/>
              </a:endParaRPr>
            </a:p>
          </p:txBody>
        </p:sp>
        <p:sp>
          <p:nvSpPr>
            <p:cNvPr id="174" name="AutoShape 55"/>
            <p:cNvSpPr>
              <a:spLocks noChangeArrowheads="1"/>
            </p:cNvSpPr>
            <p:nvPr/>
          </p:nvSpPr>
          <p:spPr bwMode="auto">
            <a:xfrm>
              <a:off x="3832" y="2971"/>
              <a:ext cx="1134" cy="182"/>
            </a:xfrm>
            <a:prstGeom prst="homePlate">
              <a:avLst>
                <a:gd name="adj" fmla="val 156635"/>
              </a:avLst>
            </a:prstGeom>
            <a:solidFill>
              <a:srgbClr val="5F5F5F"/>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r>
                <a:rPr lang="zh-CN" altLang="en-US" sz="1200">
                  <a:solidFill>
                    <a:schemeClr val="bg1"/>
                  </a:solidFill>
                  <a:latin typeface="微软雅黑" pitchFamily="34" charset="-122"/>
                  <a:ea typeface="微软雅黑" pitchFamily="34" charset="-122"/>
                </a:rPr>
                <a:t>运作计划</a:t>
              </a:r>
              <a:endParaRPr lang="zh-CN" altLang="ko-KR" sz="1200">
                <a:solidFill>
                  <a:schemeClr val="bg1"/>
                </a:solidFill>
                <a:latin typeface="微软雅黑" pitchFamily="34" charset="-122"/>
                <a:ea typeface="微软雅黑" pitchFamily="34" charset="-122"/>
              </a:endParaRPr>
            </a:p>
          </p:txBody>
        </p:sp>
        <p:sp>
          <p:nvSpPr>
            <p:cNvPr id="175" name="AutoShape 56"/>
            <p:cNvSpPr>
              <a:spLocks noChangeArrowheads="1"/>
            </p:cNvSpPr>
            <p:nvPr/>
          </p:nvSpPr>
          <p:spPr bwMode="auto">
            <a:xfrm>
              <a:off x="3832" y="3197"/>
              <a:ext cx="1134" cy="182"/>
            </a:xfrm>
            <a:prstGeom prst="homePlate">
              <a:avLst>
                <a:gd name="adj" fmla="val 156635"/>
              </a:avLst>
            </a:prstGeom>
            <a:solidFill>
              <a:srgbClr val="5F5F5F"/>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r>
                <a:rPr lang="zh-CN" altLang="en-US" sz="1200">
                  <a:solidFill>
                    <a:schemeClr val="bg1"/>
                  </a:solidFill>
                  <a:latin typeface="微软雅黑" pitchFamily="34" charset="-122"/>
                  <a:ea typeface="微软雅黑" pitchFamily="34" charset="-122"/>
                </a:rPr>
                <a:t>预算模型的其他指标</a:t>
              </a:r>
              <a:endParaRPr lang="zh-CN" altLang="ko-KR" sz="1200">
                <a:solidFill>
                  <a:schemeClr val="bg1"/>
                </a:solidFill>
                <a:latin typeface="微软雅黑" pitchFamily="34" charset="-122"/>
                <a:ea typeface="微软雅黑" pitchFamily="34" charset="-122"/>
              </a:endParaRPr>
            </a:p>
          </p:txBody>
        </p:sp>
        <p:sp>
          <p:nvSpPr>
            <p:cNvPr id="177" name="Line 58"/>
            <p:cNvSpPr>
              <a:spLocks noChangeShapeType="1"/>
            </p:cNvSpPr>
            <p:nvPr/>
          </p:nvSpPr>
          <p:spPr bwMode="auto">
            <a:xfrm>
              <a:off x="2174" y="1154"/>
              <a:ext cx="4" cy="2374"/>
            </a:xfrm>
            <a:prstGeom prst="line">
              <a:avLst/>
            </a:prstGeom>
            <a:noFill/>
            <a:ln w="12699">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8" name="AutoShape 59"/>
            <p:cNvSpPr>
              <a:spLocks noChangeArrowheads="1"/>
            </p:cNvSpPr>
            <p:nvPr/>
          </p:nvSpPr>
          <p:spPr bwMode="auto">
            <a:xfrm>
              <a:off x="883" y="3430"/>
              <a:ext cx="1135" cy="180"/>
            </a:xfrm>
            <a:prstGeom prst="homePlate">
              <a:avLst>
                <a:gd name="adj" fmla="val 156617"/>
              </a:avLst>
            </a:prstGeom>
            <a:solidFill>
              <a:srgbClr val="009BCC"/>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r>
                <a:rPr lang="zh-CN" altLang="en-US" sz="1200">
                  <a:solidFill>
                    <a:schemeClr val="bg1"/>
                  </a:solidFill>
                  <a:latin typeface="微软雅黑" pitchFamily="34" charset="-122"/>
                  <a:ea typeface="微软雅黑" pitchFamily="34" charset="-122"/>
                </a:rPr>
                <a:t>财务模拟</a:t>
              </a:r>
              <a:endParaRPr lang="zh-CN" altLang="ko-KR" sz="1200">
                <a:solidFill>
                  <a:schemeClr val="bg1"/>
                </a:solidFill>
                <a:latin typeface="微软雅黑" pitchFamily="34" charset="-122"/>
                <a:ea typeface="微软雅黑" pitchFamily="34" charset="-122"/>
              </a:endParaRPr>
            </a:p>
          </p:txBody>
        </p:sp>
        <p:sp>
          <p:nvSpPr>
            <p:cNvPr id="179" name="AutoShape 60"/>
            <p:cNvSpPr>
              <a:spLocks noChangeArrowheads="1"/>
            </p:cNvSpPr>
            <p:nvPr/>
          </p:nvSpPr>
          <p:spPr bwMode="auto">
            <a:xfrm>
              <a:off x="3833" y="3430"/>
              <a:ext cx="1134" cy="180"/>
            </a:xfrm>
            <a:prstGeom prst="homePlate">
              <a:avLst>
                <a:gd name="adj" fmla="val 144200"/>
              </a:avLst>
            </a:prstGeom>
            <a:solidFill>
              <a:srgbClr val="009BCC"/>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r>
                <a:rPr lang="zh-CN" altLang="en-US" sz="1200">
                  <a:solidFill>
                    <a:schemeClr val="bg1"/>
                  </a:solidFill>
                  <a:latin typeface="微软雅黑" pitchFamily="34" charset="-122"/>
                  <a:ea typeface="微软雅黑" pitchFamily="34" charset="-122"/>
                </a:rPr>
                <a:t>财务预算</a:t>
              </a:r>
              <a:endParaRPr lang="zh-CN" altLang="ko-KR" sz="1200">
                <a:solidFill>
                  <a:schemeClr val="bg1"/>
                </a:solidFill>
                <a:latin typeface="微软雅黑" pitchFamily="34" charset="-122"/>
                <a:ea typeface="微软雅黑" pitchFamily="34" charset="-122"/>
              </a:endParaRPr>
            </a:p>
          </p:txBody>
        </p:sp>
        <p:sp>
          <p:nvSpPr>
            <p:cNvPr id="180" name="AutoShape 61"/>
            <p:cNvSpPr>
              <a:spLocks noChangeArrowheads="1"/>
            </p:cNvSpPr>
            <p:nvPr/>
          </p:nvSpPr>
          <p:spPr bwMode="auto">
            <a:xfrm>
              <a:off x="2426" y="3430"/>
              <a:ext cx="1134" cy="180"/>
            </a:xfrm>
            <a:prstGeom prst="homePlate">
              <a:avLst>
                <a:gd name="adj" fmla="val 156625"/>
              </a:avLst>
            </a:prstGeom>
            <a:solidFill>
              <a:srgbClr val="009BCC"/>
            </a:solidFill>
            <a:ln w="28575">
              <a:solidFill>
                <a:schemeClr val="bg1"/>
              </a:solidFill>
              <a:miter lim="800000"/>
              <a:headEnd/>
              <a:tailEnd/>
            </a:ln>
            <a:effectLst>
              <a:outerShdw dist="35921" dir="2700000" algn="ctr" rotWithShape="0">
                <a:schemeClr val="bg2"/>
              </a:outerShdw>
            </a:effectLst>
          </p:spPr>
          <p:txBody>
            <a:bodyPr wrap="none" lIns="92075" tIns="46038" rIns="92075" bIns="46038" anchor="ctr"/>
            <a:lstStyle/>
            <a:p>
              <a:pPr algn="ctr" eaLnBrk="0" hangingPunct="0">
                <a:spcBef>
                  <a:spcPct val="50000"/>
                </a:spcBef>
              </a:pPr>
              <a:r>
                <a:rPr lang="zh-CN" altLang="en-US" sz="1200" dirty="0">
                  <a:solidFill>
                    <a:schemeClr val="bg1"/>
                  </a:solidFill>
                  <a:latin typeface="微软雅黑" pitchFamily="34" charset="-122"/>
                  <a:ea typeface="微软雅黑" pitchFamily="34" charset="-122"/>
                </a:rPr>
                <a:t>财务概算</a:t>
              </a:r>
              <a:endParaRPr lang="zh-CN" altLang="ko-KR" sz="1200" dirty="0">
                <a:solidFill>
                  <a:schemeClr val="bg1"/>
                </a:solidFill>
                <a:latin typeface="微软雅黑" pitchFamily="34" charset="-122"/>
                <a:ea typeface="微软雅黑" pitchFamily="34" charset="-122"/>
              </a:endParaRPr>
            </a:p>
          </p:txBody>
        </p:sp>
      </p:grpSp>
      <p:sp>
        <p:nvSpPr>
          <p:cNvPr id="3" name="矩形 2"/>
          <p:cNvSpPr/>
          <p:nvPr/>
        </p:nvSpPr>
        <p:spPr>
          <a:xfrm>
            <a:off x="829513" y="6093296"/>
            <a:ext cx="7165335"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Rectangle 27"/>
          <p:cNvSpPr>
            <a:spLocks noChangeArrowheads="1"/>
          </p:cNvSpPr>
          <p:nvPr/>
        </p:nvSpPr>
        <p:spPr bwMode="auto">
          <a:xfrm>
            <a:off x="3635896" y="6093296"/>
            <a:ext cx="1525528" cy="24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2075" tIns="46038" rIns="92075" bIns="46038" anchor="ctr"/>
          <a:lstStyle/>
          <a:p>
            <a:pPr algn="ctr" eaLnBrk="0" hangingPunct="0">
              <a:spcBef>
                <a:spcPct val="50000"/>
              </a:spcBef>
            </a:pPr>
            <a:r>
              <a:rPr lang="en-US" altLang="zh-CN" sz="1500" b="1" dirty="0" smtClean="0">
                <a:solidFill>
                  <a:schemeClr val="accent3">
                    <a:lumMod val="40000"/>
                    <a:lumOff val="60000"/>
                  </a:schemeClr>
                </a:solidFill>
                <a:latin typeface="微软雅黑" pitchFamily="34" charset="-122"/>
                <a:ea typeface="微软雅黑" pitchFamily="34" charset="-122"/>
              </a:rPr>
              <a:t>KPI</a:t>
            </a:r>
            <a:r>
              <a:rPr lang="zh-CN" altLang="en-US" sz="1500" b="1" dirty="0" smtClean="0">
                <a:solidFill>
                  <a:schemeClr val="accent3">
                    <a:lumMod val="40000"/>
                    <a:lumOff val="60000"/>
                  </a:schemeClr>
                </a:solidFill>
                <a:latin typeface="微软雅黑" pitchFamily="34" charset="-122"/>
                <a:ea typeface="微软雅黑" pitchFamily="34" charset="-122"/>
              </a:rPr>
              <a:t>体系构建</a:t>
            </a:r>
            <a:endParaRPr lang="ko-KR" altLang="en-US" sz="1500" b="1" dirty="0">
              <a:solidFill>
                <a:schemeClr val="accent3">
                  <a:lumMod val="40000"/>
                  <a:lumOff val="60000"/>
                </a:schemeClr>
              </a:solidFill>
              <a:latin typeface="微软雅黑" pitchFamily="34" charset="-122"/>
            </a:endParaRPr>
          </a:p>
        </p:txBody>
      </p:sp>
      <p:sp>
        <p:nvSpPr>
          <p:cNvPr id="183" name="Rectangle 7"/>
          <p:cNvSpPr>
            <a:spLocks noChangeArrowheads="1"/>
          </p:cNvSpPr>
          <p:nvPr/>
        </p:nvSpPr>
        <p:spPr bwMode="auto">
          <a:xfrm>
            <a:off x="6779426" y="2501988"/>
            <a:ext cx="1104942" cy="215114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spcBef>
                <a:spcPct val="50000"/>
              </a:spcBef>
            </a:pPr>
            <a:endParaRPr lang="zh-CN" altLang="en-US">
              <a:latin typeface="微软雅黑" pitchFamily="34" charset="-122"/>
              <a:ea typeface="微软雅黑" pitchFamily="34" charset="-122"/>
            </a:endParaRPr>
          </a:p>
        </p:txBody>
      </p:sp>
      <p:sp>
        <p:nvSpPr>
          <p:cNvPr id="186" name="Rectangle 36"/>
          <p:cNvSpPr>
            <a:spLocks noChangeArrowheads="1"/>
          </p:cNvSpPr>
          <p:nvPr/>
        </p:nvSpPr>
        <p:spPr bwMode="auto">
          <a:xfrm>
            <a:off x="6839568" y="3079119"/>
            <a:ext cx="986055" cy="268338"/>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smtClean="0">
                <a:latin typeface="微软雅黑" pitchFamily="34" charset="-122"/>
                <a:ea typeface="微软雅黑" pitchFamily="34" charset="-122"/>
              </a:rPr>
              <a:t>损益表</a:t>
            </a:r>
            <a:endParaRPr lang="zh-CN" altLang="en-US" sz="1000" dirty="0">
              <a:latin typeface="微软雅黑" pitchFamily="34" charset="-122"/>
              <a:ea typeface="微软雅黑" pitchFamily="34" charset="-122"/>
            </a:endParaRPr>
          </a:p>
        </p:txBody>
      </p:sp>
      <p:sp>
        <p:nvSpPr>
          <p:cNvPr id="189" name="Rectangle 39"/>
          <p:cNvSpPr>
            <a:spLocks noChangeArrowheads="1"/>
          </p:cNvSpPr>
          <p:nvPr/>
        </p:nvSpPr>
        <p:spPr bwMode="auto">
          <a:xfrm>
            <a:off x="6839568" y="3372660"/>
            <a:ext cx="986055" cy="268338"/>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smtClean="0">
                <a:latin typeface="微软雅黑" pitchFamily="34" charset="-122"/>
                <a:ea typeface="微软雅黑" pitchFamily="34" charset="-122"/>
              </a:rPr>
              <a:t>资产负债表</a:t>
            </a:r>
            <a:endParaRPr lang="zh-CN" altLang="en-US" sz="1000" dirty="0">
              <a:latin typeface="微软雅黑" pitchFamily="34" charset="-122"/>
              <a:ea typeface="微软雅黑" pitchFamily="34" charset="-122"/>
            </a:endParaRPr>
          </a:p>
        </p:txBody>
      </p:sp>
      <p:sp>
        <p:nvSpPr>
          <p:cNvPr id="190" name="Rectangle 40"/>
          <p:cNvSpPr>
            <a:spLocks noChangeArrowheads="1"/>
          </p:cNvSpPr>
          <p:nvPr/>
        </p:nvSpPr>
        <p:spPr bwMode="auto">
          <a:xfrm>
            <a:off x="6839568" y="3664718"/>
            <a:ext cx="986055" cy="268338"/>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lIns="92075" tIns="46038" rIns="92075" bIns="46038" anchor="ctr"/>
          <a:lstStyle/>
          <a:p>
            <a:pPr algn="ctr" eaLnBrk="0" hangingPunct="0">
              <a:spcBef>
                <a:spcPct val="50000"/>
              </a:spcBef>
            </a:pPr>
            <a:r>
              <a:rPr lang="zh-CN" altLang="en-US" sz="1000" dirty="0" smtClean="0">
                <a:latin typeface="微软雅黑" pitchFamily="34" charset="-122"/>
                <a:ea typeface="微软雅黑" pitchFamily="34" charset="-122"/>
              </a:rPr>
              <a:t>现金流量表</a:t>
            </a:r>
            <a:endParaRPr lang="zh-CN" altLang="en-US" sz="1000" dirty="0">
              <a:latin typeface="微软雅黑" pitchFamily="34" charset="-122"/>
              <a:ea typeface="微软雅黑" pitchFamily="34" charset="-122"/>
            </a:endParaRPr>
          </a:p>
        </p:txBody>
      </p:sp>
      <p:sp>
        <p:nvSpPr>
          <p:cNvPr id="191" name="Rectangle 2"/>
          <p:cNvSpPr>
            <a:spLocks noGrp="1"/>
          </p:cNvSpPr>
          <p:nvPr>
            <p:ph type="title"/>
          </p:nvPr>
        </p:nvSpPr>
        <p:spPr/>
        <p:txBody>
          <a:bodyPr/>
          <a:lstStyle/>
          <a:p>
            <a:r>
              <a:rPr lang="zh-CN" altLang="en-US" b="0" dirty="0" smtClean="0">
                <a:solidFill>
                  <a:schemeClr val="tx1"/>
                </a:solidFill>
              </a:rPr>
              <a:t>从战略管理下发到经营管理，从管理角度对经营预算、财务预算进行结合</a:t>
            </a:r>
            <a:endParaRPr lang="en-US" b="0" dirty="0" smtClean="0">
              <a:solidFill>
                <a:schemeClr val="tx1"/>
              </a:solidFill>
            </a:endParaRPr>
          </a:p>
        </p:txBody>
      </p:sp>
      <p:cxnSp>
        <p:nvCxnSpPr>
          <p:cNvPr id="192" name="直接连接符 191"/>
          <p:cNvCxnSpPr/>
          <p:nvPr/>
        </p:nvCxnSpPr>
        <p:spPr>
          <a:xfrm>
            <a:off x="222712"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4022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hidden="1"/>
          <p:cNvGraphicFramePr>
            <a:graphicFrameLocks noChangeAspect="1"/>
          </p:cNvGraphicFramePr>
          <p:nvPr>
            <p:custDataLst>
              <p:tags r:id="rId2"/>
            </p:custDataLst>
            <p:extLst>
              <p:ext uri="{D42A27DB-BD31-4B8C-83A1-F6EECF244321}">
                <p14:modId xmlns:p14="http://schemas.microsoft.com/office/powerpoint/2010/main" val="406249018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8199" name="think-cell Slide" r:id="rId21" imgW="360" imgH="360" progId="">
                  <p:embed/>
                </p:oleObj>
              </mc:Choice>
              <mc:Fallback>
                <p:oleObj name="think-cell Slide" r:id="rId21" imgW="360" imgH="360" progId="">
                  <p:embed/>
                  <p:pic>
                    <p:nvPicPr>
                      <p:cNvPr id="0" name="Picture 26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itle 1"/>
          <p:cNvSpPr>
            <a:spLocks noGrp="1"/>
          </p:cNvSpPr>
          <p:nvPr>
            <p:ph type="title"/>
            <p:custDataLst>
              <p:tags r:id="rId3"/>
            </p:custDataLst>
          </p:nvPr>
        </p:nvSpPr>
        <p:spPr/>
        <p:txBody>
          <a:bodyPr/>
          <a:lstStyle/>
          <a:p>
            <a:r>
              <a:rPr lang="zh-CN" altLang="en-US" dirty="0" smtClean="0"/>
              <a:t>全面预算体系和框架</a:t>
            </a:r>
            <a:r>
              <a:rPr lang="en-US" altLang="zh-CN" dirty="0" smtClean="0"/>
              <a:t>——</a:t>
            </a:r>
            <a:r>
              <a:rPr lang="zh-CN" altLang="en-US" dirty="0" smtClean="0"/>
              <a:t>预算管理委员会</a:t>
            </a:r>
            <a:r>
              <a:rPr lang="en-US" altLang="zh-CN" dirty="0" smtClean="0"/>
              <a:t>&amp;</a:t>
            </a:r>
            <a:r>
              <a:rPr lang="zh-CN" altLang="en-US" dirty="0" smtClean="0"/>
              <a:t>管理体系</a:t>
            </a:r>
            <a:endParaRPr lang="en-US" dirty="0"/>
          </a:p>
        </p:txBody>
      </p:sp>
      <p:sp>
        <p:nvSpPr>
          <p:cNvPr id="91" name="Rectangle 2"/>
          <p:cNvSpPr>
            <a:spLocks noChangeArrowheads="1"/>
          </p:cNvSpPr>
          <p:nvPr>
            <p:custDataLst>
              <p:tags r:id="rId4"/>
            </p:custDataLst>
          </p:nvPr>
        </p:nvSpPr>
        <p:spPr bwMode="auto">
          <a:xfrm>
            <a:off x="285720" y="793732"/>
            <a:ext cx="1616075" cy="5221287"/>
          </a:xfrm>
          <a:prstGeom prst="rect">
            <a:avLst/>
          </a:prstGeom>
          <a:solidFill>
            <a:srgbClr val="A7C4D9"/>
          </a:solidFill>
          <a:ln w="9525">
            <a:solidFill>
              <a:srgbClr val="99CCFF"/>
            </a:solidFill>
            <a:miter lim="800000"/>
            <a:headEnd/>
            <a:tailEnd/>
          </a:ln>
        </p:spPr>
        <p:txBody>
          <a:bodyPr wrap="none" lIns="90000" tIns="46800" rIns="90000" bIns="46800" anchor="ctr"/>
          <a:lstStyle/>
          <a:p>
            <a:pPr>
              <a:lnSpc>
                <a:spcPct val="90000"/>
              </a:lnSpc>
            </a:pPr>
            <a:endParaRPr lang="en-GB" sz="1200" i="0">
              <a:latin typeface="Arial" charset="0"/>
              <a:ea typeface="宋体" pitchFamily="2" charset="-122"/>
            </a:endParaRPr>
          </a:p>
        </p:txBody>
      </p:sp>
      <p:sp>
        <p:nvSpPr>
          <p:cNvPr id="92" name="AutoShape 3"/>
          <p:cNvSpPr>
            <a:spLocks noChangeArrowheads="1"/>
          </p:cNvSpPr>
          <p:nvPr>
            <p:custDataLst>
              <p:tags r:id="rId5"/>
            </p:custDataLst>
          </p:nvPr>
        </p:nvSpPr>
        <p:spPr bwMode="auto">
          <a:xfrm>
            <a:off x="323528" y="1053678"/>
            <a:ext cx="1885950" cy="719138"/>
          </a:xfrm>
          <a:prstGeom prst="homePlate">
            <a:avLst>
              <a:gd name="adj" fmla="val 28277"/>
            </a:avLst>
          </a:prstGeom>
          <a:solidFill>
            <a:schemeClr val="accent3">
              <a:lumMod val="60000"/>
              <a:lumOff val="40000"/>
            </a:schemeClr>
          </a:solidFill>
          <a:ln w="9525">
            <a:solidFill>
              <a:schemeClr val="tx1"/>
            </a:solidFill>
            <a:miter lim="800000"/>
            <a:headEnd/>
            <a:tailEnd/>
          </a:ln>
        </p:spPr>
        <p:txBody>
          <a:bodyPr lIns="90000" tIns="46800" rIns="90000" bIns="46800"/>
          <a:lstStyle/>
          <a:p>
            <a:pPr algn="l">
              <a:lnSpc>
                <a:spcPct val="90000"/>
              </a:lnSpc>
            </a:pPr>
            <a:r>
              <a:rPr lang="zh-CN" altLang="en-GB" sz="1200" b="1" i="0">
                <a:latin typeface="微软雅黑" pitchFamily="34" charset="-122"/>
                <a:ea typeface="微软雅黑" pitchFamily="34" charset="-122"/>
              </a:rPr>
              <a:t>预算决策机构</a:t>
            </a:r>
          </a:p>
        </p:txBody>
      </p:sp>
      <p:sp>
        <p:nvSpPr>
          <p:cNvPr id="93" name="Rectangle 4"/>
          <p:cNvSpPr>
            <a:spLocks noChangeArrowheads="1"/>
          </p:cNvSpPr>
          <p:nvPr>
            <p:custDataLst>
              <p:tags r:id="rId6"/>
            </p:custDataLst>
          </p:nvPr>
        </p:nvSpPr>
        <p:spPr bwMode="auto">
          <a:xfrm>
            <a:off x="2387570" y="980728"/>
            <a:ext cx="2520950" cy="1864999"/>
          </a:xfrm>
          <a:prstGeom prst="rect">
            <a:avLst/>
          </a:prstGeom>
          <a:noFill/>
          <a:ln w="9525">
            <a:noFill/>
            <a:miter lim="800000"/>
            <a:headEnd/>
            <a:tailEnd/>
          </a:ln>
        </p:spPr>
        <p:txBody>
          <a:bodyPr lIns="90000" tIns="46800" rIns="90000" bIns="46800">
            <a:spAutoFit/>
          </a:bodyPr>
          <a:lstStyle/>
          <a:p>
            <a:pPr marL="139700" indent="-139700" algn="l">
              <a:lnSpc>
                <a:spcPct val="90000"/>
              </a:lnSpc>
            </a:pPr>
            <a:r>
              <a:rPr lang="zh-CN" altLang="en-US" sz="1200" b="1" i="0" dirty="0">
                <a:solidFill>
                  <a:schemeClr val="accent3">
                    <a:lumMod val="75000"/>
                  </a:schemeClr>
                </a:solidFill>
                <a:latin typeface="微软雅黑" pitchFamily="34" charset="-122"/>
                <a:ea typeface="微软雅黑" pitchFamily="34" charset="-122"/>
              </a:rPr>
              <a:t>股东大会</a:t>
            </a:r>
          </a:p>
          <a:p>
            <a:pPr marL="139700" indent="-139700" algn="l">
              <a:lnSpc>
                <a:spcPct val="90000"/>
              </a:lnSpc>
              <a:buFontTx/>
              <a:buChar char="•"/>
            </a:pPr>
            <a:r>
              <a:rPr lang="zh-CN" altLang="en-US" sz="900" i="0" dirty="0">
                <a:latin typeface="微软雅黑" pitchFamily="34" charset="-122"/>
                <a:ea typeface="微软雅黑" pitchFamily="34" charset="-122"/>
              </a:rPr>
              <a:t>决定企业的经营方针和投资计划</a:t>
            </a:r>
          </a:p>
          <a:p>
            <a:pPr marL="139700" indent="-139700" algn="l">
              <a:lnSpc>
                <a:spcPct val="90000"/>
              </a:lnSpc>
              <a:buFontTx/>
              <a:buChar char="•"/>
            </a:pPr>
            <a:r>
              <a:rPr lang="zh-CN" altLang="en-US" sz="900" i="0" dirty="0">
                <a:latin typeface="微软雅黑" pitchFamily="34" charset="-122"/>
                <a:ea typeface="微软雅黑" pitchFamily="34" charset="-122"/>
              </a:rPr>
              <a:t>最终批准下达企业的年度财务预算方案</a:t>
            </a:r>
          </a:p>
          <a:p>
            <a:pPr marL="139700" indent="-139700" algn="l">
              <a:lnSpc>
                <a:spcPct val="90000"/>
              </a:lnSpc>
              <a:spcBef>
                <a:spcPct val="10000"/>
              </a:spcBef>
              <a:spcAft>
                <a:spcPct val="10000"/>
              </a:spcAft>
            </a:pPr>
            <a:r>
              <a:rPr lang="zh-CN" altLang="en-US" sz="1200" b="1" i="0" dirty="0">
                <a:solidFill>
                  <a:schemeClr val="accent3">
                    <a:lumMod val="75000"/>
                  </a:schemeClr>
                </a:solidFill>
                <a:latin typeface="微软雅黑" pitchFamily="34" charset="-122"/>
                <a:ea typeface="微软雅黑" pitchFamily="34" charset="-122"/>
              </a:rPr>
              <a:t>董事会</a:t>
            </a:r>
          </a:p>
          <a:p>
            <a:pPr marL="139700" indent="-139700" algn="l">
              <a:lnSpc>
                <a:spcPct val="90000"/>
              </a:lnSpc>
              <a:spcBef>
                <a:spcPct val="10000"/>
              </a:spcBef>
              <a:spcAft>
                <a:spcPct val="10000"/>
              </a:spcAft>
              <a:buFontTx/>
              <a:buChar char="•"/>
            </a:pPr>
            <a:r>
              <a:rPr lang="zh-CN" altLang="en-US" sz="900" i="0" dirty="0">
                <a:latin typeface="微软雅黑" pitchFamily="34" charset="-122"/>
                <a:ea typeface="微软雅黑" pitchFamily="34" charset="-122"/>
              </a:rPr>
              <a:t>批准通过公司战略及年度经营总体计划</a:t>
            </a:r>
          </a:p>
          <a:p>
            <a:pPr marL="139700" indent="-139700" algn="l">
              <a:lnSpc>
                <a:spcPct val="90000"/>
              </a:lnSpc>
              <a:spcBef>
                <a:spcPct val="10000"/>
              </a:spcBef>
              <a:spcAft>
                <a:spcPct val="10000"/>
              </a:spcAft>
              <a:buFontTx/>
              <a:buChar char="•"/>
            </a:pPr>
            <a:r>
              <a:rPr lang="zh-CN" altLang="en-US" sz="900" i="0" dirty="0">
                <a:latin typeface="微软雅黑" pitchFamily="34" charset="-122"/>
                <a:ea typeface="微软雅黑" pitchFamily="34" charset="-122"/>
              </a:rPr>
              <a:t>年度财务预算及预算的重大调整进行审核</a:t>
            </a:r>
          </a:p>
          <a:p>
            <a:pPr marL="139700" indent="-139700" algn="l">
              <a:lnSpc>
                <a:spcPct val="90000"/>
              </a:lnSpc>
              <a:spcBef>
                <a:spcPct val="10000"/>
              </a:spcBef>
              <a:spcAft>
                <a:spcPct val="10000"/>
              </a:spcAft>
            </a:pPr>
            <a:r>
              <a:rPr lang="zh-CN" altLang="en-US" sz="1200" b="1" i="0" dirty="0">
                <a:solidFill>
                  <a:schemeClr val="accent3">
                    <a:lumMod val="75000"/>
                  </a:schemeClr>
                </a:solidFill>
                <a:latin typeface="微软雅黑" pitchFamily="34" charset="-122"/>
                <a:ea typeface="微软雅黑" pitchFamily="34" charset="-122"/>
              </a:rPr>
              <a:t>预算管理委员会</a:t>
            </a:r>
          </a:p>
          <a:p>
            <a:pPr marL="139700" indent="-139700" algn="l">
              <a:lnSpc>
                <a:spcPct val="90000"/>
              </a:lnSpc>
              <a:buFontTx/>
              <a:buChar char="•"/>
            </a:pPr>
            <a:r>
              <a:rPr lang="zh-CN" altLang="en-US" sz="900" i="0" dirty="0">
                <a:latin typeface="微软雅黑" pitchFamily="34" charset="-122"/>
                <a:ea typeface="微软雅黑" pitchFamily="34" charset="-122"/>
              </a:rPr>
              <a:t>讨论审核财务总部汇总的年度预算及预算重大调整，通过后提交董事会审核确认</a:t>
            </a:r>
          </a:p>
          <a:p>
            <a:pPr marL="139700" indent="-139700" algn="l">
              <a:lnSpc>
                <a:spcPct val="90000"/>
              </a:lnSpc>
              <a:buFontTx/>
              <a:buChar char="•"/>
            </a:pPr>
            <a:r>
              <a:rPr lang="zh-CN" altLang="en-US" sz="900" i="0" dirty="0">
                <a:latin typeface="微软雅黑" pitchFamily="34" charset="-122"/>
                <a:ea typeface="微软雅黑" pitchFamily="34" charset="-122"/>
              </a:rPr>
              <a:t> 制定公司全面预算管理的制度和政策并监督其实施</a:t>
            </a:r>
          </a:p>
          <a:p>
            <a:pPr marL="139700" indent="-139700" algn="l">
              <a:lnSpc>
                <a:spcPct val="85000"/>
              </a:lnSpc>
              <a:spcBef>
                <a:spcPct val="20000"/>
              </a:spcBef>
              <a:buFontTx/>
              <a:buChar char="•"/>
            </a:pPr>
            <a:endParaRPr lang="en-GB" sz="900" i="0" dirty="0">
              <a:latin typeface="微软雅黑" pitchFamily="34" charset="-122"/>
              <a:ea typeface="微软雅黑" pitchFamily="34" charset="-122"/>
            </a:endParaRPr>
          </a:p>
        </p:txBody>
      </p:sp>
      <p:sp>
        <p:nvSpPr>
          <p:cNvPr id="94" name="AutoShape 5"/>
          <p:cNvSpPr>
            <a:spLocks noChangeArrowheads="1"/>
          </p:cNvSpPr>
          <p:nvPr>
            <p:custDataLst>
              <p:tags r:id="rId7"/>
            </p:custDataLst>
          </p:nvPr>
        </p:nvSpPr>
        <p:spPr bwMode="auto">
          <a:xfrm>
            <a:off x="357158" y="2760644"/>
            <a:ext cx="1885950" cy="649288"/>
          </a:xfrm>
          <a:prstGeom prst="homePlate">
            <a:avLst>
              <a:gd name="adj" fmla="val 31319"/>
            </a:avLst>
          </a:prstGeom>
          <a:solidFill>
            <a:schemeClr val="accent6">
              <a:lumMod val="60000"/>
              <a:lumOff val="40000"/>
            </a:schemeClr>
          </a:solidFill>
          <a:ln w="9525">
            <a:solidFill>
              <a:schemeClr val="tx1"/>
            </a:solidFill>
            <a:miter lim="800000"/>
            <a:headEnd/>
            <a:tailEnd/>
          </a:ln>
        </p:spPr>
        <p:txBody>
          <a:bodyPr lIns="90000" tIns="46800" rIns="90000" bIns="46800"/>
          <a:lstStyle/>
          <a:p>
            <a:pPr algn="l">
              <a:lnSpc>
                <a:spcPct val="90000"/>
              </a:lnSpc>
            </a:pPr>
            <a:r>
              <a:rPr lang="zh-CN" altLang="en-GB" sz="1200" b="1" i="0">
                <a:latin typeface="微软雅黑" pitchFamily="34" charset="-122"/>
                <a:ea typeface="微软雅黑" pitchFamily="34" charset="-122"/>
              </a:rPr>
              <a:t>预算日常组织机构</a:t>
            </a:r>
          </a:p>
        </p:txBody>
      </p:sp>
      <p:sp>
        <p:nvSpPr>
          <p:cNvPr id="95" name="Rectangle 6"/>
          <p:cNvSpPr>
            <a:spLocks noChangeArrowheads="1"/>
          </p:cNvSpPr>
          <p:nvPr>
            <p:custDataLst>
              <p:tags r:id="rId8"/>
            </p:custDataLst>
          </p:nvPr>
        </p:nvSpPr>
        <p:spPr bwMode="auto">
          <a:xfrm>
            <a:off x="2387570" y="2776771"/>
            <a:ext cx="2736850" cy="796245"/>
          </a:xfrm>
          <a:prstGeom prst="rect">
            <a:avLst/>
          </a:prstGeom>
          <a:noFill/>
          <a:ln w="9525" algn="ctr">
            <a:noFill/>
            <a:miter lim="800000"/>
            <a:headEnd/>
            <a:tailEnd/>
          </a:ln>
        </p:spPr>
        <p:txBody>
          <a:bodyPr lIns="90000" tIns="46800" rIns="90000" bIns="46800">
            <a:spAutoFit/>
          </a:bodyPr>
          <a:lstStyle/>
          <a:p>
            <a:pPr marL="139700" indent="-139700" algn="l">
              <a:lnSpc>
                <a:spcPct val="90000"/>
              </a:lnSpc>
              <a:spcAft>
                <a:spcPct val="20000"/>
              </a:spcAft>
            </a:pPr>
            <a:r>
              <a:rPr lang="zh-CN" altLang="en-US" sz="1200" b="1" i="0" dirty="0">
                <a:solidFill>
                  <a:schemeClr val="accent6">
                    <a:lumMod val="75000"/>
                  </a:schemeClr>
                </a:solidFill>
                <a:latin typeface="微软雅黑" pitchFamily="34" charset="-122"/>
                <a:ea typeface="微软雅黑" pitchFamily="34" charset="-122"/>
              </a:rPr>
              <a:t>财务总部</a:t>
            </a:r>
            <a:r>
              <a:rPr lang="en-US" altLang="zh-CN" sz="1200" b="1" i="0" dirty="0">
                <a:solidFill>
                  <a:schemeClr val="accent6">
                    <a:lumMod val="75000"/>
                  </a:schemeClr>
                </a:solidFill>
                <a:latin typeface="微软雅黑" pitchFamily="34" charset="-122"/>
                <a:ea typeface="微软雅黑" pitchFamily="34" charset="-122"/>
              </a:rPr>
              <a:t>/</a:t>
            </a:r>
            <a:r>
              <a:rPr lang="zh-CN" altLang="en-US" sz="1200" b="1" i="0" dirty="0">
                <a:solidFill>
                  <a:schemeClr val="accent6">
                    <a:lumMod val="75000"/>
                  </a:schemeClr>
                </a:solidFill>
                <a:latin typeface="微软雅黑" pitchFamily="34" charset="-122"/>
                <a:ea typeface="微软雅黑" pitchFamily="34" charset="-122"/>
              </a:rPr>
              <a:t>预算管理部</a:t>
            </a:r>
            <a:endParaRPr lang="zh-CN" altLang="en-US" sz="1200" i="0" dirty="0">
              <a:solidFill>
                <a:schemeClr val="accent6">
                  <a:lumMod val="75000"/>
                </a:schemeClr>
              </a:solidFill>
              <a:latin typeface="微软雅黑" pitchFamily="34" charset="-122"/>
              <a:ea typeface="微软雅黑" pitchFamily="34" charset="-122"/>
            </a:endParaRPr>
          </a:p>
          <a:p>
            <a:pPr marL="139700" indent="-139700" algn="l">
              <a:lnSpc>
                <a:spcPct val="90000"/>
              </a:lnSpc>
              <a:buFontTx/>
              <a:buChar char="•"/>
            </a:pPr>
            <a:r>
              <a:rPr lang="zh-CN" altLang="en-US" sz="900" i="0" dirty="0">
                <a:latin typeface="微软雅黑" pitchFamily="34" charset="-122"/>
                <a:ea typeface="微软雅黑" pitchFamily="34" charset="-122"/>
              </a:rPr>
              <a:t>预算管理委员会与各部门之间的沟通协调机构</a:t>
            </a:r>
          </a:p>
          <a:p>
            <a:pPr marL="139700" indent="-139700" algn="l">
              <a:lnSpc>
                <a:spcPct val="90000"/>
              </a:lnSpc>
              <a:buFontTx/>
              <a:buChar char="•"/>
            </a:pPr>
            <a:r>
              <a:rPr lang="zh-CN" altLang="en-US" sz="900" i="0" dirty="0">
                <a:latin typeface="微软雅黑" pitchFamily="34" charset="-122"/>
                <a:ea typeface="微软雅黑" pitchFamily="34" charset="-122"/>
              </a:rPr>
              <a:t>总体负责日常预算管理工作，协调进行预算汇总、编制、监控、分析和调整</a:t>
            </a:r>
          </a:p>
          <a:p>
            <a:pPr marL="139700" indent="-139700" algn="l">
              <a:lnSpc>
                <a:spcPct val="90000"/>
              </a:lnSpc>
              <a:buFontTx/>
              <a:buChar char="•"/>
            </a:pPr>
            <a:r>
              <a:rPr lang="zh-CN" altLang="en-US" sz="900" i="0" dirty="0">
                <a:latin typeface="微软雅黑" pitchFamily="34" charset="-122"/>
                <a:ea typeface="微软雅黑" pitchFamily="34" charset="-122"/>
              </a:rPr>
              <a:t>各部门预算信息和资料的收集、整理和保管</a:t>
            </a:r>
          </a:p>
        </p:txBody>
      </p:sp>
      <p:sp>
        <p:nvSpPr>
          <p:cNvPr id="96" name="Line 7"/>
          <p:cNvSpPr>
            <a:spLocks noChangeShapeType="1"/>
          </p:cNvSpPr>
          <p:nvPr>
            <p:custDataLst>
              <p:tags r:id="rId9"/>
            </p:custDataLst>
          </p:nvPr>
        </p:nvSpPr>
        <p:spPr bwMode="auto">
          <a:xfrm>
            <a:off x="2459008" y="980728"/>
            <a:ext cx="2305050" cy="0"/>
          </a:xfrm>
          <a:prstGeom prst="line">
            <a:avLst/>
          </a:prstGeom>
          <a:noFill/>
          <a:ln w="9525">
            <a:solidFill>
              <a:schemeClr val="tx1"/>
            </a:solidFill>
            <a:round/>
            <a:headEnd/>
            <a:tailEnd/>
          </a:ln>
        </p:spPr>
        <p:txBody>
          <a:bodyPr wrap="none" lIns="90000" tIns="46800" rIns="90000" bIns="46800" anchor="ctr"/>
          <a:lstStyle/>
          <a:p>
            <a:endParaRPr lang="en-US"/>
          </a:p>
        </p:txBody>
      </p:sp>
      <p:sp>
        <p:nvSpPr>
          <p:cNvPr id="97" name="Text Box 8"/>
          <p:cNvSpPr txBox="1">
            <a:spLocks noChangeArrowheads="1"/>
          </p:cNvSpPr>
          <p:nvPr>
            <p:custDataLst>
              <p:tags r:id="rId10"/>
            </p:custDataLst>
          </p:nvPr>
        </p:nvSpPr>
        <p:spPr bwMode="auto">
          <a:xfrm>
            <a:off x="2387570" y="764704"/>
            <a:ext cx="1095375" cy="257175"/>
          </a:xfrm>
          <a:prstGeom prst="rect">
            <a:avLst/>
          </a:prstGeom>
          <a:noFill/>
          <a:ln w="9525">
            <a:noFill/>
            <a:miter lim="800000"/>
            <a:headEnd/>
            <a:tailEnd/>
          </a:ln>
        </p:spPr>
        <p:txBody>
          <a:bodyPr wrap="none" lIns="90000" tIns="46800" rIns="90000" bIns="46800">
            <a:spAutoFit/>
          </a:bodyPr>
          <a:lstStyle/>
          <a:p>
            <a:pPr algn="l">
              <a:lnSpc>
                <a:spcPct val="90000"/>
              </a:lnSpc>
            </a:pPr>
            <a:r>
              <a:rPr lang="zh-CN" altLang="en-GB" sz="1200" b="1" i="0" dirty="0">
                <a:latin typeface="微软雅黑" pitchFamily="34" charset="-122"/>
                <a:ea typeface="微软雅黑" pitchFamily="34" charset="-122"/>
              </a:rPr>
              <a:t>工作职责定义</a:t>
            </a:r>
          </a:p>
        </p:txBody>
      </p:sp>
      <p:sp>
        <p:nvSpPr>
          <p:cNvPr id="98" name="Text Box 9"/>
          <p:cNvSpPr txBox="1">
            <a:spLocks noChangeArrowheads="1"/>
          </p:cNvSpPr>
          <p:nvPr>
            <p:custDataLst>
              <p:tags r:id="rId11"/>
            </p:custDataLst>
          </p:nvPr>
        </p:nvSpPr>
        <p:spPr bwMode="auto">
          <a:xfrm>
            <a:off x="357158" y="764704"/>
            <a:ext cx="1095375" cy="257175"/>
          </a:xfrm>
          <a:prstGeom prst="rect">
            <a:avLst/>
          </a:prstGeom>
          <a:noFill/>
          <a:ln w="9525">
            <a:noFill/>
            <a:miter lim="800000"/>
            <a:headEnd/>
            <a:tailEnd/>
          </a:ln>
        </p:spPr>
        <p:txBody>
          <a:bodyPr wrap="none" lIns="90000" tIns="46800" rIns="90000" bIns="46800">
            <a:spAutoFit/>
          </a:bodyPr>
          <a:lstStyle/>
          <a:p>
            <a:pPr algn="l">
              <a:lnSpc>
                <a:spcPct val="90000"/>
              </a:lnSpc>
            </a:pPr>
            <a:r>
              <a:rPr lang="zh-CN" altLang="en-GB" sz="1200" b="1" i="0" dirty="0">
                <a:latin typeface="微软雅黑" pitchFamily="34" charset="-122"/>
                <a:ea typeface="微软雅黑" pitchFamily="34" charset="-122"/>
              </a:rPr>
              <a:t>组织机构划分</a:t>
            </a:r>
          </a:p>
        </p:txBody>
      </p:sp>
      <p:sp>
        <p:nvSpPr>
          <p:cNvPr id="99" name="AutoShape 10"/>
          <p:cNvSpPr>
            <a:spLocks noChangeArrowheads="1"/>
          </p:cNvSpPr>
          <p:nvPr>
            <p:custDataLst>
              <p:tags r:id="rId12"/>
            </p:custDataLst>
          </p:nvPr>
        </p:nvSpPr>
        <p:spPr bwMode="auto">
          <a:xfrm>
            <a:off x="357158" y="3567094"/>
            <a:ext cx="1885950" cy="647700"/>
          </a:xfrm>
          <a:prstGeom prst="homePlate">
            <a:avLst>
              <a:gd name="adj" fmla="val 31396"/>
            </a:avLst>
          </a:prstGeom>
          <a:solidFill>
            <a:schemeClr val="tx2">
              <a:lumMod val="60000"/>
              <a:lumOff val="40000"/>
            </a:schemeClr>
          </a:solidFill>
          <a:ln w="9525">
            <a:solidFill>
              <a:schemeClr val="tx1"/>
            </a:solidFill>
            <a:miter lim="800000"/>
            <a:headEnd/>
            <a:tailEnd/>
          </a:ln>
        </p:spPr>
        <p:txBody>
          <a:bodyPr lIns="90000" tIns="46800" rIns="90000" bIns="46800"/>
          <a:lstStyle/>
          <a:p>
            <a:pPr algn="l">
              <a:lnSpc>
                <a:spcPct val="90000"/>
              </a:lnSpc>
            </a:pPr>
            <a:r>
              <a:rPr lang="zh-CN" altLang="en-GB" sz="1200" b="1" i="0">
                <a:latin typeface="微软雅黑" pitchFamily="34" charset="-122"/>
                <a:ea typeface="微软雅黑" pitchFamily="34" charset="-122"/>
              </a:rPr>
              <a:t>预算执行机构</a:t>
            </a:r>
          </a:p>
        </p:txBody>
      </p:sp>
      <p:sp>
        <p:nvSpPr>
          <p:cNvPr id="100" name="Rectangle 11"/>
          <p:cNvSpPr>
            <a:spLocks noChangeArrowheads="1"/>
          </p:cNvSpPr>
          <p:nvPr>
            <p:custDataLst>
              <p:tags r:id="rId13"/>
            </p:custDataLst>
          </p:nvPr>
        </p:nvSpPr>
        <p:spPr bwMode="auto">
          <a:xfrm>
            <a:off x="2387570" y="3568859"/>
            <a:ext cx="2520950" cy="796245"/>
          </a:xfrm>
          <a:prstGeom prst="rect">
            <a:avLst/>
          </a:prstGeom>
          <a:noFill/>
          <a:ln w="9525" algn="ctr">
            <a:noFill/>
            <a:miter lim="800000"/>
            <a:headEnd/>
            <a:tailEnd/>
          </a:ln>
        </p:spPr>
        <p:txBody>
          <a:bodyPr lIns="90000" tIns="46800" rIns="90000" bIns="46800">
            <a:spAutoFit/>
          </a:bodyPr>
          <a:lstStyle/>
          <a:p>
            <a:pPr marL="139700" indent="-139700" algn="l">
              <a:lnSpc>
                <a:spcPct val="90000"/>
              </a:lnSpc>
              <a:spcAft>
                <a:spcPct val="20000"/>
              </a:spcAft>
            </a:pPr>
            <a:r>
              <a:rPr lang="zh-CN" altLang="en-US" sz="1200" b="1" i="0" dirty="0">
                <a:solidFill>
                  <a:srgbClr val="0070C0"/>
                </a:solidFill>
                <a:latin typeface="微软雅黑" pitchFamily="34" charset="-122"/>
                <a:ea typeface="微软雅黑" pitchFamily="34" charset="-122"/>
              </a:rPr>
              <a:t>各责任中心 </a:t>
            </a:r>
          </a:p>
          <a:p>
            <a:pPr marL="139700" indent="-139700" algn="l">
              <a:lnSpc>
                <a:spcPct val="90000"/>
              </a:lnSpc>
              <a:buFontTx/>
              <a:buChar char="•"/>
            </a:pPr>
            <a:r>
              <a:rPr lang="zh-CN" altLang="en-US" sz="900" i="0" dirty="0">
                <a:latin typeface="微软雅黑" pitchFamily="34" charset="-122"/>
                <a:ea typeface="微软雅黑" pitchFamily="34" charset="-122"/>
              </a:rPr>
              <a:t>根据总体战略及年度经营计划，制订各部门</a:t>
            </a:r>
            <a:r>
              <a:rPr lang="en-US" altLang="zh-CN" sz="900" i="0" dirty="0">
                <a:latin typeface="微软雅黑" pitchFamily="34" charset="-122"/>
                <a:ea typeface="微软雅黑" pitchFamily="34" charset="-122"/>
              </a:rPr>
              <a:t>/</a:t>
            </a:r>
            <a:r>
              <a:rPr lang="zh-CN" altLang="en-US" sz="900" i="0" dirty="0">
                <a:latin typeface="微软雅黑" pitchFamily="34" charset="-122"/>
                <a:ea typeface="微软雅黑" pitchFamily="34" charset="-122"/>
              </a:rPr>
              <a:t>机构</a:t>
            </a:r>
            <a:r>
              <a:rPr lang="en-US" altLang="zh-CN" sz="900" i="0" dirty="0">
                <a:latin typeface="微软雅黑" pitchFamily="34" charset="-122"/>
                <a:ea typeface="微软雅黑" pitchFamily="34" charset="-122"/>
              </a:rPr>
              <a:t>/</a:t>
            </a:r>
            <a:r>
              <a:rPr lang="zh-CN" altLang="en-US" sz="900" i="0" dirty="0">
                <a:latin typeface="微软雅黑" pitchFamily="34" charset="-122"/>
                <a:ea typeface="微软雅黑" pitchFamily="34" charset="-122"/>
              </a:rPr>
              <a:t>业务条线的业务计划</a:t>
            </a:r>
          </a:p>
          <a:p>
            <a:pPr marL="139700" indent="-139700" algn="l">
              <a:lnSpc>
                <a:spcPct val="90000"/>
              </a:lnSpc>
              <a:buFontTx/>
              <a:buChar char="•"/>
            </a:pPr>
            <a:r>
              <a:rPr lang="zh-CN" altLang="en-US" sz="900" i="0" dirty="0">
                <a:latin typeface="微软雅黑" pitchFamily="34" charset="-122"/>
                <a:ea typeface="微软雅黑" pitchFamily="34" charset="-122"/>
              </a:rPr>
              <a:t>全面预算编制、执行、考核及调整的主体</a:t>
            </a:r>
          </a:p>
          <a:p>
            <a:pPr marL="139700" indent="-139700" algn="l">
              <a:lnSpc>
                <a:spcPct val="90000"/>
              </a:lnSpc>
              <a:buFontTx/>
              <a:buChar char="•"/>
            </a:pPr>
            <a:r>
              <a:rPr lang="zh-CN" altLang="en-US" sz="900" i="0" dirty="0">
                <a:latin typeface="微软雅黑" pitchFamily="34" charset="-122"/>
                <a:ea typeface="微软雅黑" pitchFamily="34" charset="-122"/>
              </a:rPr>
              <a:t>承担独立的预算</a:t>
            </a:r>
            <a:r>
              <a:rPr lang="zh-CN" altLang="en-US" sz="900" i="0" dirty="0" smtClean="0">
                <a:latin typeface="微软雅黑" pitchFamily="34" charset="-122"/>
                <a:ea typeface="微软雅黑" pitchFamily="34" charset="-122"/>
              </a:rPr>
              <a:t>责任</a:t>
            </a:r>
            <a:endParaRPr lang="zh-CN" altLang="en-US" sz="900" i="0" dirty="0">
              <a:latin typeface="微软雅黑" pitchFamily="34" charset="-122"/>
              <a:ea typeface="微软雅黑" pitchFamily="34" charset="-122"/>
            </a:endParaRPr>
          </a:p>
        </p:txBody>
      </p:sp>
      <p:sp>
        <p:nvSpPr>
          <p:cNvPr id="101" name="AutoShape 12"/>
          <p:cNvSpPr>
            <a:spLocks noChangeArrowheads="1"/>
          </p:cNvSpPr>
          <p:nvPr>
            <p:custDataLst>
              <p:tags r:id="rId14"/>
            </p:custDataLst>
          </p:nvPr>
        </p:nvSpPr>
        <p:spPr bwMode="auto">
          <a:xfrm>
            <a:off x="357158" y="4407322"/>
            <a:ext cx="1885950" cy="677862"/>
          </a:xfrm>
          <a:prstGeom prst="homePlate">
            <a:avLst>
              <a:gd name="adj" fmla="val 29999"/>
            </a:avLst>
          </a:prstGeom>
          <a:solidFill>
            <a:schemeClr val="accent5">
              <a:lumMod val="60000"/>
              <a:lumOff val="40000"/>
            </a:schemeClr>
          </a:solidFill>
          <a:ln w="9525">
            <a:solidFill>
              <a:schemeClr val="tx1"/>
            </a:solidFill>
            <a:miter lim="800000"/>
            <a:headEnd/>
            <a:tailEnd/>
          </a:ln>
        </p:spPr>
        <p:txBody>
          <a:bodyPr lIns="90000" tIns="46800" rIns="90000" bIns="46800"/>
          <a:lstStyle/>
          <a:p>
            <a:pPr algn="l">
              <a:lnSpc>
                <a:spcPct val="90000"/>
              </a:lnSpc>
            </a:pPr>
            <a:r>
              <a:rPr lang="zh-CN" altLang="en-GB" sz="1200" b="1" i="0" dirty="0">
                <a:latin typeface="微软雅黑" pitchFamily="34" charset="-122"/>
                <a:ea typeface="微软雅黑" pitchFamily="34" charset="-122"/>
              </a:rPr>
              <a:t>预算监控机构</a:t>
            </a:r>
          </a:p>
        </p:txBody>
      </p:sp>
      <p:sp>
        <p:nvSpPr>
          <p:cNvPr id="102" name="Rectangle 13"/>
          <p:cNvSpPr>
            <a:spLocks noChangeArrowheads="1"/>
          </p:cNvSpPr>
          <p:nvPr>
            <p:custDataLst>
              <p:tags r:id="rId15"/>
            </p:custDataLst>
          </p:nvPr>
        </p:nvSpPr>
        <p:spPr bwMode="auto">
          <a:xfrm>
            <a:off x="2387570" y="4437112"/>
            <a:ext cx="2736850" cy="546946"/>
          </a:xfrm>
          <a:prstGeom prst="rect">
            <a:avLst/>
          </a:prstGeom>
          <a:noFill/>
          <a:ln w="9525" algn="ctr">
            <a:noFill/>
            <a:miter lim="800000"/>
            <a:headEnd/>
            <a:tailEnd/>
          </a:ln>
        </p:spPr>
        <p:txBody>
          <a:bodyPr lIns="90000" tIns="46800" rIns="90000" bIns="46800">
            <a:spAutoFit/>
          </a:bodyPr>
          <a:lstStyle/>
          <a:p>
            <a:pPr marL="139700" indent="-139700" algn="l">
              <a:lnSpc>
                <a:spcPct val="90000"/>
              </a:lnSpc>
              <a:spcAft>
                <a:spcPct val="20000"/>
              </a:spcAft>
            </a:pPr>
            <a:r>
              <a:rPr lang="zh-CN" altLang="en-US" sz="1200" b="1" i="0" dirty="0">
                <a:solidFill>
                  <a:schemeClr val="accent5">
                    <a:lumMod val="75000"/>
                  </a:schemeClr>
                </a:solidFill>
                <a:latin typeface="微软雅黑" pitchFamily="34" charset="-122"/>
                <a:ea typeface="微软雅黑" pitchFamily="34" charset="-122"/>
              </a:rPr>
              <a:t>各级财务部门</a:t>
            </a:r>
            <a:r>
              <a:rPr lang="en-US" altLang="zh-CN" sz="1200" b="1" i="0" dirty="0">
                <a:solidFill>
                  <a:schemeClr val="accent5">
                    <a:lumMod val="75000"/>
                  </a:schemeClr>
                </a:solidFill>
                <a:latin typeface="微软雅黑" pitchFamily="34" charset="-122"/>
                <a:ea typeface="微软雅黑" pitchFamily="34" charset="-122"/>
              </a:rPr>
              <a:t>/</a:t>
            </a:r>
            <a:r>
              <a:rPr lang="zh-CN" altLang="en-US" sz="1200" b="1" i="0" dirty="0">
                <a:solidFill>
                  <a:schemeClr val="accent5">
                    <a:lumMod val="75000"/>
                  </a:schemeClr>
                </a:solidFill>
                <a:latin typeface="微软雅黑" pitchFamily="34" charset="-122"/>
                <a:ea typeface="微软雅黑" pitchFamily="34" charset="-122"/>
              </a:rPr>
              <a:t>审计部门</a:t>
            </a:r>
            <a:endParaRPr lang="zh-CN" altLang="en-US" sz="1100" i="0" dirty="0">
              <a:solidFill>
                <a:schemeClr val="accent5">
                  <a:lumMod val="75000"/>
                </a:schemeClr>
              </a:solidFill>
              <a:latin typeface="微软雅黑" pitchFamily="34" charset="-122"/>
              <a:ea typeface="微软雅黑" pitchFamily="34" charset="-122"/>
            </a:endParaRPr>
          </a:p>
          <a:p>
            <a:pPr marL="139700" indent="-139700" algn="l">
              <a:lnSpc>
                <a:spcPct val="90000"/>
              </a:lnSpc>
              <a:buFontTx/>
              <a:buChar char="•"/>
            </a:pPr>
            <a:r>
              <a:rPr lang="zh-CN" altLang="en-US" sz="900" i="0" dirty="0">
                <a:latin typeface="微软雅黑" pitchFamily="34" charset="-122"/>
                <a:ea typeface="微软雅黑" pitchFamily="34" charset="-122"/>
              </a:rPr>
              <a:t>收集实际业务数据，评估预算执行情况</a:t>
            </a:r>
          </a:p>
          <a:p>
            <a:pPr marL="139700" indent="-139700" algn="l">
              <a:lnSpc>
                <a:spcPct val="90000"/>
              </a:lnSpc>
              <a:buFontTx/>
              <a:buChar char="•"/>
            </a:pPr>
            <a:r>
              <a:rPr lang="zh-CN" altLang="en-US" sz="900" i="0" dirty="0">
                <a:latin typeface="微软雅黑" pitchFamily="34" charset="-122"/>
                <a:ea typeface="微软雅黑" pitchFamily="34" charset="-122"/>
              </a:rPr>
              <a:t>编制各部门</a:t>
            </a:r>
            <a:r>
              <a:rPr lang="en-US" altLang="zh-CN" sz="900" i="0" dirty="0">
                <a:latin typeface="微软雅黑" pitchFamily="34" charset="-122"/>
                <a:ea typeface="微软雅黑" pitchFamily="34" charset="-122"/>
              </a:rPr>
              <a:t>/</a:t>
            </a:r>
            <a:r>
              <a:rPr lang="zh-CN" altLang="en-US" sz="900" i="0" dirty="0">
                <a:latin typeface="微软雅黑" pitchFamily="34" charset="-122"/>
                <a:ea typeface="微软雅黑" pitchFamily="34" charset="-122"/>
              </a:rPr>
              <a:t>机构</a:t>
            </a:r>
            <a:r>
              <a:rPr lang="en-US" altLang="zh-CN" sz="900" i="0" dirty="0">
                <a:latin typeface="微软雅黑" pitchFamily="34" charset="-122"/>
                <a:ea typeface="微软雅黑" pitchFamily="34" charset="-122"/>
              </a:rPr>
              <a:t>/</a:t>
            </a:r>
            <a:r>
              <a:rPr lang="zh-CN" altLang="en-US" sz="900" i="0" dirty="0">
                <a:latin typeface="微软雅黑" pitchFamily="34" charset="-122"/>
                <a:ea typeface="微软雅黑" pitchFamily="34" charset="-122"/>
              </a:rPr>
              <a:t>业务条线的预算分析报告</a:t>
            </a:r>
          </a:p>
        </p:txBody>
      </p:sp>
      <p:sp>
        <p:nvSpPr>
          <p:cNvPr id="103" name="AutoShape 14"/>
          <p:cNvSpPr>
            <a:spLocks noChangeArrowheads="1"/>
          </p:cNvSpPr>
          <p:nvPr>
            <p:custDataLst>
              <p:tags r:id="rId16"/>
            </p:custDataLst>
          </p:nvPr>
        </p:nvSpPr>
        <p:spPr bwMode="auto">
          <a:xfrm>
            <a:off x="357158" y="5229200"/>
            <a:ext cx="1885950" cy="647700"/>
          </a:xfrm>
          <a:prstGeom prst="homePlate">
            <a:avLst>
              <a:gd name="adj" fmla="val 31396"/>
            </a:avLst>
          </a:prstGeom>
          <a:solidFill>
            <a:schemeClr val="accent3">
              <a:lumMod val="75000"/>
            </a:schemeClr>
          </a:solidFill>
          <a:ln w="9525">
            <a:solidFill>
              <a:schemeClr val="tx1"/>
            </a:solidFill>
            <a:miter lim="800000"/>
            <a:headEnd/>
            <a:tailEnd/>
          </a:ln>
        </p:spPr>
        <p:txBody>
          <a:bodyPr lIns="90000" tIns="46800" rIns="90000" bIns="46800"/>
          <a:lstStyle/>
          <a:p>
            <a:pPr algn="l">
              <a:lnSpc>
                <a:spcPct val="90000"/>
              </a:lnSpc>
            </a:pPr>
            <a:r>
              <a:rPr lang="zh-CN" altLang="en-GB" sz="1200" b="1" i="0">
                <a:latin typeface="微软雅黑" pitchFamily="34" charset="-122"/>
                <a:ea typeface="微软雅黑" pitchFamily="34" charset="-122"/>
              </a:rPr>
              <a:t>预算考评机构</a:t>
            </a:r>
          </a:p>
        </p:txBody>
      </p:sp>
      <p:sp>
        <p:nvSpPr>
          <p:cNvPr id="104" name="Rectangle 15"/>
          <p:cNvSpPr>
            <a:spLocks noChangeArrowheads="1"/>
          </p:cNvSpPr>
          <p:nvPr>
            <p:custDataLst>
              <p:tags r:id="rId17"/>
            </p:custDataLst>
          </p:nvPr>
        </p:nvSpPr>
        <p:spPr bwMode="auto">
          <a:xfrm>
            <a:off x="2387570" y="5277685"/>
            <a:ext cx="2592388" cy="671595"/>
          </a:xfrm>
          <a:prstGeom prst="rect">
            <a:avLst/>
          </a:prstGeom>
          <a:noFill/>
          <a:ln w="9525" algn="ctr">
            <a:noFill/>
            <a:miter lim="800000"/>
            <a:headEnd/>
            <a:tailEnd/>
          </a:ln>
        </p:spPr>
        <p:txBody>
          <a:bodyPr lIns="90000" tIns="46800" rIns="90000" bIns="46800">
            <a:spAutoFit/>
          </a:bodyPr>
          <a:lstStyle/>
          <a:p>
            <a:pPr marL="139700" indent="-139700" algn="l">
              <a:lnSpc>
                <a:spcPct val="90000"/>
              </a:lnSpc>
              <a:spcAft>
                <a:spcPct val="20000"/>
              </a:spcAft>
            </a:pPr>
            <a:r>
              <a:rPr lang="zh-CN" altLang="en-US" sz="1200" b="1" i="0" dirty="0">
                <a:solidFill>
                  <a:schemeClr val="bg2">
                    <a:lumMod val="50000"/>
                  </a:schemeClr>
                </a:solidFill>
                <a:latin typeface="微软雅黑" pitchFamily="34" charset="-122"/>
                <a:ea typeface="微软雅黑" pitchFamily="34" charset="-122"/>
              </a:rPr>
              <a:t>人力资源部</a:t>
            </a:r>
            <a:r>
              <a:rPr lang="en-US" altLang="zh-CN" sz="1200" b="1" i="0" dirty="0">
                <a:solidFill>
                  <a:schemeClr val="bg2">
                    <a:lumMod val="50000"/>
                  </a:schemeClr>
                </a:solidFill>
                <a:latin typeface="微软雅黑" pitchFamily="34" charset="-122"/>
                <a:ea typeface="微软雅黑" pitchFamily="34" charset="-122"/>
              </a:rPr>
              <a:t>/</a:t>
            </a:r>
            <a:r>
              <a:rPr lang="zh-CN" altLang="en-US" sz="1200" b="1" i="0" dirty="0">
                <a:solidFill>
                  <a:schemeClr val="bg2">
                    <a:lumMod val="50000"/>
                  </a:schemeClr>
                </a:solidFill>
                <a:latin typeface="微软雅黑" pitchFamily="34" charset="-122"/>
                <a:ea typeface="微软雅黑" pitchFamily="34" charset="-122"/>
              </a:rPr>
              <a:t>财务部</a:t>
            </a:r>
            <a:r>
              <a:rPr lang="zh-CN" altLang="en-US" sz="1200" i="0" dirty="0">
                <a:solidFill>
                  <a:schemeClr val="bg2">
                    <a:lumMod val="50000"/>
                  </a:schemeClr>
                </a:solidFill>
                <a:latin typeface="微软雅黑" pitchFamily="34" charset="-122"/>
                <a:ea typeface="微软雅黑" pitchFamily="34" charset="-122"/>
              </a:rPr>
              <a:t> </a:t>
            </a:r>
          </a:p>
          <a:p>
            <a:pPr marL="139700" indent="-139700" algn="l">
              <a:lnSpc>
                <a:spcPct val="90000"/>
              </a:lnSpc>
              <a:buFontTx/>
              <a:buChar char="•"/>
            </a:pPr>
            <a:r>
              <a:rPr lang="zh-CN" altLang="en-US" sz="900" i="0" dirty="0">
                <a:latin typeface="微软雅黑" pitchFamily="34" charset="-122"/>
                <a:ea typeface="微软雅黑" pitchFamily="34" charset="-122"/>
              </a:rPr>
              <a:t>根据业务期间业务汇总数据，计算各</a:t>
            </a:r>
            <a:r>
              <a:rPr lang="en-US" altLang="zh-CN" sz="900" i="0" dirty="0">
                <a:latin typeface="微软雅黑" pitchFamily="34" charset="-122"/>
                <a:ea typeface="微软雅黑" pitchFamily="34" charset="-122"/>
              </a:rPr>
              <a:t>KPI</a:t>
            </a:r>
            <a:r>
              <a:rPr lang="zh-CN" altLang="en-US" sz="900" i="0" dirty="0">
                <a:latin typeface="微软雅黑" pitchFamily="34" charset="-122"/>
                <a:ea typeface="微软雅黑" pitchFamily="34" charset="-122"/>
              </a:rPr>
              <a:t>执行情况</a:t>
            </a:r>
          </a:p>
          <a:p>
            <a:pPr marL="139700" indent="-139700" algn="l">
              <a:lnSpc>
                <a:spcPct val="90000"/>
              </a:lnSpc>
              <a:buFontTx/>
              <a:buChar char="•"/>
            </a:pPr>
            <a:r>
              <a:rPr lang="zh-CN" altLang="en-US" sz="900" i="0" dirty="0">
                <a:latin typeface="微软雅黑" pitchFamily="34" charset="-122"/>
                <a:ea typeface="微软雅黑" pitchFamily="34" charset="-122"/>
              </a:rPr>
              <a:t>形成绩效考核报告，向董事会汇报</a:t>
            </a:r>
          </a:p>
        </p:txBody>
      </p:sp>
      <p:sp>
        <p:nvSpPr>
          <p:cNvPr id="105" name="Text Box 16"/>
          <p:cNvSpPr txBox="1">
            <a:spLocks noChangeArrowheads="1"/>
          </p:cNvSpPr>
          <p:nvPr>
            <p:custDataLst>
              <p:tags r:id="rId18"/>
            </p:custDataLst>
          </p:nvPr>
        </p:nvSpPr>
        <p:spPr bwMode="auto">
          <a:xfrm>
            <a:off x="5220072" y="906444"/>
            <a:ext cx="3609975" cy="4730526"/>
          </a:xfrm>
          <a:prstGeom prst="rect">
            <a:avLst/>
          </a:prstGeom>
          <a:solidFill>
            <a:srgbClr val="A7C4D9"/>
          </a:solidFill>
          <a:ln w="9525" algn="ctr">
            <a:noFill/>
            <a:miter lim="800000"/>
            <a:headEnd/>
            <a:tailEnd/>
          </a:ln>
        </p:spPr>
        <p:txBody>
          <a:bodyPr>
            <a:spAutoFit/>
          </a:bodyPr>
          <a:lstStyle/>
          <a:p>
            <a:pPr marL="266700" indent="-266700" algn="l">
              <a:lnSpc>
                <a:spcPct val="120000"/>
              </a:lnSpc>
              <a:spcBef>
                <a:spcPct val="50000"/>
              </a:spcBef>
            </a:pPr>
            <a:r>
              <a:rPr lang="zh-CN" altLang="en-US" sz="1400" b="1" i="0" u="sng" dirty="0">
                <a:latin typeface="微软雅黑" pitchFamily="34" charset="-122"/>
                <a:ea typeface="微软雅黑" pitchFamily="34" charset="-122"/>
              </a:rPr>
              <a:t>预算组织与职责分工梳理重点：</a:t>
            </a:r>
          </a:p>
          <a:p>
            <a:pPr marL="266700" indent="-266700" algn="l">
              <a:lnSpc>
                <a:spcPct val="120000"/>
              </a:lnSpc>
              <a:spcBef>
                <a:spcPct val="50000"/>
              </a:spcBef>
            </a:pPr>
            <a:r>
              <a:rPr lang="en-US" altLang="zh-CN" sz="1400" b="1" i="0" dirty="0">
                <a:latin typeface="微软雅黑" pitchFamily="34" charset="-122"/>
                <a:ea typeface="微软雅黑" pitchFamily="34" charset="-122"/>
              </a:rPr>
              <a:t>1</a:t>
            </a:r>
            <a:r>
              <a:rPr lang="zh-CN" altLang="en-US" sz="1400" b="1" i="0" dirty="0">
                <a:latin typeface="微软雅黑" pitchFamily="34" charset="-122"/>
                <a:ea typeface="微软雅黑" pitchFamily="34" charset="-122"/>
              </a:rPr>
              <a:t>、预算组织的梳理和预算责任部门的梳理</a:t>
            </a:r>
          </a:p>
          <a:p>
            <a:pPr marL="266700" indent="-266700" algn="l">
              <a:lnSpc>
                <a:spcPct val="120000"/>
              </a:lnSpc>
              <a:spcBef>
                <a:spcPct val="50000"/>
              </a:spcBef>
            </a:pPr>
            <a:r>
              <a:rPr lang="en-US" altLang="zh-CN" sz="1400" b="1" i="0" dirty="0">
                <a:latin typeface="微软雅黑" pitchFamily="34" charset="-122"/>
                <a:ea typeface="微软雅黑" pitchFamily="34" charset="-122"/>
              </a:rPr>
              <a:t>2</a:t>
            </a:r>
            <a:r>
              <a:rPr lang="zh-CN" altLang="en-US" sz="1400" b="1" i="0" dirty="0">
                <a:latin typeface="微软雅黑" pitchFamily="34" charset="-122"/>
                <a:ea typeface="微软雅黑" pitchFamily="34" charset="-122"/>
              </a:rPr>
              <a:t>、预算是否需要法人结构和管理两套结构，满足披露和管理两种口径</a:t>
            </a:r>
          </a:p>
          <a:p>
            <a:pPr marL="266700" indent="-266700" algn="l">
              <a:lnSpc>
                <a:spcPct val="120000"/>
              </a:lnSpc>
              <a:spcBef>
                <a:spcPct val="50000"/>
              </a:spcBef>
            </a:pPr>
            <a:r>
              <a:rPr lang="en-US" altLang="zh-CN" sz="1400" b="1" i="0" dirty="0">
                <a:latin typeface="微软雅黑" pitchFamily="34" charset="-122"/>
                <a:ea typeface="微软雅黑" pitchFamily="34" charset="-122"/>
              </a:rPr>
              <a:t>3</a:t>
            </a:r>
            <a:r>
              <a:rPr lang="zh-CN" altLang="en-US" sz="1400" b="1" i="0" dirty="0">
                <a:latin typeface="微软雅黑" pitchFamily="34" charset="-122"/>
                <a:ea typeface="微软雅黑" pitchFamily="34" charset="-122"/>
              </a:rPr>
              <a:t>、预算责任中心的利润中心和成本中心的划分</a:t>
            </a:r>
          </a:p>
          <a:p>
            <a:pPr algn="l">
              <a:lnSpc>
                <a:spcPct val="120000"/>
              </a:lnSpc>
              <a:spcBef>
                <a:spcPct val="50000"/>
              </a:spcBef>
            </a:pPr>
            <a:r>
              <a:rPr lang="zh-CN" altLang="en-US" sz="1200" i="0" dirty="0">
                <a:latin typeface="微软雅黑" pitchFamily="34" charset="-122"/>
                <a:ea typeface="微软雅黑" pitchFamily="34" charset="-122"/>
              </a:rPr>
              <a:t>利润中心按照最低预算责任粒度设置，同时考虑满足不同的汇总和分析需求，如区域汇总，区域划分变动</a:t>
            </a:r>
          </a:p>
          <a:p>
            <a:pPr algn="l">
              <a:lnSpc>
                <a:spcPct val="120000"/>
              </a:lnSpc>
              <a:spcBef>
                <a:spcPct val="50000"/>
              </a:spcBef>
            </a:pPr>
            <a:r>
              <a:rPr lang="zh-CN" altLang="en-US" sz="1200" i="0" dirty="0">
                <a:latin typeface="微软雅黑" pitchFamily="34" charset="-122"/>
                <a:ea typeface="微软雅黑" pitchFamily="34" charset="-122"/>
              </a:rPr>
              <a:t>成本中心按照费用和成本的归集分类别设置，如何设置层级结构满足成本的流转及成本中心到利润中心分摊</a:t>
            </a:r>
          </a:p>
          <a:p>
            <a:pPr marL="266700" indent="-266700" algn="l">
              <a:lnSpc>
                <a:spcPct val="120000"/>
              </a:lnSpc>
              <a:spcBef>
                <a:spcPct val="50000"/>
              </a:spcBef>
            </a:pPr>
            <a:r>
              <a:rPr lang="en-US" altLang="zh-CN" sz="1400" b="1" i="0" dirty="0">
                <a:latin typeface="微软雅黑" pitchFamily="34" charset="-122"/>
                <a:ea typeface="微软雅黑" pitchFamily="34" charset="-122"/>
              </a:rPr>
              <a:t>4</a:t>
            </a:r>
            <a:r>
              <a:rPr lang="zh-CN" altLang="en-US" sz="1400" b="1" i="0" dirty="0">
                <a:latin typeface="微软雅黑" pitchFamily="34" charset="-122"/>
                <a:ea typeface="微软雅黑" pitchFamily="34" charset="-122"/>
              </a:rPr>
              <a:t>、预算责任</a:t>
            </a:r>
            <a:r>
              <a:rPr lang="zh-CN" altLang="en-US" sz="1400" b="1" i="0" dirty="0" smtClean="0">
                <a:latin typeface="微软雅黑" pitchFamily="34" charset="-122"/>
                <a:ea typeface="微软雅黑" pitchFamily="34" charset="-122"/>
              </a:rPr>
              <a:t>中心要与财务系统、</a:t>
            </a:r>
            <a:r>
              <a:rPr lang="zh-CN" altLang="en-US" sz="1400" b="1" i="0" dirty="0">
                <a:latin typeface="微软雅黑" pitchFamily="34" charset="-122"/>
                <a:ea typeface="微软雅黑" pitchFamily="34" charset="-122"/>
              </a:rPr>
              <a:t>业务</a:t>
            </a:r>
            <a:r>
              <a:rPr lang="zh-CN" altLang="en-US" sz="1400" b="1" i="0" dirty="0" smtClean="0">
                <a:latin typeface="微软雅黑" pitchFamily="34" charset="-122"/>
                <a:ea typeface="微软雅黑" pitchFamily="34" charset="-122"/>
              </a:rPr>
              <a:t>系统的责任</a:t>
            </a:r>
            <a:r>
              <a:rPr lang="zh-CN" altLang="en-US" sz="1400" b="1" i="0" dirty="0">
                <a:latin typeface="微软雅黑" pitchFamily="34" charset="-122"/>
                <a:ea typeface="微软雅黑" pitchFamily="34" charset="-122"/>
              </a:rPr>
              <a:t>中心的匹配层度</a:t>
            </a:r>
          </a:p>
          <a:p>
            <a:pPr marL="266700" indent="-266700" algn="l">
              <a:lnSpc>
                <a:spcPct val="120000"/>
              </a:lnSpc>
              <a:spcBef>
                <a:spcPct val="50000"/>
              </a:spcBef>
            </a:pPr>
            <a:r>
              <a:rPr lang="en-US" altLang="zh-CN" sz="1400" b="1" i="0" dirty="0">
                <a:latin typeface="微软雅黑" pitchFamily="34" charset="-122"/>
                <a:ea typeface="微软雅黑" pitchFamily="34" charset="-122"/>
              </a:rPr>
              <a:t>5</a:t>
            </a:r>
            <a:r>
              <a:rPr lang="zh-CN" altLang="en-US" sz="1400" b="1" i="0" dirty="0">
                <a:latin typeface="微软雅黑" pitchFamily="34" charset="-122"/>
                <a:ea typeface="微软雅黑" pitchFamily="34" charset="-122"/>
              </a:rPr>
              <a:t>、归口部门费用管理情况，影响预算审批及控制审批流程</a:t>
            </a:r>
          </a:p>
        </p:txBody>
      </p:sp>
    </p:spTree>
    <p:extLst>
      <p:ext uri="{BB962C8B-B14F-4D97-AF65-F5344CB8AC3E}">
        <p14:creationId xmlns:p14="http://schemas.microsoft.com/office/powerpoint/2010/main" val="27650069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zh-CN" altLang="en-US" dirty="0"/>
              <a:t>全面</a:t>
            </a:r>
            <a:r>
              <a:rPr lang="zh-CN" altLang="en-US" dirty="0" smtClean="0"/>
              <a:t>预算体系和框架</a:t>
            </a:r>
            <a:r>
              <a:rPr lang="en-US" altLang="zh-CN" dirty="0" smtClean="0"/>
              <a:t>——</a:t>
            </a:r>
            <a:r>
              <a:rPr lang="zh-CN" altLang="en-US" dirty="0" smtClean="0"/>
              <a:t>年度预算编制流程</a:t>
            </a:r>
            <a:endParaRPr lang="en-US" dirty="0"/>
          </a:p>
        </p:txBody>
      </p:sp>
      <p:sp>
        <p:nvSpPr>
          <p:cNvPr id="91" name="Line 163"/>
          <p:cNvSpPr>
            <a:spLocks noChangeShapeType="1"/>
          </p:cNvSpPr>
          <p:nvPr/>
        </p:nvSpPr>
        <p:spPr bwMode="auto">
          <a:xfrm>
            <a:off x="5080000" y="2594446"/>
            <a:ext cx="2354263" cy="2844800"/>
          </a:xfrm>
          <a:prstGeom prst="line">
            <a:avLst/>
          </a:prstGeom>
          <a:noFill/>
          <a:ln w="38100">
            <a:solidFill>
              <a:schemeClr val="accent2"/>
            </a:solidFill>
            <a:round/>
            <a:headEnd/>
            <a:tailEnd type="triangle" w="med" len="med"/>
          </a:ln>
        </p:spPr>
        <p:txBody>
          <a:bodyPr tIns="91440" bIns="91440" anchor="ctr"/>
          <a:lstStyle/>
          <a:p>
            <a:endParaRPr lang="en-US"/>
          </a:p>
        </p:txBody>
      </p:sp>
      <p:sp>
        <p:nvSpPr>
          <p:cNvPr id="92" name="Line 162"/>
          <p:cNvSpPr>
            <a:spLocks noChangeShapeType="1"/>
          </p:cNvSpPr>
          <p:nvPr/>
        </p:nvSpPr>
        <p:spPr bwMode="auto">
          <a:xfrm flipV="1">
            <a:off x="3260725" y="2581746"/>
            <a:ext cx="1817688" cy="3073400"/>
          </a:xfrm>
          <a:prstGeom prst="line">
            <a:avLst/>
          </a:prstGeom>
          <a:noFill/>
          <a:ln w="38100">
            <a:solidFill>
              <a:schemeClr val="accent2"/>
            </a:solidFill>
            <a:round/>
            <a:headEnd/>
            <a:tailEnd type="triangle" w="med" len="med"/>
          </a:ln>
        </p:spPr>
        <p:txBody>
          <a:bodyPr tIns="91440" bIns="91440" anchor="ctr"/>
          <a:lstStyle/>
          <a:p>
            <a:endParaRPr lang="en-US"/>
          </a:p>
        </p:txBody>
      </p:sp>
      <p:sp>
        <p:nvSpPr>
          <p:cNvPr id="93" name="Line 161"/>
          <p:cNvSpPr>
            <a:spLocks noChangeShapeType="1"/>
          </p:cNvSpPr>
          <p:nvPr/>
        </p:nvSpPr>
        <p:spPr bwMode="auto">
          <a:xfrm>
            <a:off x="1044575" y="2683346"/>
            <a:ext cx="2216150" cy="2971800"/>
          </a:xfrm>
          <a:prstGeom prst="line">
            <a:avLst/>
          </a:prstGeom>
          <a:noFill/>
          <a:ln w="38100">
            <a:solidFill>
              <a:schemeClr val="accent2"/>
            </a:solidFill>
            <a:round/>
            <a:headEnd/>
            <a:tailEnd type="triangle" w="med" len="med"/>
          </a:ln>
        </p:spPr>
        <p:txBody>
          <a:bodyPr tIns="91440" bIns="91440" anchor="ctr"/>
          <a:lstStyle/>
          <a:p>
            <a:endParaRPr lang="en-US"/>
          </a:p>
        </p:txBody>
      </p:sp>
      <p:sp>
        <p:nvSpPr>
          <p:cNvPr id="94" name="Rectangle 112"/>
          <p:cNvSpPr>
            <a:spLocks noChangeArrowheads="1"/>
          </p:cNvSpPr>
          <p:nvPr/>
        </p:nvSpPr>
        <p:spPr bwMode="auto">
          <a:xfrm>
            <a:off x="395288" y="1743546"/>
            <a:ext cx="8385175" cy="333375"/>
          </a:xfrm>
          <a:prstGeom prst="rect">
            <a:avLst/>
          </a:prstGeom>
          <a:solidFill>
            <a:srgbClr val="77ADAA"/>
          </a:solidFill>
          <a:ln w="9525">
            <a:solidFill>
              <a:srgbClr val="091D5D"/>
            </a:solidFill>
            <a:miter lim="800000"/>
            <a:headEnd/>
            <a:tailEnd/>
          </a:ln>
        </p:spPr>
        <p:txBody>
          <a:bodyPr lIns="18288" tIns="18288" rIns="18288" bIns="0" anchor="ctr"/>
          <a:lstStyle/>
          <a:p>
            <a:pPr eaLnBrk="0" hangingPunct="0">
              <a:spcBef>
                <a:spcPct val="50000"/>
              </a:spcBef>
            </a:pPr>
            <a:r>
              <a:rPr lang="zh-TW" altLang="en-US" i="0">
                <a:solidFill>
                  <a:srgbClr val="FFFFFF"/>
                </a:solidFill>
                <a:latin typeface="微软雅黑" pitchFamily="34" charset="-122"/>
                <a:ea typeface="微软雅黑" pitchFamily="34" charset="-122"/>
              </a:rPr>
              <a:t>预算</a:t>
            </a:r>
            <a:r>
              <a:rPr lang="zh-CN" altLang="en-US" i="0">
                <a:solidFill>
                  <a:srgbClr val="FFFFFF"/>
                </a:solidFill>
                <a:latin typeface="微软雅黑" pitchFamily="34" charset="-122"/>
                <a:ea typeface="微软雅黑" pitchFamily="34" charset="-122"/>
              </a:rPr>
              <a:t>编制与分解</a:t>
            </a:r>
            <a:r>
              <a:rPr lang="zh-TW" altLang="en-US" i="0">
                <a:solidFill>
                  <a:srgbClr val="FFFFFF"/>
                </a:solidFill>
                <a:latin typeface="微软雅黑" pitchFamily="34" charset="-122"/>
                <a:ea typeface="微软雅黑" pitchFamily="34" charset="-122"/>
              </a:rPr>
              <a:t>方法</a:t>
            </a:r>
          </a:p>
        </p:txBody>
      </p:sp>
      <p:sp>
        <p:nvSpPr>
          <p:cNvPr id="95" name="Rectangle 113"/>
          <p:cNvSpPr>
            <a:spLocks noChangeArrowheads="1"/>
          </p:cNvSpPr>
          <p:nvPr/>
        </p:nvSpPr>
        <p:spPr bwMode="auto">
          <a:xfrm>
            <a:off x="396875" y="2348880"/>
            <a:ext cx="8389938" cy="4033837"/>
          </a:xfrm>
          <a:prstGeom prst="rect">
            <a:avLst/>
          </a:prstGeom>
          <a:noFill/>
          <a:ln w="9525" algn="ctr">
            <a:solidFill>
              <a:srgbClr val="091D5D"/>
            </a:solidFill>
            <a:miter lim="800000"/>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96" name="AutoShape 115"/>
          <p:cNvSpPr>
            <a:spLocks noChangeArrowheads="1"/>
          </p:cNvSpPr>
          <p:nvPr/>
        </p:nvSpPr>
        <p:spPr bwMode="gray">
          <a:xfrm flipH="1">
            <a:off x="765175" y="5450359"/>
            <a:ext cx="7461250" cy="315912"/>
          </a:xfrm>
          <a:prstGeom prst="rtTriangle">
            <a:avLst/>
          </a:prstGeom>
          <a:solidFill>
            <a:srgbClr val="CC99FF"/>
          </a:solidFill>
          <a:ln w="9525" algn="ctr">
            <a:noFill/>
            <a:miter lim="800000"/>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97" name="Freeform 116"/>
          <p:cNvSpPr>
            <a:spLocks/>
          </p:cNvSpPr>
          <p:nvPr/>
        </p:nvSpPr>
        <p:spPr bwMode="gray">
          <a:xfrm>
            <a:off x="3692525" y="3594571"/>
            <a:ext cx="895350" cy="750888"/>
          </a:xfrm>
          <a:custGeom>
            <a:avLst/>
            <a:gdLst>
              <a:gd name="T0" fmla="*/ 0 w 1191"/>
              <a:gd name="T1" fmla="*/ 725119 h 1253"/>
              <a:gd name="T2" fmla="*/ 0 w 1191"/>
              <a:gd name="T3" fmla="*/ 686167 h 1253"/>
              <a:gd name="T4" fmla="*/ 3759 w 1191"/>
              <a:gd name="T5" fmla="*/ 647214 h 1253"/>
              <a:gd name="T6" fmla="*/ 13532 w 1191"/>
              <a:gd name="T7" fmla="*/ 609460 h 1253"/>
              <a:gd name="T8" fmla="*/ 25560 w 1191"/>
              <a:gd name="T9" fmla="*/ 570507 h 1253"/>
              <a:gd name="T10" fmla="*/ 35333 w 1191"/>
              <a:gd name="T11" fmla="*/ 530356 h 1253"/>
              <a:gd name="T12" fmla="*/ 51120 w 1191"/>
              <a:gd name="T13" fmla="*/ 495598 h 1253"/>
              <a:gd name="T14" fmla="*/ 70666 w 1191"/>
              <a:gd name="T15" fmla="*/ 457844 h 1253"/>
              <a:gd name="T16" fmla="*/ 86453 w 1191"/>
              <a:gd name="T17" fmla="*/ 423086 h 1253"/>
              <a:gd name="T18" fmla="*/ 112764 w 1191"/>
              <a:gd name="T19" fmla="*/ 387729 h 1253"/>
              <a:gd name="T20" fmla="*/ 133062 w 1191"/>
              <a:gd name="T21" fmla="*/ 353571 h 1253"/>
              <a:gd name="T22" fmla="*/ 159374 w 1191"/>
              <a:gd name="T23" fmla="*/ 318214 h 1253"/>
              <a:gd name="T24" fmla="*/ 190196 w 1191"/>
              <a:gd name="T25" fmla="*/ 288849 h 1253"/>
              <a:gd name="T26" fmla="*/ 220267 w 1191"/>
              <a:gd name="T27" fmla="*/ 257687 h 1253"/>
              <a:gd name="T28" fmla="*/ 251841 w 1191"/>
              <a:gd name="T29" fmla="*/ 228323 h 1253"/>
              <a:gd name="T30" fmla="*/ 281911 w 1191"/>
              <a:gd name="T31" fmla="*/ 202554 h 1253"/>
              <a:gd name="T32" fmla="*/ 319499 w 1191"/>
              <a:gd name="T33" fmla="*/ 176186 h 1253"/>
              <a:gd name="T34" fmla="*/ 354080 w 1191"/>
              <a:gd name="T35" fmla="*/ 149219 h 1253"/>
              <a:gd name="T36" fmla="*/ 395427 w 1191"/>
              <a:gd name="T37" fmla="*/ 129443 h 1253"/>
              <a:gd name="T38" fmla="*/ 432264 w 1191"/>
              <a:gd name="T39" fmla="*/ 107869 h 1253"/>
              <a:gd name="T40" fmla="*/ 472107 w 1191"/>
              <a:gd name="T41" fmla="*/ 89891 h 1253"/>
              <a:gd name="T42" fmla="*/ 519468 w 1191"/>
              <a:gd name="T43" fmla="*/ 72512 h 1253"/>
              <a:gd name="T44" fmla="*/ 559312 w 1191"/>
              <a:gd name="T45" fmla="*/ 55133 h 1253"/>
              <a:gd name="T46" fmla="*/ 601411 w 1191"/>
              <a:gd name="T47" fmla="*/ 43148 h 1253"/>
              <a:gd name="T48" fmla="*/ 648772 w 1191"/>
              <a:gd name="T49" fmla="*/ 29364 h 1253"/>
              <a:gd name="T50" fmla="*/ 693126 w 1191"/>
              <a:gd name="T51" fmla="*/ 21574 h 1253"/>
              <a:gd name="T52" fmla="*/ 739735 w 1191"/>
              <a:gd name="T53" fmla="*/ 11985 h 1253"/>
              <a:gd name="T54" fmla="*/ 786344 w 1191"/>
              <a:gd name="T55" fmla="*/ 7791 h 1253"/>
              <a:gd name="T56" fmla="*/ 832954 w 1191"/>
              <a:gd name="T57" fmla="*/ 2996 h 1253"/>
              <a:gd name="T58" fmla="*/ 878811 w 1191"/>
              <a:gd name="T59" fmla="*/ 0 h 1253"/>
              <a:gd name="T60" fmla="*/ 889336 w 1191"/>
              <a:gd name="T61" fmla="*/ 375144 h 1253"/>
              <a:gd name="T62" fmla="*/ 864528 w 1191"/>
              <a:gd name="T63" fmla="*/ 375144 h 1253"/>
              <a:gd name="T64" fmla="*/ 842727 w 1191"/>
              <a:gd name="T65" fmla="*/ 379939 h 1253"/>
              <a:gd name="T66" fmla="*/ 817918 w 1191"/>
              <a:gd name="T67" fmla="*/ 382935 h 1253"/>
              <a:gd name="T68" fmla="*/ 796117 w 1191"/>
              <a:gd name="T69" fmla="*/ 382935 h 1253"/>
              <a:gd name="T70" fmla="*/ 771309 w 1191"/>
              <a:gd name="T71" fmla="*/ 392523 h 1253"/>
              <a:gd name="T72" fmla="*/ 751763 w 1191"/>
              <a:gd name="T73" fmla="*/ 397317 h 1253"/>
              <a:gd name="T74" fmla="*/ 725451 w 1191"/>
              <a:gd name="T75" fmla="*/ 405108 h 1253"/>
              <a:gd name="T76" fmla="*/ 705154 w 1191"/>
              <a:gd name="T77" fmla="*/ 409303 h 1253"/>
              <a:gd name="T78" fmla="*/ 683353 w 1191"/>
              <a:gd name="T79" fmla="*/ 418891 h 1253"/>
              <a:gd name="T80" fmla="*/ 662303 w 1191"/>
              <a:gd name="T81" fmla="*/ 430877 h 1253"/>
              <a:gd name="T82" fmla="*/ 642757 w 1191"/>
              <a:gd name="T83" fmla="*/ 440465 h 1253"/>
              <a:gd name="T84" fmla="*/ 626970 w 1191"/>
              <a:gd name="T85" fmla="*/ 452450 h 1253"/>
              <a:gd name="T86" fmla="*/ 605921 w 1191"/>
              <a:gd name="T87" fmla="*/ 466234 h 1253"/>
              <a:gd name="T88" fmla="*/ 591638 w 1191"/>
              <a:gd name="T89" fmla="*/ 479418 h 1253"/>
              <a:gd name="T90" fmla="*/ 570588 w 1191"/>
              <a:gd name="T91" fmla="*/ 491403 h 1253"/>
              <a:gd name="T92" fmla="*/ 554801 w 1191"/>
              <a:gd name="T93" fmla="*/ 505186 h 1253"/>
              <a:gd name="T94" fmla="*/ 539766 w 1191"/>
              <a:gd name="T95" fmla="*/ 522565 h 1253"/>
              <a:gd name="T96" fmla="*/ 529241 w 1191"/>
              <a:gd name="T97" fmla="*/ 534551 h 1253"/>
              <a:gd name="T98" fmla="*/ 513454 w 1191"/>
              <a:gd name="T99" fmla="*/ 551930 h 1253"/>
              <a:gd name="T100" fmla="*/ 502930 w 1191"/>
              <a:gd name="T101" fmla="*/ 570507 h 1253"/>
              <a:gd name="T102" fmla="*/ 493157 w 1191"/>
              <a:gd name="T103" fmla="*/ 587287 h 1253"/>
              <a:gd name="T104" fmla="*/ 483384 w 1191"/>
              <a:gd name="T105" fmla="*/ 604066 h 1253"/>
              <a:gd name="T106" fmla="*/ 472107 w 1191"/>
              <a:gd name="T107" fmla="*/ 621445 h 1253"/>
              <a:gd name="T108" fmla="*/ 466845 w 1191"/>
              <a:gd name="T109" fmla="*/ 643019 h 1253"/>
              <a:gd name="T110" fmla="*/ 457072 w 1191"/>
              <a:gd name="T111" fmla="*/ 660398 h 1253"/>
              <a:gd name="T112" fmla="*/ 452561 w 1191"/>
              <a:gd name="T113" fmla="*/ 681972 h 1253"/>
              <a:gd name="T114" fmla="*/ 452561 w 1191"/>
              <a:gd name="T115" fmla="*/ 699351 h 1253"/>
              <a:gd name="T116" fmla="*/ 446547 w 1191"/>
              <a:gd name="T117" fmla="*/ 720924 h 1253"/>
              <a:gd name="T118" fmla="*/ 446547 w 1191"/>
              <a:gd name="T119" fmla="*/ 738903 h 1253"/>
              <a:gd name="T120" fmla="*/ 0 w 1191"/>
              <a:gd name="T121" fmla="*/ 750888 h 12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91"/>
              <a:gd name="T184" fmla="*/ 0 h 1253"/>
              <a:gd name="T185" fmla="*/ 1191 w 1191"/>
              <a:gd name="T186" fmla="*/ 1253 h 12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91" h="1253">
                <a:moveTo>
                  <a:pt x="0" y="1253"/>
                </a:moveTo>
                <a:lnTo>
                  <a:pt x="0" y="1233"/>
                </a:lnTo>
                <a:lnTo>
                  <a:pt x="0" y="1210"/>
                </a:lnTo>
                <a:lnTo>
                  <a:pt x="0" y="1188"/>
                </a:lnTo>
                <a:lnTo>
                  <a:pt x="0" y="1167"/>
                </a:lnTo>
                <a:lnTo>
                  <a:pt x="0" y="1145"/>
                </a:lnTo>
                <a:lnTo>
                  <a:pt x="5" y="1125"/>
                </a:lnTo>
                <a:lnTo>
                  <a:pt x="5" y="1102"/>
                </a:lnTo>
                <a:lnTo>
                  <a:pt x="5" y="1080"/>
                </a:lnTo>
                <a:lnTo>
                  <a:pt x="13" y="1060"/>
                </a:lnTo>
                <a:lnTo>
                  <a:pt x="13" y="1037"/>
                </a:lnTo>
                <a:lnTo>
                  <a:pt x="18" y="1017"/>
                </a:lnTo>
                <a:lnTo>
                  <a:pt x="27" y="993"/>
                </a:lnTo>
                <a:lnTo>
                  <a:pt x="27" y="972"/>
                </a:lnTo>
                <a:lnTo>
                  <a:pt x="34" y="952"/>
                </a:lnTo>
                <a:lnTo>
                  <a:pt x="40" y="928"/>
                </a:lnTo>
                <a:lnTo>
                  <a:pt x="47" y="908"/>
                </a:lnTo>
                <a:lnTo>
                  <a:pt x="47" y="885"/>
                </a:lnTo>
                <a:lnTo>
                  <a:pt x="53" y="863"/>
                </a:lnTo>
                <a:lnTo>
                  <a:pt x="62" y="849"/>
                </a:lnTo>
                <a:lnTo>
                  <a:pt x="68" y="827"/>
                </a:lnTo>
                <a:lnTo>
                  <a:pt x="75" y="807"/>
                </a:lnTo>
                <a:lnTo>
                  <a:pt x="81" y="784"/>
                </a:lnTo>
                <a:lnTo>
                  <a:pt x="94" y="764"/>
                </a:lnTo>
                <a:lnTo>
                  <a:pt x="102" y="742"/>
                </a:lnTo>
                <a:lnTo>
                  <a:pt x="108" y="728"/>
                </a:lnTo>
                <a:lnTo>
                  <a:pt x="115" y="706"/>
                </a:lnTo>
                <a:lnTo>
                  <a:pt x="128" y="683"/>
                </a:lnTo>
                <a:lnTo>
                  <a:pt x="137" y="670"/>
                </a:lnTo>
                <a:lnTo>
                  <a:pt x="150" y="647"/>
                </a:lnTo>
                <a:lnTo>
                  <a:pt x="156" y="626"/>
                </a:lnTo>
                <a:lnTo>
                  <a:pt x="170" y="611"/>
                </a:lnTo>
                <a:lnTo>
                  <a:pt x="177" y="590"/>
                </a:lnTo>
                <a:lnTo>
                  <a:pt x="190" y="567"/>
                </a:lnTo>
                <a:lnTo>
                  <a:pt x="205" y="554"/>
                </a:lnTo>
                <a:lnTo>
                  <a:pt x="212" y="531"/>
                </a:lnTo>
                <a:lnTo>
                  <a:pt x="225" y="518"/>
                </a:lnTo>
                <a:lnTo>
                  <a:pt x="238" y="502"/>
                </a:lnTo>
                <a:lnTo>
                  <a:pt x="253" y="482"/>
                </a:lnTo>
                <a:lnTo>
                  <a:pt x="266" y="466"/>
                </a:lnTo>
                <a:lnTo>
                  <a:pt x="280" y="446"/>
                </a:lnTo>
                <a:lnTo>
                  <a:pt x="293" y="430"/>
                </a:lnTo>
                <a:lnTo>
                  <a:pt x="306" y="417"/>
                </a:lnTo>
                <a:lnTo>
                  <a:pt x="321" y="403"/>
                </a:lnTo>
                <a:lnTo>
                  <a:pt x="335" y="381"/>
                </a:lnTo>
                <a:lnTo>
                  <a:pt x="349" y="366"/>
                </a:lnTo>
                <a:lnTo>
                  <a:pt x="362" y="352"/>
                </a:lnTo>
                <a:lnTo>
                  <a:pt x="375" y="338"/>
                </a:lnTo>
                <a:lnTo>
                  <a:pt x="390" y="322"/>
                </a:lnTo>
                <a:lnTo>
                  <a:pt x="409" y="309"/>
                </a:lnTo>
                <a:lnTo>
                  <a:pt x="425" y="294"/>
                </a:lnTo>
                <a:lnTo>
                  <a:pt x="438" y="280"/>
                </a:lnTo>
                <a:lnTo>
                  <a:pt x="458" y="265"/>
                </a:lnTo>
                <a:lnTo>
                  <a:pt x="471" y="249"/>
                </a:lnTo>
                <a:lnTo>
                  <a:pt x="491" y="236"/>
                </a:lnTo>
                <a:lnTo>
                  <a:pt x="506" y="229"/>
                </a:lnTo>
                <a:lnTo>
                  <a:pt x="526" y="216"/>
                </a:lnTo>
                <a:lnTo>
                  <a:pt x="540" y="200"/>
                </a:lnTo>
                <a:lnTo>
                  <a:pt x="560" y="193"/>
                </a:lnTo>
                <a:lnTo>
                  <a:pt x="575" y="180"/>
                </a:lnTo>
                <a:lnTo>
                  <a:pt x="594" y="171"/>
                </a:lnTo>
                <a:lnTo>
                  <a:pt x="615" y="157"/>
                </a:lnTo>
                <a:lnTo>
                  <a:pt x="628" y="150"/>
                </a:lnTo>
                <a:lnTo>
                  <a:pt x="650" y="135"/>
                </a:lnTo>
                <a:lnTo>
                  <a:pt x="669" y="128"/>
                </a:lnTo>
                <a:lnTo>
                  <a:pt x="691" y="121"/>
                </a:lnTo>
                <a:lnTo>
                  <a:pt x="704" y="108"/>
                </a:lnTo>
                <a:lnTo>
                  <a:pt x="725" y="99"/>
                </a:lnTo>
                <a:lnTo>
                  <a:pt x="744" y="92"/>
                </a:lnTo>
                <a:lnTo>
                  <a:pt x="766" y="85"/>
                </a:lnTo>
                <a:lnTo>
                  <a:pt x="787" y="78"/>
                </a:lnTo>
                <a:lnTo>
                  <a:pt x="800" y="72"/>
                </a:lnTo>
                <a:lnTo>
                  <a:pt x="821" y="63"/>
                </a:lnTo>
                <a:lnTo>
                  <a:pt x="841" y="56"/>
                </a:lnTo>
                <a:lnTo>
                  <a:pt x="863" y="49"/>
                </a:lnTo>
                <a:lnTo>
                  <a:pt x="881" y="41"/>
                </a:lnTo>
                <a:lnTo>
                  <a:pt x="903" y="36"/>
                </a:lnTo>
                <a:lnTo>
                  <a:pt x="922" y="36"/>
                </a:lnTo>
                <a:lnTo>
                  <a:pt x="944" y="27"/>
                </a:lnTo>
                <a:lnTo>
                  <a:pt x="965" y="20"/>
                </a:lnTo>
                <a:lnTo>
                  <a:pt x="984" y="20"/>
                </a:lnTo>
                <a:lnTo>
                  <a:pt x="1006" y="13"/>
                </a:lnTo>
                <a:lnTo>
                  <a:pt x="1026" y="13"/>
                </a:lnTo>
                <a:lnTo>
                  <a:pt x="1046" y="13"/>
                </a:lnTo>
                <a:lnTo>
                  <a:pt x="1066" y="5"/>
                </a:lnTo>
                <a:lnTo>
                  <a:pt x="1088" y="5"/>
                </a:lnTo>
                <a:lnTo>
                  <a:pt x="1108" y="5"/>
                </a:lnTo>
                <a:lnTo>
                  <a:pt x="1129" y="0"/>
                </a:lnTo>
                <a:lnTo>
                  <a:pt x="1150" y="0"/>
                </a:lnTo>
                <a:lnTo>
                  <a:pt x="1169" y="0"/>
                </a:lnTo>
                <a:lnTo>
                  <a:pt x="1191" y="0"/>
                </a:lnTo>
                <a:lnTo>
                  <a:pt x="1191" y="626"/>
                </a:lnTo>
                <a:lnTo>
                  <a:pt x="1183" y="626"/>
                </a:lnTo>
                <a:lnTo>
                  <a:pt x="1169" y="626"/>
                </a:lnTo>
                <a:lnTo>
                  <a:pt x="1163" y="626"/>
                </a:lnTo>
                <a:lnTo>
                  <a:pt x="1150" y="626"/>
                </a:lnTo>
                <a:lnTo>
                  <a:pt x="1142" y="634"/>
                </a:lnTo>
                <a:lnTo>
                  <a:pt x="1129" y="634"/>
                </a:lnTo>
                <a:lnTo>
                  <a:pt x="1121" y="634"/>
                </a:lnTo>
                <a:lnTo>
                  <a:pt x="1108" y="634"/>
                </a:lnTo>
                <a:lnTo>
                  <a:pt x="1101" y="634"/>
                </a:lnTo>
                <a:lnTo>
                  <a:pt x="1088" y="639"/>
                </a:lnTo>
                <a:lnTo>
                  <a:pt x="1081" y="639"/>
                </a:lnTo>
                <a:lnTo>
                  <a:pt x="1066" y="639"/>
                </a:lnTo>
                <a:lnTo>
                  <a:pt x="1059" y="639"/>
                </a:lnTo>
                <a:lnTo>
                  <a:pt x="1046" y="647"/>
                </a:lnTo>
                <a:lnTo>
                  <a:pt x="1040" y="647"/>
                </a:lnTo>
                <a:lnTo>
                  <a:pt x="1026" y="655"/>
                </a:lnTo>
                <a:lnTo>
                  <a:pt x="1019" y="655"/>
                </a:lnTo>
                <a:lnTo>
                  <a:pt x="1006" y="663"/>
                </a:lnTo>
                <a:lnTo>
                  <a:pt x="1000" y="663"/>
                </a:lnTo>
                <a:lnTo>
                  <a:pt x="984" y="663"/>
                </a:lnTo>
                <a:lnTo>
                  <a:pt x="978" y="670"/>
                </a:lnTo>
                <a:lnTo>
                  <a:pt x="965" y="676"/>
                </a:lnTo>
                <a:lnTo>
                  <a:pt x="957" y="676"/>
                </a:lnTo>
                <a:lnTo>
                  <a:pt x="951" y="683"/>
                </a:lnTo>
                <a:lnTo>
                  <a:pt x="938" y="683"/>
                </a:lnTo>
                <a:lnTo>
                  <a:pt x="931" y="692"/>
                </a:lnTo>
                <a:lnTo>
                  <a:pt x="922" y="699"/>
                </a:lnTo>
                <a:lnTo>
                  <a:pt x="909" y="699"/>
                </a:lnTo>
                <a:lnTo>
                  <a:pt x="903" y="706"/>
                </a:lnTo>
                <a:lnTo>
                  <a:pt x="889" y="712"/>
                </a:lnTo>
                <a:lnTo>
                  <a:pt x="881" y="719"/>
                </a:lnTo>
                <a:lnTo>
                  <a:pt x="876" y="719"/>
                </a:lnTo>
                <a:lnTo>
                  <a:pt x="868" y="728"/>
                </a:lnTo>
                <a:lnTo>
                  <a:pt x="855" y="735"/>
                </a:lnTo>
                <a:lnTo>
                  <a:pt x="848" y="742"/>
                </a:lnTo>
                <a:lnTo>
                  <a:pt x="841" y="748"/>
                </a:lnTo>
                <a:lnTo>
                  <a:pt x="834" y="755"/>
                </a:lnTo>
                <a:lnTo>
                  <a:pt x="821" y="764"/>
                </a:lnTo>
                <a:lnTo>
                  <a:pt x="813" y="771"/>
                </a:lnTo>
                <a:lnTo>
                  <a:pt x="806" y="778"/>
                </a:lnTo>
                <a:lnTo>
                  <a:pt x="800" y="784"/>
                </a:lnTo>
                <a:lnTo>
                  <a:pt x="793" y="791"/>
                </a:lnTo>
                <a:lnTo>
                  <a:pt x="787" y="800"/>
                </a:lnTo>
                <a:lnTo>
                  <a:pt x="772" y="807"/>
                </a:lnTo>
                <a:lnTo>
                  <a:pt x="766" y="813"/>
                </a:lnTo>
                <a:lnTo>
                  <a:pt x="759" y="820"/>
                </a:lnTo>
                <a:lnTo>
                  <a:pt x="753" y="827"/>
                </a:lnTo>
                <a:lnTo>
                  <a:pt x="744" y="836"/>
                </a:lnTo>
                <a:lnTo>
                  <a:pt x="738" y="843"/>
                </a:lnTo>
                <a:lnTo>
                  <a:pt x="731" y="849"/>
                </a:lnTo>
                <a:lnTo>
                  <a:pt x="725" y="856"/>
                </a:lnTo>
                <a:lnTo>
                  <a:pt x="718" y="872"/>
                </a:lnTo>
                <a:lnTo>
                  <a:pt x="712" y="879"/>
                </a:lnTo>
                <a:lnTo>
                  <a:pt x="704" y="885"/>
                </a:lnTo>
                <a:lnTo>
                  <a:pt x="704" y="892"/>
                </a:lnTo>
                <a:lnTo>
                  <a:pt x="698" y="908"/>
                </a:lnTo>
                <a:lnTo>
                  <a:pt x="691" y="915"/>
                </a:lnTo>
                <a:lnTo>
                  <a:pt x="683" y="921"/>
                </a:lnTo>
                <a:lnTo>
                  <a:pt x="678" y="928"/>
                </a:lnTo>
                <a:lnTo>
                  <a:pt x="669" y="944"/>
                </a:lnTo>
                <a:lnTo>
                  <a:pt x="669" y="952"/>
                </a:lnTo>
                <a:lnTo>
                  <a:pt x="663" y="957"/>
                </a:lnTo>
                <a:lnTo>
                  <a:pt x="656" y="972"/>
                </a:lnTo>
                <a:lnTo>
                  <a:pt x="656" y="980"/>
                </a:lnTo>
                <a:lnTo>
                  <a:pt x="650" y="988"/>
                </a:lnTo>
                <a:lnTo>
                  <a:pt x="643" y="1001"/>
                </a:lnTo>
                <a:lnTo>
                  <a:pt x="643" y="1008"/>
                </a:lnTo>
                <a:lnTo>
                  <a:pt x="636" y="1024"/>
                </a:lnTo>
                <a:lnTo>
                  <a:pt x="636" y="1030"/>
                </a:lnTo>
                <a:lnTo>
                  <a:pt x="628" y="1037"/>
                </a:lnTo>
                <a:lnTo>
                  <a:pt x="628" y="1053"/>
                </a:lnTo>
                <a:lnTo>
                  <a:pt x="621" y="1060"/>
                </a:lnTo>
                <a:lnTo>
                  <a:pt x="621" y="1073"/>
                </a:lnTo>
                <a:lnTo>
                  <a:pt x="615" y="1080"/>
                </a:lnTo>
                <a:lnTo>
                  <a:pt x="615" y="1095"/>
                </a:lnTo>
                <a:lnTo>
                  <a:pt x="608" y="1102"/>
                </a:lnTo>
                <a:lnTo>
                  <a:pt x="608" y="1116"/>
                </a:lnTo>
                <a:lnTo>
                  <a:pt x="608" y="1125"/>
                </a:lnTo>
                <a:lnTo>
                  <a:pt x="602" y="1138"/>
                </a:lnTo>
                <a:lnTo>
                  <a:pt x="602" y="1145"/>
                </a:lnTo>
                <a:lnTo>
                  <a:pt x="602" y="1161"/>
                </a:lnTo>
                <a:lnTo>
                  <a:pt x="602" y="1167"/>
                </a:lnTo>
                <a:lnTo>
                  <a:pt x="594" y="1181"/>
                </a:lnTo>
                <a:lnTo>
                  <a:pt x="594" y="1188"/>
                </a:lnTo>
                <a:lnTo>
                  <a:pt x="594" y="1203"/>
                </a:lnTo>
                <a:lnTo>
                  <a:pt x="594" y="1210"/>
                </a:lnTo>
                <a:lnTo>
                  <a:pt x="594" y="1225"/>
                </a:lnTo>
                <a:lnTo>
                  <a:pt x="594" y="1233"/>
                </a:lnTo>
                <a:lnTo>
                  <a:pt x="594" y="1246"/>
                </a:lnTo>
                <a:lnTo>
                  <a:pt x="594" y="1253"/>
                </a:lnTo>
                <a:lnTo>
                  <a:pt x="0" y="1253"/>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98" name="Freeform 117"/>
          <p:cNvSpPr>
            <a:spLocks/>
          </p:cNvSpPr>
          <p:nvPr/>
        </p:nvSpPr>
        <p:spPr bwMode="auto">
          <a:xfrm>
            <a:off x="2335213" y="4337521"/>
            <a:ext cx="908050" cy="774700"/>
          </a:xfrm>
          <a:custGeom>
            <a:avLst/>
            <a:gdLst>
              <a:gd name="T0" fmla="*/ 0 w 1254"/>
              <a:gd name="T1" fmla="*/ 26375 h 1263"/>
              <a:gd name="T2" fmla="*/ 4345 w 1254"/>
              <a:gd name="T3" fmla="*/ 66245 h 1263"/>
              <a:gd name="T4" fmla="*/ 9414 w 1254"/>
              <a:gd name="T5" fmla="*/ 111022 h 1263"/>
              <a:gd name="T6" fmla="*/ 14482 w 1254"/>
              <a:gd name="T7" fmla="*/ 150892 h 1263"/>
              <a:gd name="T8" fmla="*/ 26068 w 1254"/>
              <a:gd name="T9" fmla="*/ 185241 h 1263"/>
              <a:gd name="T10" fmla="*/ 40551 w 1254"/>
              <a:gd name="T11" fmla="*/ 225111 h 1263"/>
              <a:gd name="T12" fmla="*/ 56482 w 1254"/>
              <a:gd name="T13" fmla="*/ 265594 h 1263"/>
              <a:gd name="T14" fmla="*/ 71688 w 1254"/>
              <a:gd name="T15" fmla="*/ 301170 h 1263"/>
              <a:gd name="T16" fmla="*/ 92688 w 1254"/>
              <a:gd name="T17" fmla="*/ 340426 h 1263"/>
              <a:gd name="T18" fmla="*/ 113687 w 1254"/>
              <a:gd name="T19" fmla="*/ 376002 h 1263"/>
              <a:gd name="T20" fmla="*/ 139756 w 1254"/>
              <a:gd name="T21" fmla="*/ 412192 h 1263"/>
              <a:gd name="T22" fmla="*/ 166548 w 1254"/>
              <a:gd name="T23" fmla="*/ 442248 h 1263"/>
              <a:gd name="T24" fmla="*/ 192617 w 1254"/>
              <a:gd name="T25" fmla="*/ 478437 h 1263"/>
              <a:gd name="T26" fmla="*/ 223754 w 1254"/>
              <a:gd name="T27" fmla="*/ 508493 h 1263"/>
              <a:gd name="T28" fmla="*/ 254891 w 1254"/>
              <a:gd name="T29" fmla="*/ 535481 h 1263"/>
              <a:gd name="T30" fmla="*/ 291821 w 1254"/>
              <a:gd name="T31" fmla="*/ 567377 h 1263"/>
              <a:gd name="T32" fmla="*/ 322959 w 1254"/>
              <a:gd name="T33" fmla="*/ 592526 h 1263"/>
              <a:gd name="T34" fmla="*/ 364958 w 1254"/>
              <a:gd name="T35" fmla="*/ 619515 h 1263"/>
              <a:gd name="T36" fmla="*/ 401888 w 1254"/>
              <a:gd name="T37" fmla="*/ 641596 h 1263"/>
              <a:gd name="T38" fmla="*/ 443887 w 1254"/>
              <a:gd name="T39" fmla="*/ 663678 h 1263"/>
              <a:gd name="T40" fmla="*/ 485162 w 1254"/>
              <a:gd name="T41" fmla="*/ 681466 h 1263"/>
              <a:gd name="T42" fmla="*/ 527161 w 1254"/>
              <a:gd name="T43" fmla="*/ 699254 h 1263"/>
              <a:gd name="T44" fmla="*/ 568436 w 1254"/>
              <a:gd name="T45" fmla="*/ 717042 h 1263"/>
              <a:gd name="T46" fmla="*/ 615504 w 1254"/>
              <a:gd name="T47" fmla="*/ 729923 h 1263"/>
              <a:gd name="T48" fmla="*/ 658228 w 1254"/>
              <a:gd name="T49" fmla="*/ 743418 h 1263"/>
              <a:gd name="T50" fmla="*/ 705296 w 1254"/>
              <a:gd name="T51" fmla="*/ 752618 h 1263"/>
              <a:gd name="T52" fmla="*/ 751640 w 1254"/>
              <a:gd name="T53" fmla="*/ 761206 h 1263"/>
              <a:gd name="T54" fmla="*/ 798707 w 1254"/>
              <a:gd name="T55" fmla="*/ 765499 h 1263"/>
              <a:gd name="T56" fmla="*/ 845775 w 1254"/>
              <a:gd name="T57" fmla="*/ 769793 h 1263"/>
              <a:gd name="T58" fmla="*/ 893568 w 1254"/>
              <a:gd name="T59" fmla="*/ 774700 h 1263"/>
              <a:gd name="T60" fmla="*/ 902981 w 1254"/>
              <a:gd name="T61" fmla="*/ 390110 h 1263"/>
              <a:gd name="T62" fmla="*/ 876913 w 1254"/>
              <a:gd name="T63" fmla="*/ 390110 h 1263"/>
              <a:gd name="T64" fmla="*/ 855913 w 1254"/>
              <a:gd name="T65" fmla="*/ 384590 h 1263"/>
              <a:gd name="T66" fmla="*/ 829845 w 1254"/>
              <a:gd name="T67" fmla="*/ 380296 h 1263"/>
              <a:gd name="T68" fmla="*/ 810293 w 1254"/>
              <a:gd name="T69" fmla="*/ 380296 h 1263"/>
              <a:gd name="T70" fmla="*/ 783501 w 1254"/>
              <a:gd name="T71" fmla="*/ 372322 h 1263"/>
              <a:gd name="T72" fmla="*/ 762501 w 1254"/>
              <a:gd name="T73" fmla="*/ 368029 h 1263"/>
              <a:gd name="T74" fmla="*/ 740778 w 1254"/>
              <a:gd name="T75" fmla="*/ 358214 h 1263"/>
              <a:gd name="T76" fmla="*/ 714709 w 1254"/>
              <a:gd name="T77" fmla="*/ 353307 h 1263"/>
              <a:gd name="T78" fmla="*/ 693710 w 1254"/>
              <a:gd name="T79" fmla="*/ 345333 h 1263"/>
              <a:gd name="T80" fmla="*/ 672710 w 1254"/>
              <a:gd name="T81" fmla="*/ 332452 h 1263"/>
              <a:gd name="T82" fmla="*/ 658228 w 1254"/>
              <a:gd name="T83" fmla="*/ 323252 h 1263"/>
              <a:gd name="T84" fmla="*/ 637228 w 1254"/>
              <a:gd name="T85" fmla="*/ 310371 h 1263"/>
              <a:gd name="T86" fmla="*/ 615504 w 1254"/>
              <a:gd name="T87" fmla="*/ 296263 h 1263"/>
              <a:gd name="T88" fmla="*/ 600298 w 1254"/>
              <a:gd name="T89" fmla="*/ 283382 h 1263"/>
              <a:gd name="T90" fmla="*/ 585091 w 1254"/>
              <a:gd name="T91" fmla="*/ 269274 h 1263"/>
              <a:gd name="T92" fmla="*/ 568436 w 1254"/>
              <a:gd name="T93" fmla="*/ 257007 h 1263"/>
              <a:gd name="T94" fmla="*/ 553230 w 1254"/>
              <a:gd name="T95" fmla="*/ 239219 h 1263"/>
              <a:gd name="T96" fmla="*/ 536575 w 1254"/>
              <a:gd name="T97" fmla="*/ 221430 h 1263"/>
              <a:gd name="T98" fmla="*/ 522093 w 1254"/>
              <a:gd name="T99" fmla="*/ 207323 h 1263"/>
              <a:gd name="T100" fmla="*/ 510507 w 1254"/>
              <a:gd name="T101" fmla="*/ 190761 h 1263"/>
              <a:gd name="T102" fmla="*/ 501093 w 1254"/>
              <a:gd name="T103" fmla="*/ 172973 h 1263"/>
              <a:gd name="T104" fmla="*/ 489507 w 1254"/>
              <a:gd name="T105" fmla="*/ 150892 h 1263"/>
              <a:gd name="T106" fmla="*/ 480093 w 1254"/>
              <a:gd name="T107" fmla="*/ 133104 h 1263"/>
              <a:gd name="T108" fmla="*/ 475025 w 1254"/>
              <a:gd name="T109" fmla="*/ 115316 h 1263"/>
              <a:gd name="T110" fmla="*/ 469956 w 1254"/>
              <a:gd name="T111" fmla="*/ 93234 h 1263"/>
              <a:gd name="T112" fmla="*/ 463439 w 1254"/>
              <a:gd name="T113" fmla="*/ 74219 h 1263"/>
              <a:gd name="T114" fmla="*/ 459094 w 1254"/>
              <a:gd name="T115" fmla="*/ 52137 h 1263"/>
              <a:gd name="T116" fmla="*/ 459094 w 1254"/>
              <a:gd name="T117" fmla="*/ 35576 h 1263"/>
              <a:gd name="T118" fmla="*/ 454025 w 1254"/>
              <a:gd name="T119" fmla="*/ 13494 h 1263"/>
              <a:gd name="T120" fmla="*/ 0 w 1254"/>
              <a:gd name="T121" fmla="*/ 0 h 12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4"/>
              <a:gd name="T184" fmla="*/ 0 h 1263"/>
              <a:gd name="T185" fmla="*/ 1254 w 1254"/>
              <a:gd name="T186" fmla="*/ 1263 h 126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4" h="1263">
                <a:moveTo>
                  <a:pt x="0" y="0"/>
                </a:moveTo>
                <a:lnTo>
                  <a:pt x="0" y="22"/>
                </a:lnTo>
                <a:lnTo>
                  <a:pt x="0" y="43"/>
                </a:lnTo>
                <a:lnTo>
                  <a:pt x="0" y="65"/>
                </a:lnTo>
                <a:lnTo>
                  <a:pt x="6" y="85"/>
                </a:lnTo>
                <a:lnTo>
                  <a:pt x="6" y="108"/>
                </a:lnTo>
                <a:lnTo>
                  <a:pt x="6" y="130"/>
                </a:lnTo>
                <a:lnTo>
                  <a:pt x="13" y="157"/>
                </a:lnTo>
                <a:lnTo>
                  <a:pt x="13" y="181"/>
                </a:lnTo>
                <a:lnTo>
                  <a:pt x="13" y="202"/>
                </a:lnTo>
                <a:lnTo>
                  <a:pt x="20" y="224"/>
                </a:lnTo>
                <a:lnTo>
                  <a:pt x="20" y="246"/>
                </a:lnTo>
                <a:lnTo>
                  <a:pt x="27" y="266"/>
                </a:lnTo>
                <a:lnTo>
                  <a:pt x="36" y="289"/>
                </a:lnTo>
                <a:lnTo>
                  <a:pt x="36" y="302"/>
                </a:lnTo>
                <a:lnTo>
                  <a:pt x="42" y="325"/>
                </a:lnTo>
                <a:lnTo>
                  <a:pt x="49" y="347"/>
                </a:lnTo>
                <a:lnTo>
                  <a:pt x="56" y="367"/>
                </a:lnTo>
                <a:lnTo>
                  <a:pt x="63" y="390"/>
                </a:lnTo>
                <a:lnTo>
                  <a:pt x="72" y="410"/>
                </a:lnTo>
                <a:lnTo>
                  <a:pt x="78" y="433"/>
                </a:lnTo>
                <a:lnTo>
                  <a:pt x="85" y="455"/>
                </a:lnTo>
                <a:lnTo>
                  <a:pt x="92" y="475"/>
                </a:lnTo>
                <a:lnTo>
                  <a:pt x="99" y="491"/>
                </a:lnTo>
                <a:lnTo>
                  <a:pt x="108" y="511"/>
                </a:lnTo>
                <a:lnTo>
                  <a:pt x="121" y="535"/>
                </a:lnTo>
                <a:lnTo>
                  <a:pt x="128" y="555"/>
                </a:lnTo>
                <a:lnTo>
                  <a:pt x="136" y="571"/>
                </a:lnTo>
                <a:lnTo>
                  <a:pt x="150" y="591"/>
                </a:lnTo>
                <a:lnTo>
                  <a:pt x="157" y="613"/>
                </a:lnTo>
                <a:lnTo>
                  <a:pt x="172" y="636"/>
                </a:lnTo>
                <a:lnTo>
                  <a:pt x="179" y="649"/>
                </a:lnTo>
                <a:lnTo>
                  <a:pt x="193" y="672"/>
                </a:lnTo>
                <a:lnTo>
                  <a:pt x="201" y="685"/>
                </a:lnTo>
                <a:lnTo>
                  <a:pt x="215" y="708"/>
                </a:lnTo>
                <a:lnTo>
                  <a:pt x="230" y="721"/>
                </a:lnTo>
                <a:lnTo>
                  <a:pt x="237" y="744"/>
                </a:lnTo>
                <a:lnTo>
                  <a:pt x="251" y="757"/>
                </a:lnTo>
                <a:lnTo>
                  <a:pt x="266" y="780"/>
                </a:lnTo>
                <a:lnTo>
                  <a:pt x="280" y="793"/>
                </a:lnTo>
                <a:lnTo>
                  <a:pt x="295" y="808"/>
                </a:lnTo>
                <a:lnTo>
                  <a:pt x="309" y="829"/>
                </a:lnTo>
                <a:lnTo>
                  <a:pt x="324" y="844"/>
                </a:lnTo>
                <a:lnTo>
                  <a:pt x="338" y="858"/>
                </a:lnTo>
                <a:lnTo>
                  <a:pt x="352" y="873"/>
                </a:lnTo>
                <a:lnTo>
                  <a:pt x="367" y="894"/>
                </a:lnTo>
                <a:lnTo>
                  <a:pt x="381" y="909"/>
                </a:lnTo>
                <a:lnTo>
                  <a:pt x="403" y="925"/>
                </a:lnTo>
                <a:lnTo>
                  <a:pt x="417" y="938"/>
                </a:lnTo>
                <a:lnTo>
                  <a:pt x="432" y="952"/>
                </a:lnTo>
                <a:lnTo>
                  <a:pt x="446" y="966"/>
                </a:lnTo>
                <a:lnTo>
                  <a:pt x="468" y="981"/>
                </a:lnTo>
                <a:lnTo>
                  <a:pt x="483" y="997"/>
                </a:lnTo>
                <a:lnTo>
                  <a:pt x="504" y="1010"/>
                </a:lnTo>
                <a:lnTo>
                  <a:pt x="519" y="1017"/>
                </a:lnTo>
                <a:lnTo>
                  <a:pt x="532" y="1033"/>
                </a:lnTo>
                <a:lnTo>
                  <a:pt x="555" y="1046"/>
                </a:lnTo>
                <a:lnTo>
                  <a:pt x="568" y="1060"/>
                </a:lnTo>
                <a:lnTo>
                  <a:pt x="591" y="1068"/>
                </a:lnTo>
                <a:lnTo>
                  <a:pt x="613" y="1082"/>
                </a:lnTo>
                <a:lnTo>
                  <a:pt x="627" y="1089"/>
                </a:lnTo>
                <a:lnTo>
                  <a:pt x="649" y="1104"/>
                </a:lnTo>
                <a:lnTo>
                  <a:pt x="670" y="1111"/>
                </a:lnTo>
                <a:lnTo>
                  <a:pt x="685" y="1125"/>
                </a:lnTo>
                <a:lnTo>
                  <a:pt x="705" y="1133"/>
                </a:lnTo>
                <a:lnTo>
                  <a:pt x="728" y="1140"/>
                </a:lnTo>
                <a:lnTo>
                  <a:pt x="741" y="1154"/>
                </a:lnTo>
                <a:lnTo>
                  <a:pt x="764" y="1162"/>
                </a:lnTo>
                <a:lnTo>
                  <a:pt x="785" y="1169"/>
                </a:lnTo>
                <a:lnTo>
                  <a:pt x="808" y="1176"/>
                </a:lnTo>
                <a:lnTo>
                  <a:pt x="829" y="1183"/>
                </a:lnTo>
                <a:lnTo>
                  <a:pt x="850" y="1190"/>
                </a:lnTo>
                <a:lnTo>
                  <a:pt x="866" y="1198"/>
                </a:lnTo>
                <a:lnTo>
                  <a:pt x="886" y="1205"/>
                </a:lnTo>
                <a:lnTo>
                  <a:pt x="909" y="1212"/>
                </a:lnTo>
                <a:lnTo>
                  <a:pt x="929" y="1219"/>
                </a:lnTo>
                <a:lnTo>
                  <a:pt x="952" y="1227"/>
                </a:lnTo>
                <a:lnTo>
                  <a:pt x="974" y="1227"/>
                </a:lnTo>
                <a:lnTo>
                  <a:pt x="994" y="1234"/>
                </a:lnTo>
                <a:lnTo>
                  <a:pt x="1017" y="1241"/>
                </a:lnTo>
                <a:lnTo>
                  <a:pt x="1038" y="1241"/>
                </a:lnTo>
                <a:lnTo>
                  <a:pt x="1059" y="1248"/>
                </a:lnTo>
                <a:lnTo>
                  <a:pt x="1082" y="1248"/>
                </a:lnTo>
                <a:lnTo>
                  <a:pt x="1103" y="1248"/>
                </a:lnTo>
                <a:lnTo>
                  <a:pt x="1126" y="1255"/>
                </a:lnTo>
                <a:lnTo>
                  <a:pt x="1146" y="1255"/>
                </a:lnTo>
                <a:lnTo>
                  <a:pt x="1168" y="1255"/>
                </a:lnTo>
                <a:lnTo>
                  <a:pt x="1191" y="1263"/>
                </a:lnTo>
                <a:lnTo>
                  <a:pt x="1211" y="1263"/>
                </a:lnTo>
                <a:lnTo>
                  <a:pt x="1234" y="1263"/>
                </a:lnTo>
                <a:lnTo>
                  <a:pt x="1254" y="1263"/>
                </a:lnTo>
                <a:lnTo>
                  <a:pt x="1254" y="636"/>
                </a:lnTo>
                <a:lnTo>
                  <a:pt x="1247" y="636"/>
                </a:lnTo>
                <a:lnTo>
                  <a:pt x="1234" y="636"/>
                </a:lnTo>
                <a:lnTo>
                  <a:pt x="1227" y="636"/>
                </a:lnTo>
                <a:lnTo>
                  <a:pt x="1211" y="636"/>
                </a:lnTo>
                <a:lnTo>
                  <a:pt x="1204" y="627"/>
                </a:lnTo>
                <a:lnTo>
                  <a:pt x="1191" y="627"/>
                </a:lnTo>
                <a:lnTo>
                  <a:pt x="1182" y="627"/>
                </a:lnTo>
                <a:lnTo>
                  <a:pt x="1168" y="627"/>
                </a:lnTo>
                <a:lnTo>
                  <a:pt x="1162" y="627"/>
                </a:lnTo>
                <a:lnTo>
                  <a:pt x="1146" y="620"/>
                </a:lnTo>
                <a:lnTo>
                  <a:pt x="1139" y="620"/>
                </a:lnTo>
                <a:lnTo>
                  <a:pt x="1126" y="620"/>
                </a:lnTo>
                <a:lnTo>
                  <a:pt x="1119" y="620"/>
                </a:lnTo>
                <a:lnTo>
                  <a:pt x="1103" y="613"/>
                </a:lnTo>
                <a:lnTo>
                  <a:pt x="1095" y="613"/>
                </a:lnTo>
                <a:lnTo>
                  <a:pt x="1082" y="607"/>
                </a:lnTo>
                <a:lnTo>
                  <a:pt x="1074" y="607"/>
                </a:lnTo>
                <a:lnTo>
                  <a:pt x="1059" y="600"/>
                </a:lnTo>
                <a:lnTo>
                  <a:pt x="1053" y="600"/>
                </a:lnTo>
                <a:lnTo>
                  <a:pt x="1038" y="591"/>
                </a:lnTo>
                <a:lnTo>
                  <a:pt x="1030" y="591"/>
                </a:lnTo>
                <a:lnTo>
                  <a:pt x="1023" y="584"/>
                </a:lnTo>
                <a:lnTo>
                  <a:pt x="1010" y="584"/>
                </a:lnTo>
                <a:lnTo>
                  <a:pt x="1001" y="576"/>
                </a:lnTo>
                <a:lnTo>
                  <a:pt x="987" y="576"/>
                </a:lnTo>
                <a:lnTo>
                  <a:pt x="981" y="571"/>
                </a:lnTo>
                <a:lnTo>
                  <a:pt x="974" y="563"/>
                </a:lnTo>
                <a:lnTo>
                  <a:pt x="958" y="563"/>
                </a:lnTo>
                <a:lnTo>
                  <a:pt x="952" y="555"/>
                </a:lnTo>
                <a:lnTo>
                  <a:pt x="945" y="548"/>
                </a:lnTo>
                <a:lnTo>
                  <a:pt x="929" y="542"/>
                </a:lnTo>
                <a:lnTo>
                  <a:pt x="922" y="535"/>
                </a:lnTo>
                <a:lnTo>
                  <a:pt x="916" y="535"/>
                </a:lnTo>
                <a:lnTo>
                  <a:pt x="909" y="527"/>
                </a:lnTo>
                <a:lnTo>
                  <a:pt x="893" y="519"/>
                </a:lnTo>
                <a:lnTo>
                  <a:pt x="886" y="511"/>
                </a:lnTo>
                <a:lnTo>
                  <a:pt x="880" y="506"/>
                </a:lnTo>
                <a:lnTo>
                  <a:pt x="873" y="498"/>
                </a:lnTo>
                <a:lnTo>
                  <a:pt x="857" y="491"/>
                </a:lnTo>
                <a:lnTo>
                  <a:pt x="850" y="483"/>
                </a:lnTo>
                <a:lnTo>
                  <a:pt x="844" y="475"/>
                </a:lnTo>
                <a:lnTo>
                  <a:pt x="837" y="470"/>
                </a:lnTo>
                <a:lnTo>
                  <a:pt x="829" y="462"/>
                </a:lnTo>
                <a:lnTo>
                  <a:pt x="821" y="455"/>
                </a:lnTo>
                <a:lnTo>
                  <a:pt x="814" y="446"/>
                </a:lnTo>
                <a:lnTo>
                  <a:pt x="808" y="439"/>
                </a:lnTo>
                <a:lnTo>
                  <a:pt x="801" y="433"/>
                </a:lnTo>
                <a:lnTo>
                  <a:pt x="793" y="426"/>
                </a:lnTo>
                <a:lnTo>
                  <a:pt x="785" y="419"/>
                </a:lnTo>
                <a:lnTo>
                  <a:pt x="777" y="403"/>
                </a:lnTo>
                <a:lnTo>
                  <a:pt x="772" y="397"/>
                </a:lnTo>
                <a:lnTo>
                  <a:pt x="764" y="390"/>
                </a:lnTo>
                <a:lnTo>
                  <a:pt x="757" y="383"/>
                </a:lnTo>
                <a:lnTo>
                  <a:pt x="748" y="374"/>
                </a:lnTo>
                <a:lnTo>
                  <a:pt x="741" y="361"/>
                </a:lnTo>
                <a:lnTo>
                  <a:pt x="735" y="354"/>
                </a:lnTo>
                <a:lnTo>
                  <a:pt x="728" y="347"/>
                </a:lnTo>
                <a:lnTo>
                  <a:pt x="721" y="338"/>
                </a:lnTo>
                <a:lnTo>
                  <a:pt x="721" y="325"/>
                </a:lnTo>
                <a:lnTo>
                  <a:pt x="712" y="318"/>
                </a:lnTo>
                <a:lnTo>
                  <a:pt x="705" y="311"/>
                </a:lnTo>
                <a:lnTo>
                  <a:pt x="699" y="295"/>
                </a:lnTo>
                <a:lnTo>
                  <a:pt x="699" y="289"/>
                </a:lnTo>
                <a:lnTo>
                  <a:pt x="692" y="282"/>
                </a:lnTo>
                <a:lnTo>
                  <a:pt x="685" y="266"/>
                </a:lnTo>
                <a:lnTo>
                  <a:pt x="685" y="260"/>
                </a:lnTo>
                <a:lnTo>
                  <a:pt x="676" y="246"/>
                </a:lnTo>
                <a:lnTo>
                  <a:pt x="676" y="238"/>
                </a:lnTo>
                <a:lnTo>
                  <a:pt x="670" y="230"/>
                </a:lnTo>
                <a:lnTo>
                  <a:pt x="663" y="217"/>
                </a:lnTo>
                <a:lnTo>
                  <a:pt x="663" y="209"/>
                </a:lnTo>
                <a:lnTo>
                  <a:pt x="663" y="194"/>
                </a:lnTo>
                <a:lnTo>
                  <a:pt x="656" y="188"/>
                </a:lnTo>
                <a:lnTo>
                  <a:pt x="656" y="173"/>
                </a:lnTo>
                <a:lnTo>
                  <a:pt x="649" y="166"/>
                </a:lnTo>
                <a:lnTo>
                  <a:pt x="649" y="152"/>
                </a:lnTo>
                <a:lnTo>
                  <a:pt x="640" y="144"/>
                </a:lnTo>
                <a:lnTo>
                  <a:pt x="640" y="130"/>
                </a:lnTo>
                <a:lnTo>
                  <a:pt x="640" y="121"/>
                </a:lnTo>
                <a:lnTo>
                  <a:pt x="640" y="108"/>
                </a:lnTo>
                <a:lnTo>
                  <a:pt x="634" y="101"/>
                </a:lnTo>
                <a:lnTo>
                  <a:pt x="634" y="85"/>
                </a:lnTo>
                <a:lnTo>
                  <a:pt x="634" y="79"/>
                </a:lnTo>
                <a:lnTo>
                  <a:pt x="634" y="65"/>
                </a:lnTo>
                <a:lnTo>
                  <a:pt x="634" y="58"/>
                </a:lnTo>
                <a:lnTo>
                  <a:pt x="627" y="43"/>
                </a:lnTo>
                <a:lnTo>
                  <a:pt x="627" y="36"/>
                </a:lnTo>
                <a:lnTo>
                  <a:pt x="627" y="22"/>
                </a:lnTo>
                <a:lnTo>
                  <a:pt x="627" y="14"/>
                </a:lnTo>
                <a:lnTo>
                  <a:pt x="627" y="0"/>
                </a:lnTo>
                <a:lnTo>
                  <a:pt x="0" y="0"/>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99" name="Freeform 118"/>
          <p:cNvSpPr>
            <a:spLocks/>
          </p:cNvSpPr>
          <p:nvPr/>
        </p:nvSpPr>
        <p:spPr bwMode="auto">
          <a:xfrm>
            <a:off x="2336800" y="3580284"/>
            <a:ext cx="912813" cy="763587"/>
          </a:xfrm>
          <a:custGeom>
            <a:avLst/>
            <a:gdLst>
              <a:gd name="T0" fmla="*/ 880135 w 1257"/>
              <a:gd name="T1" fmla="*/ 0 h 1256"/>
              <a:gd name="T2" fmla="*/ 834385 w 1257"/>
              <a:gd name="T3" fmla="*/ 0 h 1256"/>
              <a:gd name="T4" fmla="*/ 787183 w 1257"/>
              <a:gd name="T5" fmla="*/ 4256 h 1256"/>
              <a:gd name="T6" fmla="*/ 738529 w 1257"/>
              <a:gd name="T7" fmla="*/ 13983 h 1256"/>
              <a:gd name="T8" fmla="*/ 691327 w 1257"/>
              <a:gd name="T9" fmla="*/ 21886 h 1256"/>
              <a:gd name="T10" fmla="*/ 644125 w 1257"/>
              <a:gd name="T11" fmla="*/ 31613 h 1256"/>
              <a:gd name="T12" fmla="*/ 603459 w 1257"/>
              <a:gd name="T13" fmla="*/ 43773 h 1256"/>
              <a:gd name="T14" fmla="*/ 556257 w 1257"/>
              <a:gd name="T15" fmla="*/ 61403 h 1256"/>
              <a:gd name="T16" fmla="*/ 512686 w 1257"/>
              <a:gd name="T17" fmla="*/ 75386 h 1256"/>
              <a:gd name="T18" fmla="*/ 472019 w 1257"/>
              <a:gd name="T19" fmla="*/ 97880 h 1256"/>
              <a:gd name="T20" fmla="*/ 429901 w 1257"/>
              <a:gd name="T21" fmla="*/ 114295 h 1256"/>
              <a:gd name="T22" fmla="*/ 387782 w 1257"/>
              <a:gd name="T23" fmla="*/ 136181 h 1256"/>
              <a:gd name="T24" fmla="*/ 351473 w 1257"/>
              <a:gd name="T25" fmla="*/ 163539 h 1256"/>
              <a:gd name="T26" fmla="*/ 314438 w 1257"/>
              <a:gd name="T27" fmla="*/ 189073 h 1256"/>
              <a:gd name="T28" fmla="*/ 278128 w 1257"/>
              <a:gd name="T29" fmla="*/ 215215 h 1256"/>
              <a:gd name="T30" fmla="*/ 246176 w 1257"/>
              <a:gd name="T31" fmla="*/ 241965 h 1256"/>
              <a:gd name="T32" fmla="*/ 214950 w 1257"/>
              <a:gd name="T33" fmla="*/ 271754 h 1256"/>
              <a:gd name="T34" fmla="*/ 182998 w 1257"/>
              <a:gd name="T35" fmla="*/ 303368 h 1256"/>
              <a:gd name="T36" fmla="*/ 156856 w 1257"/>
              <a:gd name="T37" fmla="*/ 337413 h 1256"/>
              <a:gd name="T38" fmla="*/ 130713 w 1257"/>
              <a:gd name="T39" fmla="*/ 369027 h 1256"/>
              <a:gd name="T40" fmla="*/ 109654 w 1257"/>
              <a:gd name="T41" fmla="*/ 403072 h 1256"/>
              <a:gd name="T42" fmla="*/ 88594 w 1257"/>
              <a:gd name="T43" fmla="*/ 442589 h 1256"/>
              <a:gd name="T44" fmla="*/ 67535 w 1257"/>
              <a:gd name="T45" fmla="*/ 479066 h 1256"/>
              <a:gd name="T46" fmla="*/ 52285 w 1257"/>
              <a:gd name="T47" fmla="*/ 513111 h 1256"/>
              <a:gd name="T48" fmla="*/ 36309 w 1257"/>
              <a:gd name="T49" fmla="*/ 552628 h 1256"/>
              <a:gd name="T50" fmla="*/ 26143 w 1257"/>
              <a:gd name="T51" fmla="*/ 592145 h 1256"/>
              <a:gd name="T52" fmla="*/ 15250 w 1257"/>
              <a:gd name="T53" fmla="*/ 632270 h 1256"/>
              <a:gd name="T54" fmla="*/ 10167 w 1257"/>
              <a:gd name="T55" fmla="*/ 671786 h 1256"/>
              <a:gd name="T56" fmla="*/ 5083 w 1257"/>
              <a:gd name="T57" fmla="*/ 710695 h 1256"/>
              <a:gd name="T58" fmla="*/ 0 w 1257"/>
              <a:gd name="T59" fmla="*/ 750212 h 1256"/>
              <a:gd name="T60" fmla="*/ 456043 w 1257"/>
              <a:gd name="T61" fmla="*/ 759939 h 1256"/>
              <a:gd name="T62" fmla="*/ 456043 w 1257"/>
              <a:gd name="T63" fmla="*/ 738053 h 1256"/>
              <a:gd name="T64" fmla="*/ 460401 w 1257"/>
              <a:gd name="T65" fmla="*/ 719207 h 1256"/>
              <a:gd name="T66" fmla="*/ 466936 w 1257"/>
              <a:gd name="T67" fmla="*/ 698536 h 1256"/>
              <a:gd name="T68" fmla="*/ 466936 w 1257"/>
              <a:gd name="T69" fmla="*/ 679690 h 1256"/>
              <a:gd name="T70" fmla="*/ 477103 w 1257"/>
              <a:gd name="T71" fmla="*/ 657803 h 1256"/>
              <a:gd name="T72" fmla="*/ 482186 w 1257"/>
              <a:gd name="T73" fmla="*/ 640173 h 1256"/>
              <a:gd name="T74" fmla="*/ 493079 w 1257"/>
              <a:gd name="T75" fmla="*/ 618287 h 1256"/>
              <a:gd name="T76" fmla="*/ 498162 w 1257"/>
              <a:gd name="T77" fmla="*/ 600656 h 1256"/>
              <a:gd name="T78" fmla="*/ 507602 w 1257"/>
              <a:gd name="T79" fmla="*/ 584241 h 1256"/>
              <a:gd name="T80" fmla="*/ 524305 w 1257"/>
              <a:gd name="T81" fmla="*/ 566611 h 1256"/>
              <a:gd name="T82" fmla="*/ 533745 w 1257"/>
              <a:gd name="T83" fmla="*/ 548980 h 1256"/>
              <a:gd name="T84" fmla="*/ 550447 w 1257"/>
              <a:gd name="T85" fmla="*/ 534997 h 1256"/>
              <a:gd name="T86" fmla="*/ 565697 w 1257"/>
              <a:gd name="T87" fmla="*/ 518583 h 1256"/>
              <a:gd name="T88" fmla="*/ 582399 w 1257"/>
              <a:gd name="T89" fmla="*/ 505208 h 1256"/>
              <a:gd name="T90" fmla="*/ 597649 w 1257"/>
              <a:gd name="T91" fmla="*/ 486969 h 1256"/>
              <a:gd name="T92" fmla="*/ 612899 w 1257"/>
              <a:gd name="T93" fmla="*/ 474202 h 1256"/>
              <a:gd name="T94" fmla="*/ 634685 w 1257"/>
              <a:gd name="T95" fmla="*/ 461435 h 1256"/>
              <a:gd name="T96" fmla="*/ 650661 w 1257"/>
              <a:gd name="T97" fmla="*/ 452316 h 1256"/>
              <a:gd name="T98" fmla="*/ 670268 w 1257"/>
              <a:gd name="T99" fmla="*/ 439549 h 1256"/>
              <a:gd name="T100" fmla="*/ 691327 w 1257"/>
              <a:gd name="T101" fmla="*/ 430430 h 1256"/>
              <a:gd name="T102" fmla="*/ 712386 w 1257"/>
              <a:gd name="T103" fmla="*/ 420702 h 1256"/>
              <a:gd name="T104" fmla="*/ 734172 w 1257"/>
              <a:gd name="T105" fmla="*/ 412799 h 1256"/>
              <a:gd name="T106" fmla="*/ 755231 w 1257"/>
              <a:gd name="T107" fmla="*/ 403072 h 1256"/>
              <a:gd name="T108" fmla="*/ 781374 w 1257"/>
              <a:gd name="T109" fmla="*/ 398816 h 1256"/>
              <a:gd name="T110" fmla="*/ 801707 w 1257"/>
              <a:gd name="T111" fmla="*/ 390913 h 1256"/>
              <a:gd name="T112" fmla="*/ 827850 w 1257"/>
              <a:gd name="T113" fmla="*/ 386657 h 1256"/>
              <a:gd name="T114" fmla="*/ 848909 w 1257"/>
              <a:gd name="T115" fmla="*/ 386657 h 1256"/>
              <a:gd name="T116" fmla="*/ 875051 w 1257"/>
              <a:gd name="T117" fmla="*/ 381186 h 1256"/>
              <a:gd name="T118" fmla="*/ 896111 w 1257"/>
              <a:gd name="T119" fmla="*/ 381186 h 1256"/>
              <a:gd name="T120" fmla="*/ 912813 w 1257"/>
              <a:gd name="T121" fmla="*/ 0 h 12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7"/>
              <a:gd name="T184" fmla="*/ 0 h 1256"/>
              <a:gd name="T185" fmla="*/ 1257 w 1257"/>
              <a:gd name="T186" fmla="*/ 1256 h 12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7" h="1256">
                <a:moveTo>
                  <a:pt x="1257" y="0"/>
                </a:moveTo>
                <a:lnTo>
                  <a:pt x="1234" y="0"/>
                </a:lnTo>
                <a:lnTo>
                  <a:pt x="1212" y="0"/>
                </a:lnTo>
                <a:lnTo>
                  <a:pt x="1192" y="0"/>
                </a:lnTo>
                <a:lnTo>
                  <a:pt x="1169" y="0"/>
                </a:lnTo>
                <a:lnTo>
                  <a:pt x="1149" y="0"/>
                </a:lnTo>
                <a:lnTo>
                  <a:pt x="1126" y="7"/>
                </a:lnTo>
                <a:lnTo>
                  <a:pt x="1104" y="7"/>
                </a:lnTo>
                <a:lnTo>
                  <a:pt x="1084" y="7"/>
                </a:lnTo>
                <a:lnTo>
                  <a:pt x="1061" y="16"/>
                </a:lnTo>
                <a:lnTo>
                  <a:pt x="1040" y="16"/>
                </a:lnTo>
                <a:lnTo>
                  <a:pt x="1017" y="23"/>
                </a:lnTo>
                <a:lnTo>
                  <a:pt x="995" y="29"/>
                </a:lnTo>
                <a:lnTo>
                  <a:pt x="975" y="29"/>
                </a:lnTo>
                <a:lnTo>
                  <a:pt x="952" y="36"/>
                </a:lnTo>
                <a:lnTo>
                  <a:pt x="932" y="44"/>
                </a:lnTo>
                <a:lnTo>
                  <a:pt x="910" y="52"/>
                </a:lnTo>
                <a:lnTo>
                  <a:pt x="887" y="52"/>
                </a:lnTo>
                <a:lnTo>
                  <a:pt x="867" y="59"/>
                </a:lnTo>
                <a:lnTo>
                  <a:pt x="851" y="65"/>
                </a:lnTo>
                <a:lnTo>
                  <a:pt x="831" y="72"/>
                </a:lnTo>
                <a:lnTo>
                  <a:pt x="808" y="80"/>
                </a:lnTo>
                <a:lnTo>
                  <a:pt x="787" y="88"/>
                </a:lnTo>
                <a:lnTo>
                  <a:pt x="766" y="101"/>
                </a:lnTo>
                <a:lnTo>
                  <a:pt x="742" y="109"/>
                </a:lnTo>
                <a:lnTo>
                  <a:pt x="729" y="116"/>
                </a:lnTo>
                <a:lnTo>
                  <a:pt x="706" y="124"/>
                </a:lnTo>
                <a:lnTo>
                  <a:pt x="686" y="137"/>
                </a:lnTo>
                <a:lnTo>
                  <a:pt x="670" y="145"/>
                </a:lnTo>
                <a:lnTo>
                  <a:pt x="650" y="161"/>
                </a:lnTo>
                <a:lnTo>
                  <a:pt x="628" y="166"/>
                </a:lnTo>
                <a:lnTo>
                  <a:pt x="614" y="181"/>
                </a:lnTo>
                <a:lnTo>
                  <a:pt x="592" y="188"/>
                </a:lnTo>
                <a:lnTo>
                  <a:pt x="570" y="202"/>
                </a:lnTo>
                <a:lnTo>
                  <a:pt x="556" y="217"/>
                </a:lnTo>
                <a:lnTo>
                  <a:pt x="534" y="224"/>
                </a:lnTo>
                <a:lnTo>
                  <a:pt x="520" y="239"/>
                </a:lnTo>
                <a:lnTo>
                  <a:pt x="505" y="253"/>
                </a:lnTo>
                <a:lnTo>
                  <a:pt x="484" y="269"/>
                </a:lnTo>
                <a:lnTo>
                  <a:pt x="469" y="282"/>
                </a:lnTo>
                <a:lnTo>
                  <a:pt x="448" y="296"/>
                </a:lnTo>
                <a:lnTo>
                  <a:pt x="433" y="311"/>
                </a:lnTo>
                <a:lnTo>
                  <a:pt x="417" y="325"/>
                </a:lnTo>
                <a:lnTo>
                  <a:pt x="404" y="341"/>
                </a:lnTo>
                <a:lnTo>
                  <a:pt x="383" y="354"/>
                </a:lnTo>
                <a:lnTo>
                  <a:pt x="368" y="369"/>
                </a:lnTo>
                <a:lnTo>
                  <a:pt x="354" y="383"/>
                </a:lnTo>
                <a:lnTo>
                  <a:pt x="339" y="398"/>
                </a:lnTo>
                <a:lnTo>
                  <a:pt x="325" y="411"/>
                </a:lnTo>
                <a:lnTo>
                  <a:pt x="310" y="434"/>
                </a:lnTo>
                <a:lnTo>
                  <a:pt x="296" y="447"/>
                </a:lnTo>
                <a:lnTo>
                  <a:pt x="281" y="463"/>
                </a:lnTo>
                <a:lnTo>
                  <a:pt x="267" y="483"/>
                </a:lnTo>
                <a:lnTo>
                  <a:pt x="252" y="499"/>
                </a:lnTo>
                <a:lnTo>
                  <a:pt x="238" y="519"/>
                </a:lnTo>
                <a:lnTo>
                  <a:pt x="231" y="535"/>
                </a:lnTo>
                <a:lnTo>
                  <a:pt x="216" y="555"/>
                </a:lnTo>
                <a:lnTo>
                  <a:pt x="202" y="571"/>
                </a:lnTo>
                <a:lnTo>
                  <a:pt x="195" y="591"/>
                </a:lnTo>
                <a:lnTo>
                  <a:pt x="180" y="607"/>
                </a:lnTo>
                <a:lnTo>
                  <a:pt x="173" y="627"/>
                </a:lnTo>
                <a:lnTo>
                  <a:pt x="159" y="650"/>
                </a:lnTo>
                <a:lnTo>
                  <a:pt x="151" y="663"/>
                </a:lnTo>
                <a:lnTo>
                  <a:pt x="137" y="686"/>
                </a:lnTo>
                <a:lnTo>
                  <a:pt x="130" y="708"/>
                </a:lnTo>
                <a:lnTo>
                  <a:pt x="122" y="728"/>
                </a:lnTo>
                <a:lnTo>
                  <a:pt x="108" y="744"/>
                </a:lnTo>
                <a:lnTo>
                  <a:pt x="102" y="764"/>
                </a:lnTo>
                <a:lnTo>
                  <a:pt x="93" y="788"/>
                </a:lnTo>
                <a:lnTo>
                  <a:pt x="86" y="808"/>
                </a:lnTo>
                <a:lnTo>
                  <a:pt x="79" y="831"/>
                </a:lnTo>
                <a:lnTo>
                  <a:pt x="72" y="844"/>
                </a:lnTo>
                <a:lnTo>
                  <a:pt x="66" y="867"/>
                </a:lnTo>
                <a:lnTo>
                  <a:pt x="57" y="889"/>
                </a:lnTo>
                <a:lnTo>
                  <a:pt x="50" y="909"/>
                </a:lnTo>
                <a:lnTo>
                  <a:pt x="43" y="932"/>
                </a:lnTo>
                <a:lnTo>
                  <a:pt x="36" y="952"/>
                </a:lnTo>
                <a:lnTo>
                  <a:pt x="36" y="974"/>
                </a:lnTo>
                <a:lnTo>
                  <a:pt x="30" y="997"/>
                </a:lnTo>
                <a:lnTo>
                  <a:pt x="21" y="1017"/>
                </a:lnTo>
                <a:lnTo>
                  <a:pt x="21" y="1040"/>
                </a:lnTo>
                <a:lnTo>
                  <a:pt x="14" y="1061"/>
                </a:lnTo>
                <a:lnTo>
                  <a:pt x="14" y="1082"/>
                </a:lnTo>
                <a:lnTo>
                  <a:pt x="14" y="1105"/>
                </a:lnTo>
                <a:lnTo>
                  <a:pt x="7" y="1126"/>
                </a:lnTo>
                <a:lnTo>
                  <a:pt x="7" y="1149"/>
                </a:lnTo>
                <a:lnTo>
                  <a:pt x="7" y="1169"/>
                </a:lnTo>
                <a:lnTo>
                  <a:pt x="0" y="1191"/>
                </a:lnTo>
                <a:lnTo>
                  <a:pt x="0" y="1214"/>
                </a:lnTo>
                <a:lnTo>
                  <a:pt x="0" y="1234"/>
                </a:lnTo>
                <a:lnTo>
                  <a:pt x="0" y="1256"/>
                </a:lnTo>
                <a:lnTo>
                  <a:pt x="628" y="1256"/>
                </a:lnTo>
                <a:lnTo>
                  <a:pt x="628" y="1250"/>
                </a:lnTo>
                <a:lnTo>
                  <a:pt x="628" y="1234"/>
                </a:lnTo>
                <a:lnTo>
                  <a:pt x="628" y="1227"/>
                </a:lnTo>
                <a:lnTo>
                  <a:pt x="628" y="1214"/>
                </a:lnTo>
                <a:lnTo>
                  <a:pt x="634" y="1205"/>
                </a:lnTo>
                <a:lnTo>
                  <a:pt x="634" y="1191"/>
                </a:lnTo>
                <a:lnTo>
                  <a:pt x="634" y="1183"/>
                </a:lnTo>
                <a:lnTo>
                  <a:pt x="634" y="1169"/>
                </a:lnTo>
                <a:lnTo>
                  <a:pt x="634" y="1162"/>
                </a:lnTo>
                <a:lnTo>
                  <a:pt x="643" y="1149"/>
                </a:lnTo>
                <a:lnTo>
                  <a:pt x="643" y="1142"/>
                </a:lnTo>
                <a:lnTo>
                  <a:pt x="643" y="1126"/>
                </a:lnTo>
                <a:lnTo>
                  <a:pt x="643" y="1118"/>
                </a:lnTo>
                <a:lnTo>
                  <a:pt x="650" y="1105"/>
                </a:lnTo>
                <a:lnTo>
                  <a:pt x="650" y="1097"/>
                </a:lnTo>
                <a:lnTo>
                  <a:pt x="657" y="1082"/>
                </a:lnTo>
                <a:lnTo>
                  <a:pt x="657" y="1077"/>
                </a:lnTo>
                <a:lnTo>
                  <a:pt x="664" y="1061"/>
                </a:lnTo>
                <a:lnTo>
                  <a:pt x="664" y="1053"/>
                </a:lnTo>
                <a:lnTo>
                  <a:pt x="664" y="1040"/>
                </a:lnTo>
                <a:lnTo>
                  <a:pt x="670" y="1033"/>
                </a:lnTo>
                <a:lnTo>
                  <a:pt x="679" y="1017"/>
                </a:lnTo>
                <a:lnTo>
                  <a:pt x="679" y="1010"/>
                </a:lnTo>
                <a:lnTo>
                  <a:pt x="686" y="1004"/>
                </a:lnTo>
                <a:lnTo>
                  <a:pt x="686" y="988"/>
                </a:lnTo>
                <a:lnTo>
                  <a:pt x="693" y="981"/>
                </a:lnTo>
                <a:lnTo>
                  <a:pt x="699" y="974"/>
                </a:lnTo>
                <a:lnTo>
                  <a:pt x="699" y="961"/>
                </a:lnTo>
                <a:lnTo>
                  <a:pt x="706" y="952"/>
                </a:lnTo>
                <a:lnTo>
                  <a:pt x="715" y="938"/>
                </a:lnTo>
                <a:lnTo>
                  <a:pt x="722" y="932"/>
                </a:lnTo>
                <a:lnTo>
                  <a:pt x="722" y="925"/>
                </a:lnTo>
                <a:lnTo>
                  <a:pt x="729" y="916"/>
                </a:lnTo>
                <a:lnTo>
                  <a:pt x="735" y="903"/>
                </a:lnTo>
                <a:lnTo>
                  <a:pt x="742" y="896"/>
                </a:lnTo>
                <a:lnTo>
                  <a:pt x="751" y="889"/>
                </a:lnTo>
                <a:lnTo>
                  <a:pt x="758" y="880"/>
                </a:lnTo>
                <a:lnTo>
                  <a:pt x="766" y="867"/>
                </a:lnTo>
                <a:lnTo>
                  <a:pt x="771" y="860"/>
                </a:lnTo>
                <a:lnTo>
                  <a:pt x="779" y="853"/>
                </a:lnTo>
                <a:lnTo>
                  <a:pt x="787" y="844"/>
                </a:lnTo>
                <a:lnTo>
                  <a:pt x="795" y="837"/>
                </a:lnTo>
                <a:lnTo>
                  <a:pt x="802" y="831"/>
                </a:lnTo>
                <a:lnTo>
                  <a:pt x="808" y="816"/>
                </a:lnTo>
                <a:lnTo>
                  <a:pt x="815" y="808"/>
                </a:lnTo>
                <a:lnTo>
                  <a:pt x="823" y="801"/>
                </a:lnTo>
                <a:lnTo>
                  <a:pt x="831" y="795"/>
                </a:lnTo>
                <a:lnTo>
                  <a:pt x="838" y="788"/>
                </a:lnTo>
                <a:lnTo>
                  <a:pt x="844" y="780"/>
                </a:lnTo>
                <a:lnTo>
                  <a:pt x="851" y="772"/>
                </a:lnTo>
                <a:lnTo>
                  <a:pt x="860" y="764"/>
                </a:lnTo>
                <a:lnTo>
                  <a:pt x="874" y="759"/>
                </a:lnTo>
                <a:lnTo>
                  <a:pt x="880" y="751"/>
                </a:lnTo>
                <a:lnTo>
                  <a:pt x="887" y="744"/>
                </a:lnTo>
                <a:lnTo>
                  <a:pt x="896" y="744"/>
                </a:lnTo>
                <a:lnTo>
                  <a:pt x="910" y="736"/>
                </a:lnTo>
                <a:lnTo>
                  <a:pt x="916" y="728"/>
                </a:lnTo>
                <a:lnTo>
                  <a:pt x="923" y="723"/>
                </a:lnTo>
                <a:lnTo>
                  <a:pt x="932" y="715"/>
                </a:lnTo>
                <a:lnTo>
                  <a:pt x="946" y="708"/>
                </a:lnTo>
                <a:lnTo>
                  <a:pt x="952" y="708"/>
                </a:lnTo>
                <a:lnTo>
                  <a:pt x="959" y="699"/>
                </a:lnTo>
                <a:lnTo>
                  <a:pt x="975" y="692"/>
                </a:lnTo>
                <a:lnTo>
                  <a:pt x="981" y="692"/>
                </a:lnTo>
                <a:lnTo>
                  <a:pt x="988" y="686"/>
                </a:lnTo>
                <a:lnTo>
                  <a:pt x="1004" y="679"/>
                </a:lnTo>
                <a:lnTo>
                  <a:pt x="1011" y="679"/>
                </a:lnTo>
                <a:lnTo>
                  <a:pt x="1024" y="672"/>
                </a:lnTo>
                <a:lnTo>
                  <a:pt x="1032" y="672"/>
                </a:lnTo>
                <a:lnTo>
                  <a:pt x="1040" y="663"/>
                </a:lnTo>
                <a:lnTo>
                  <a:pt x="1053" y="663"/>
                </a:lnTo>
                <a:lnTo>
                  <a:pt x="1061" y="656"/>
                </a:lnTo>
                <a:lnTo>
                  <a:pt x="1076" y="656"/>
                </a:lnTo>
                <a:lnTo>
                  <a:pt x="1084" y="650"/>
                </a:lnTo>
                <a:lnTo>
                  <a:pt x="1097" y="650"/>
                </a:lnTo>
                <a:lnTo>
                  <a:pt x="1104" y="643"/>
                </a:lnTo>
                <a:lnTo>
                  <a:pt x="1120" y="643"/>
                </a:lnTo>
                <a:lnTo>
                  <a:pt x="1126" y="643"/>
                </a:lnTo>
                <a:lnTo>
                  <a:pt x="1140" y="636"/>
                </a:lnTo>
                <a:lnTo>
                  <a:pt x="1149" y="636"/>
                </a:lnTo>
                <a:lnTo>
                  <a:pt x="1162" y="636"/>
                </a:lnTo>
                <a:lnTo>
                  <a:pt x="1169" y="636"/>
                </a:lnTo>
                <a:lnTo>
                  <a:pt x="1185" y="627"/>
                </a:lnTo>
                <a:lnTo>
                  <a:pt x="1192" y="627"/>
                </a:lnTo>
                <a:lnTo>
                  <a:pt x="1205" y="627"/>
                </a:lnTo>
                <a:lnTo>
                  <a:pt x="1212" y="627"/>
                </a:lnTo>
                <a:lnTo>
                  <a:pt x="1228" y="627"/>
                </a:lnTo>
                <a:lnTo>
                  <a:pt x="1234" y="627"/>
                </a:lnTo>
                <a:lnTo>
                  <a:pt x="1248" y="627"/>
                </a:lnTo>
                <a:lnTo>
                  <a:pt x="1257" y="627"/>
                </a:lnTo>
                <a:lnTo>
                  <a:pt x="1257" y="0"/>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0" name="Freeform 119"/>
          <p:cNvSpPr>
            <a:spLocks/>
          </p:cNvSpPr>
          <p:nvPr/>
        </p:nvSpPr>
        <p:spPr bwMode="gray">
          <a:xfrm>
            <a:off x="3249613" y="4337521"/>
            <a:ext cx="909637" cy="773113"/>
          </a:xfrm>
          <a:custGeom>
            <a:avLst/>
            <a:gdLst>
              <a:gd name="T0" fmla="*/ 30442 w 1255"/>
              <a:gd name="T1" fmla="*/ 773113 h 1262"/>
              <a:gd name="T2" fmla="*/ 78280 w 1255"/>
              <a:gd name="T3" fmla="*/ 770050 h 1262"/>
              <a:gd name="T4" fmla="*/ 124667 w 1255"/>
              <a:gd name="T5" fmla="*/ 764536 h 1262"/>
              <a:gd name="T6" fmla="*/ 171780 w 1255"/>
              <a:gd name="T7" fmla="*/ 760248 h 1262"/>
              <a:gd name="T8" fmla="*/ 218893 w 1255"/>
              <a:gd name="T9" fmla="*/ 751059 h 1262"/>
              <a:gd name="T10" fmla="*/ 266005 w 1255"/>
              <a:gd name="T11" fmla="*/ 738194 h 1262"/>
              <a:gd name="T12" fmla="*/ 312393 w 1255"/>
              <a:gd name="T13" fmla="*/ 725329 h 1262"/>
              <a:gd name="T14" fmla="*/ 355157 w 1255"/>
              <a:gd name="T15" fmla="*/ 711239 h 1262"/>
              <a:gd name="T16" fmla="*/ 402270 w 1255"/>
              <a:gd name="T17" fmla="*/ 693474 h 1262"/>
              <a:gd name="T18" fmla="*/ 443584 w 1255"/>
              <a:gd name="T19" fmla="*/ 675708 h 1262"/>
              <a:gd name="T20" fmla="*/ 481274 w 1255"/>
              <a:gd name="T21" fmla="*/ 653654 h 1262"/>
              <a:gd name="T22" fmla="*/ 521863 w 1255"/>
              <a:gd name="T23" fmla="*/ 631600 h 1262"/>
              <a:gd name="T24" fmla="*/ 559554 w 1255"/>
              <a:gd name="T25" fmla="*/ 609546 h 1262"/>
              <a:gd name="T26" fmla="*/ 595069 w 1255"/>
              <a:gd name="T27" fmla="*/ 583204 h 1262"/>
              <a:gd name="T28" fmla="*/ 632759 w 1255"/>
              <a:gd name="T29" fmla="*/ 557474 h 1262"/>
              <a:gd name="T30" fmla="*/ 668275 w 1255"/>
              <a:gd name="T31" fmla="*/ 526231 h 1262"/>
              <a:gd name="T32" fmla="*/ 700167 w 1255"/>
              <a:gd name="T33" fmla="*/ 494376 h 1262"/>
              <a:gd name="T34" fmla="*/ 726260 w 1255"/>
              <a:gd name="T35" fmla="*/ 464358 h 1262"/>
              <a:gd name="T36" fmla="*/ 757427 w 1255"/>
              <a:gd name="T37" fmla="*/ 432502 h 1262"/>
              <a:gd name="T38" fmla="*/ 778446 w 1255"/>
              <a:gd name="T39" fmla="*/ 398196 h 1262"/>
              <a:gd name="T40" fmla="*/ 804540 w 1255"/>
              <a:gd name="T41" fmla="*/ 362665 h 1262"/>
              <a:gd name="T42" fmla="*/ 825559 w 1255"/>
              <a:gd name="T43" fmla="*/ 327133 h 1262"/>
              <a:gd name="T44" fmla="*/ 846579 w 1255"/>
              <a:gd name="T45" fmla="*/ 291602 h 1262"/>
              <a:gd name="T46" fmla="*/ 862524 w 1255"/>
              <a:gd name="T47" fmla="*/ 251782 h 1262"/>
              <a:gd name="T48" fmla="*/ 877745 w 1255"/>
              <a:gd name="T49" fmla="*/ 211963 h 1262"/>
              <a:gd name="T50" fmla="*/ 888618 w 1255"/>
              <a:gd name="T51" fmla="*/ 177044 h 1262"/>
              <a:gd name="T52" fmla="*/ 898765 w 1255"/>
              <a:gd name="T53" fmla="*/ 137224 h 1262"/>
              <a:gd name="T54" fmla="*/ 904563 w 1255"/>
              <a:gd name="T55" fmla="*/ 97405 h 1262"/>
              <a:gd name="T56" fmla="*/ 909637 w 1255"/>
              <a:gd name="T57" fmla="*/ 52684 h 1262"/>
              <a:gd name="T58" fmla="*/ 909637 w 1255"/>
              <a:gd name="T59" fmla="*/ 12865 h 1262"/>
              <a:gd name="T60" fmla="*/ 454456 w 1255"/>
              <a:gd name="T61" fmla="*/ 8577 h 1262"/>
              <a:gd name="T62" fmla="*/ 454456 w 1255"/>
              <a:gd name="T63" fmla="*/ 26342 h 1262"/>
              <a:gd name="T64" fmla="*/ 454456 w 1255"/>
              <a:gd name="T65" fmla="*/ 48396 h 1262"/>
              <a:gd name="T66" fmla="*/ 449382 w 1255"/>
              <a:gd name="T67" fmla="*/ 66162 h 1262"/>
              <a:gd name="T68" fmla="*/ 443584 w 1255"/>
              <a:gd name="T69" fmla="*/ 88216 h 1262"/>
              <a:gd name="T70" fmla="*/ 437785 w 1255"/>
              <a:gd name="T71" fmla="*/ 105981 h 1262"/>
              <a:gd name="T72" fmla="*/ 434161 w 1255"/>
              <a:gd name="T73" fmla="*/ 128035 h 1262"/>
              <a:gd name="T74" fmla="*/ 423289 w 1255"/>
              <a:gd name="T75" fmla="*/ 145801 h 1262"/>
              <a:gd name="T76" fmla="*/ 411692 w 1255"/>
              <a:gd name="T77" fmla="*/ 163567 h 1262"/>
              <a:gd name="T78" fmla="*/ 402270 w 1255"/>
              <a:gd name="T79" fmla="*/ 181332 h 1262"/>
              <a:gd name="T80" fmla="*/ 390673 w 1255"/>
              <a:gd name="T81" fmla="*/ 199098 h 1262"/>
              <a:gd name="T82" fmla="*/ 376177 w 1255"/>
              <a:gd name="T83" fmla="*/ 216864 h 1262"/>
              <a:gd name="T84" fmla="*/ 364580 w 1255"/>
              <a:gd name="T85" fmla="*/ 234629 h 1262"/>
              <a:gd name="T86" fmla="*/ 350083 w 1255"/>
              <a:gd name="T87" fmla="*/ 247494 h 1262"/>
              <a:gd name="T88" fmla="*/ 334138 w 1255"/>
              <a:gd name="T89" fmla="*/ 265260 h 1262"/>
              <a:gd name="T90" fmla="*/ 318917 w 1255"/>
              <a:gd name="T91" fmla="*/ 277512 h 1262"/>
              <a:gd name="T92" fmla="*/ 297897 w 1255"/>
              <a:gd name="T93" fmla="*/ 291602 h 1262"/>
              <a:gd name="T94" fmla="*/ 281951 w 1255"/>
              <a:gd name="T95" fmla="*/ 305079 h 1262"/>
              <a:gd name="T96" fmla="*/ 260207 w 1255"/>
              <a:gd name="T97" fmla="*/ 318557 h 1262"/>
              <a:gd name="T98" fmla="*/ 239912 w 1255"/>
              <a:gd name="T99" fmla="*/ 327133 h 1262"/>
              <a:gd name="T100" fmla="*/ 218893 w 1255"/>
              <a:gd name="T101" fmla="*/ 340611 h 1262"/>
              <a:gd name="T102" fmla="*/ 197873 w 1255"/>
              <a:gd name="T103" fmla="*/ 349187 h 1262"/>
              <a:gd name="T104" fmla="*/ 176854 w 1255"/>
              <a:gd name="T105" fmla="*/ 358376 h 1262"/>
              <a:gd name="T106" fmla="*/ 157284 w 1255"/>
              <a:gd name="T107" fmla="*/ 362665 h 1262"/>
              <a:gd name="T108" fmla="*/ 135540 w 1255"/>
              <a:gd name="T109" fmla="*/ 371241 h 1262"/>
              <a:gd name="T110" fmla="*/ 108722 w 1255"/>
              <a:gd name="T111" fmla="*/ 376142 h 1262"/>
              <a:gd name="T112" fmla="*/ 88427 w 1255"/>
              <a:gd name="T113" fmla="*/ 380430 h 1262"/>
              <a:gd name="T114" fmla="*/ 61609 w 1255"/>
              <a:gd name="T115" fmla="*/ 384719 h 1262"/>
              <a:gd name="T116" fmla="*/ 40589 w 1255"/>
              <a:gd name="T117" fmla="*/ 384719 h 1262"/>
              <a:gd name="T118" fmla="*/ 14496 w 1255"/>
              <a:gd name="T119" fmla="*/ 388394 h 1262"/>
              <a:gd name="T120" fmla="*/ 0 w 1255"/>
              <a:gd name="T121" fmla="*/ 773113 h 12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5"/>
              <a:gd name="T184" fmla="*/ 0 h 1262"/>
              <a:gd name="T185" fmla="*/ 1255 w 1255"/>
              <a:gd name="T186" fmla="*/ 1262 h 126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5" h="1262">
                <a:moveTo>
                  <a:pt x="0" y="1262"/>
                </a:moveTo>
                <a:lnTo>
                  <a:pt x="20" y="1262"/>
                </a:lnTo>
                <a:lnTo>
                  <a:pt x="42" y="1262"/>
                </a:lnTo>
                <a:lnTo>
                  <a:pt x="64" y="1262"/>
                </a:lnTo>
                <a:lnTo>
                  <a:pt x="85" y="1257"/>
                </a:lnTo>
                <a:lnTo>
                  <a:pt x="108" y="1257"/>
                </a:lnTo>
                <a:lnTo>
                  <a:pt x="129" y="1257"/>
                </a:lnTo>
                <a:lnTo>
                  <a:pt x="150" y="1248"/>
                </a:lnTo>
                <a:lnTo>
                  <a:pt x="172" y="1248"/>
                </a:lnTo>
                <a:lnTo>
                  <a:pt x="194" y="1248"/>
                </a:lnTo>
                <a:lnTo>
                  <a:pt x="217" y="1241"/>
                </a:lnTo>
                <a:lnTo>
                  <a:pt x="237" y="1241"/>
                </a:lnTo>
                <a:lnTo>
                  <a:pt x="259" y="1233"/>
                </a:lnTo>
                <a:lnTo>
                  <a:pt x="281" y="1226"/>
                </a:lnTo>
                <a:lnTo>
                  <a:pt x="302" y="1226"/>
                </a:lnTo>
                <a:lnTo>
                  <a:pt x="322" y="1220"/>
                </a:lnTo>
                <a:lnTo>
                  <a:pt x="346" y="1212"/>
                </a:lnTo>
                <a:lnTo>
                  <a:pt x="367" y="1205"/>
                </a:lnTo>
                <a:lnTo>
                  <a:pt x="389" y="1197"/>
                </a:lnTo>
                <a:lnTo>
                  <a:pt x="411" y="1192"/>
                </a:lnTo>
                <a:lnTo>
                  <a:pt x="431" y="1184"/>
                </a:lnTo>
                <a:lnTo>
                  <a:pt x="454" y="1176"/>
                </a:lnTo>
                <a:lnTo>
                  <a:pt x="467" y="1168"/>
                </a:lnTo>
                <a:lnTo>
                  <a:pt x="490" y="1161"/>
                </a:lnTo>
                <a:lnTo>
                  <a:pt x="512" y="1155"/>
                </a:lnTo>
                <a:lnTo>
                  <a:pt x="533" y="1140"/>
                </a:lnTo>
                <a:lnTo>
                  <a:pt x="555" y="1132"/>
                </a:lnTo>
                <a:lnTo>
                  <a:pt x="568" y="1125"/>
                </a:lnTo>
                <a:lnTo>
                  <a:pt x="591" y="1112"/>
                </a:lnTo>
                <a:lnTo>
                  <a:pt x="612" y="1103"/>
                </a:lnTo>
                <a:lnTo>
                  <a:pt x="627" y="1089"/>
                </a:lnTo>
                <a:lnTo>
                  <a:pt x="648" y="1083"/>
                </a:lnTo>
                <a:lnTo>
                  <a:pt x="664" y="1067"/>
                </a:lnTo>
                <a:lnTo>
                  <a:pt x="684" y="1060"/>
                </a:lnTo>
                <a:lnTo>
                  <a:pt x="707" y="1047"/>
                </a:lnTo>
                <a:lnTo>
                  <a:pt x="720" y="1031"/>
                </a:lnTo>
                <a:lnTo>
                  <a:pt x="743" y="1017"/>
                </a:lnTo>
                <a:lnTo>
                  <a:pt x="756" y="1011"/>
                </a:lnTo>
                <a:lnTo>
                  <a:pt x="772" y="995"/>
                </a:lnTo>
                <a:lnTo>
                  <a:pt x="792" y="981"/>
                </a:lnTo>
                <a:lnTo>
                  <a:pt x="808" y="968"/>
                </a:lnTo>
                <a:lnTo>
                  <a:pt x="821" y="952"/>
                </a:lnTo>
                <a:lnTo>
                  <a:pt x="844" y="939"/>
                </a:lnTo>
                <a:lnTo>
                  <a:pt x="857" y="923"/>
                </a:lnTo>
                <a:lnTo>
                  <a:pt x="873" y="910"/>
                </a:lnTo>
                <a:lnTo>
                  <a:pt x="886" y="895"/>
                </a:lnTo>
                <a:lnTo>
                  <a:pt x="901" y="874"/>
                </a:lnTo>
                <a:lnTo>
                  <a:pt x="922" y="859"/>
                </a:lnTo>
                <a:lnTo>
                  <a:pt x="937" y="843"/>
                </a:lnTo>
                <a:lnTo>
                  <a:pt x="953" y="830"/>
                </a:lnTo>
                <a:lnTo>
                  <a:pt x="966" y="807"/>
                </a:lnTo>
                <a:lnTo>
                  <a:pt x="973" y="794"/>
                </a:lnTo>
                <a:lnTo>
                  <a:pt x="989" y="778"/>
                </a:lnTo>
                <a:lnTo>
                  <a:pt x="1002" y="758"/>
                </a:lnTo>
                <a:lnTo>
                  <a:pt x="1018" y="742"/>
                </a:lnTo>
                <a:lnTo>
                  <a:pt x="1031" y="722"/>
                </a:lnTo>
                <a:lnTo>
                  <a:pt x="1045" y="706"/>
                </a:lnTo>
                <a:lnTo>
                  <a:pt x="1054" y="686"/>
                </a:lnTo>
                <a:lnTo>
                  <a:pt x="1067" y="670"/>
                </a:lnTo>
                <a:lnTo>
                  <a:pt x="1074" y="650"/>
                </a:lnTo>
                <a:lnTo>
                  <a:pt x="1090" y="634"/>
                </a:lnTo>
                <a:lnTo>
                  <a:pt x="1097" y="614"/>
                </a:lnTo>
                <a:lnTo>
                  <a:pt x="1110" y="592"/>
                </a:lnTo>
                <a:lnTo>
                  <a:pt x="1117" y="570"/>
                </a:lnTo>
                <a:lnTo>
                  <a:pt x="1132" y="556"/>
                </a:lnTo>
                <a:lnTo>
                  <a:pt x="1139" y="534"/>
                </a:lnTo>
                <a:lnTo>
                  <a:pt x="1146" y="513"/>
                </a:lnTo>
                <a:lnTo>
                  <a:pt x="1154" y="489"/>
                </a:lnTo>
                <a:lnTo>
                  <a:pt x="1168" y="476"/>
                </a:lnTo>
                <a:lnTo>
                  <a:pt x="1175" y="453"/>
                </a:lnTo>
                <a:lnTo>
                  <a:pt x="1182" y="433"/>
                </a:lnTo>
                <a:lnTo>
                  <a:pt x="1190" y="411"/>
                </a:lnTo>
                <a:lnTo>
                  <a:pt x="1198" y="390"/>
                </a:lnTo>
                <a:lnTo>
                  <a:pt x="1204" y="368"/>
                </a:lnTo>
                <a:lnTo>
                  <a:pt x="1211" y="346"/>
                </a:lnTo>
                <a:lnTo>
                  <a:pt x="1211" y="325"/>
                </a:lnTo>
                <a:lnTo>
                  <a:pt x="1219" y="303"/>
                </a:lnTo>
                <a:lnTo>
                  <a:pt x="1226" y="289"/>
                </a:lnTo>
                <a:lnTo>
                  <a:pt x="1226" y="267"/>
                </a:lnTo>
                <a:lnTo>
                  <a:pt x="1235" y="245"/>
                </a:lnTo>
                <a:lnTo>
                  <a:pt x="1240" y="224"/>
                </a:lnTo>
                <a:lnTo>
                  <a:pt x="1240" y="202"/>
                </a:lnTo>
                <a:lnTo>
                  <a:pt x="1248" y="180"/>
                </a:lnTo>
                <a:lnTo>
                  <a:pt x="1248" y="159"/>
                </a:lnTo>
                <a:lnTo>
                  <a:pt x="1248" y="130"/>
                </a:lnTo>
                <a:lnTo>
                  <a:pt x="1255" y="108"/>
                </a:lnTo>
                <a:lnTo>
                  <a:pt x="1255" y="86"/>
                </a:lnTo>
                <a:lnTo>
                  <a:pt x="1255" y="66"/>
                </a:lnTo>
                <a:lnTo>
                  <a:pt x="1255" y="43"/>
                </a:lnTo>
                <a:lnTo>
                  <a:pt x="1255" y="21"/>
                </a:lnTo>
                <a:lnTo>
                  <a:pt x="1255" y="0"/>
                </a:lnTo>
                <a:lnTo>
                  <a:pt x="627" y="0"/>
                </a:lnTo>
                <a:lnTo>
                  <a:pt x="627" y="14"/>
                </a:lnTo>
                <a:lnTo>
                  <a:pt x="627" y="21"/>
                </a:lnTo>
                <a:lnTo>
                  <a:pt x="627" y="36"/>
                </a:lnTo>
                <a:lnTo>
                  <a:pt x="627" y="43"/>
                </a:lnTo>
                <a:lnTo>
                  <a:pt x="627" y="57"/>
                </a:lnTo>
                <a:lnTo>
                  <a:pt x="627" y="66"/>
                </a:lnTo>
                <a:lnTo>
                  <a:pt x="627" y="79"/>
                </a:lnTo>
                <a:lnTo>
                  <a:pt x="620" y="86"/>
                </a:lnTo>
                <a:lnTo>
                  <a:pt x="620" y="102"/>
                </a:lnTo>
                <a:lnTo>
                  <a:pt x="620" y="108"/>
                </a:lnTo>
                <a:lnTo>
                  <a:pt x="620" y="122"/>
                </a:lnTo>
                <a:lnTo>
                  <a:pt x="612" y="130"/>
                </a:lnTo>
                <a:lnTo>
                  <a:pt x="612" y="144"/>
                </a:lnTo>
                <a:lnTo>
                  <a:pt x="612" y="151"/>
                </a:lnTo>
                <a:lnTo>
                  <a:pt x="604" y="166"/>
                </a:lnTo>
                <a:lnTo>
                  <a:pt x="604" y="173"/>
                </a:lnTo>
                <a:lnTo>
                  <a:pt x="599" y="187"/>
                </a:lnTo>
                <a:lnTo>
                  <a:pt x="599" y="195"/>
                </a:lnTo>
                <a:lnTo>
                  <a:pt x="599" y="209"/>
                </a:lnTo>
                <a:lnTo>
                  <a:pt x="591" y="216"/>
                </a:lnTo>
                <a:lnTo>
                  <a:pt x="584" y="231"/>
                </a:lnTo>
                <a:lnTo>
                  <a:pt x="584" y="238"/>
                </a:lnTo>
                <a:lnTo>
                  <a:pt x="575" y="245"/>
                </a:lnTo>
                <a:lnTo>
                  <a:pt x="575" y="260"/>
                </a:lnTo>
                <a:lnTo>
                  <a:pt x="568" y="267"/>
                </a:lnTo>
                <a:lnTo>
                  <a:pt x="562" y="281"/>
                </a:lnTo>
                <a:lnTo>
                  <a:pt x="562" y="289"/>
                </a:lnTo>
                <a:lnTo>
                  <a:pt x="555" y="296"/>
                </a:lnTo>
                <a:lnTo>
                  <a:pt x="548" y="310"/>
                </a:lnTo>
                <a:lnTo>
                  <a:pt x="548" y="317"/>
                </a:lnTo>
                <a:lnTo>
                  <a:pt x="539" y="325"/>
                </a:lnTo>
                <a:lnTo>
                  <a:pt x="533" y="339"/>
                </a:lnTo>
                <a:lnTo>
                  <a:pt x="526" y="346"/>
                </a:lnTo>
                <a:lnTo>
                  <a:pt x="519" y="354"/>
                </a:lnTo>
                <a:lnTo>
                  <a:pt x="519" y="361"/>
                </a:lnTo>
                <a:lnTo>
                  <a:pt x="512" y="375"/>
                </a:lnTo>
                <a:lnTo>
                  <a:pt x="503" y="383"/>
                </a:lnTo>
                <a:lnTo>
                  <a:pt x="497" y="390"/>
                </a:lnTo>
                <a:lnTo>
                  <a:pt x="490" y="397"/>
                </a:lnTo>
                <a:lnTo>
                  <a:pt x="483" y="404"/>
                </a:lnTo>
                <a:lnTo>
                  <a:pt x="476" y="419"/>
                </a:lnTo>
                <a:lnTo>
                  <a:pt x="467" y="426"/>
                </a:lnTo>
                <a:lnTo>
                  <a:pt x="461" y="433"/>
                </a:lnTo>
                <a:lnTo>
                  <a:pt x="454" y="440"/>
                </a:lnTo>
                <a:lnTo>
                  <a:pt x="447" y="448"/>
                </a:lnTo>
                <a:lnTo>
                  <a:pt x="440" y="453"/>
                </a:lnTo>
                <a:lnTo>
                  <a:pt x="431" y="462"/>
                </a:lnTo>
                <a:lnTo>
                  <a:pt x="418" y="469"/>
                </a:lnTo>
                <a:lnTo>
                  <a:pt x="411" y="476"/>
                </a:lnTo>
                <a:lnTo>
                  <a:pt x="403" y="484"/>
                </a:lnTo>
                <a:lnTo>
                  <a:pt x="395" y="489"/>
                </a:lnTo>
                <a:lnTo>
                  <a:pt x="389" y="498"/>
                </a:lnTo>
                <a:lnTo>
                  <a:pt x="382" y="505"/>
                </a:lnTo>
                <a:lnTo>
                  <a:pt x="367" y="513"/>
                </a:lnTo>
                <a:lnTo>
                  <a:pt x="359" y="520"/>
                </a:lnTo>
                <a:lnTo>
                  <a:pt x="353" y="526"/>
                </a:lnTo>
                <a:lnTo>
                  <a:pt x="346" y="534"/>
                </a:lnTo>
                <a:lnTo>
                  <a:pt x="331" y="534"/>
                </a:lnTo>
                <a:lnTo>
                  <a:pt x="322" y="541"/>
                </a:lnTo>
                <a:lnTo>
                  <a:pt x="317" y="549"/>
                </a:lnTo>
                <a:lnTo>
                  <a:pt x="302" y="556"/>
                </a:lnTo>
                <a:lnTo>
                  <a:pt x="295" y="562"/>
                </a:lnTo>
                <a:lnTo>
                  <a:pt x="286" y="562"/>
                </a:lnTo>
                <a:lnTo>
                  <a:pt x="273" y="570"/>
                </a:lnTo>
                <a:lnTo>
                  <a:pt x="266" y="578"/>
                </a:lnTo>
                <a:lnTo>
                  <a:pt x="259" y="578"/>
                </a:lnTo>
                <a:lnTo>
                  <a:pt x="244" y="585"/>
                </a:lnTo>
                <a:lnTo>
                  <a:pt x="237" y="585"/>
                </a:lnTo>
                <a:lnTo>
                  <a:pt x="223" y="592"/>
                </a:lnTo>
                <a:lnTo>
                  <a:pt x="217" y="592"/>
                </a:lnTo>
                <a:lnTo>
                  <a:pt x="208" y="598"/>
                </a:lnTo>
                <a:lnTo>
                  <a:pt x="194" y="598"/>
                </a:lnTo>
                <a:lnTo>
                  <a:pt x="187" y="606"/>
                </a:lnTo>
                <a:lnTo>
                  <a:pt x="172" y="606"/>
                </a:lnTo>
                <a:lnTo>
                  <a:pt x="165" y="614"/>
                </a:lnTo>
                <a:lnTo>
                  <a:pt x="150" y="614"/>
                </a:lnTo>
                <a:lnTo>
                  <a:pt x="145" y="621"/>
                </a:lnTo>
                <a:lnTo>
                  <a:pt x="129" y="621"/>
                </a:lnTo>
                <a:lnTo>
                  <a:pt x="122" y="621"/>
                </a:lnTo>
                <a:lnTo>
                  <a:pt x="108" y="621"/>
                </a:lnTo>
                <a:lnTo>
                  <a:pt x="100" y="628"/>
                </a:lnTo>
                <a:lnTo>
                  <a:pt x="85" y="628"/>
                </a:lnTo>
                <a:lnTo>
                  <a:pt x="78" y="628"/>
                </a:lnTo>
                <a:lnTo>
                  <a:pt x="64" y="628"/>
                </a:lnTo>
                <a:lnTo>
                  <a:pt x="56" y="628"/>
                </a:lnTo>
                <a:lnTo>
                  <a:pt x="42" y="634"/>
                </a:lnTo>
                <a:lnTo>
                  <a:pt x="36" y="634"/>
                </a:lnTo>
                <a:lnTo>
                  <a:pt x="20" y="634"/>
                </a:lnTo>
                <a:lnTo>
                  <a:pt x="13" y="634"/>
                </a:lnTo>
                <a:lnTo>
                  <a:pt x="0" y="634"/>
                </a:lnTo>
                <a:lnTo>
                  <a:pt x="0" y="1262"/>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1" name="Freeform 120"/>
          <p:cNvSpPr>
            <a:spLocks/>
          </p:cNvSpPr>
          <p:nvPr/>
        </p:nvSpPr>
        <p:spPr bwMode="gray">
          <a:xfrm>
            <a:off x="3249613" y="3580284"/>
            <a:ext cx="909637" cy="763587"/>
          </a:xfrm>
          <a:custGeom>
            <a:avLst/>
            <a:gdLst>
              <a:gd name="T0" fmla="*/ 909637 w 1255"/>
              <a:gd name="T1" fmla="*/ 738053 h 1256"/>
              <a:gd name="T2" fmla="*/ 909637 w 1255"/>
              <a:gd name="T3" fmla="*/ 698536 h 1256"/>
              <a:gd name="T4" fmla="*/ 904563 w 1255"/>
              <a:gd name="T5" fmla="*/ 657803 h 1256"/>
              <a:gd name="T6" fmla="*/ 895141 w 1255"/>
              <a:gd name="T7" fmla="*/ 618287 h 1256"/>
              <a:gd name="T8" fmla="*/ 883544 w 1255"/>
              <a:gd name="T9" fmla="*/ 578770 h 1256"/>
              <a:gd name="T10" fmla="*/ 872672 w 1255"/>
              <a:gd name="T11" fmla="*/ 540469 h 1256"/>
              <a:gd name="T12" fmla="*/ 856726 w 1255"/>
              <a:gd name="T13" fmla="*/ 505208 h 1256"/>
              <a:gd name="T14" fmla="*/ 836431 w 1255"/>
              <a:gd name="T15" fmla="*/ 464475 h 1256"/>
              <a:gd name="T16" fmla="*/ 820485 w 1255"/>
              <a:gd name="T17" fmla="*/ 430430 h 1256"/>
              <a:gd name="T18" fmla="*/ 795117 w 1255"/>
              <a:gd name="T19" fmla="*/ 395168 h 1256"/>
              <a:gd name="T20" fmla="*/ 773373 w 1255"/>
              <a:gd name="T21" fmla="*/ 359299 h 1256"/>
              <a:gd name="T22" fmla="*/ 747280 w 1255"/>
              <a:gd name="T23" fmla="*/ 325254 h 1256"/>
              <a:gd name="T24" fmla="*/ 716837 w 1255"/>
              <a:gd name="T25" fmla="*/ 293641 h 1256"/>
              <a:gd name="T26" fmla="*/ 690744 w 1255"/>
              <a:gd name="T27" fmla="*/ 263851 h 1256"/>
              <a:gd name="T28" fmla="*/ 653054 w 1255"/>
              <a:gd name="T29" fmla="*/ 232845 h 1256"/>
              <a:gd name="T30" fmla="*/ 621162 w 1255"/>
              <a:gd name="T31" fmla="*/ 207311 h 1256"/>
              <a:gd name="T32" fmla="*/ 585647 w 1255"/>
              <a:gd name="T33" fmla="*/ 179954 h 1256"/>
              <a:gd name="T34" fmla="*/ 547957 w 1255"/>
              <a:gd name="T35" fmla="*/ 153812 h 1256"/>
              <a:gd name="T36" fmla="*/ 512441 w 1255"/>
              <a:gd name="T37" fmla="*/ 131925 h 1256"/>
              <a:gd name="T38" fmla="*/ 469677 w 1255"/>
              <a:gd name="T39" fmla="*/ 110039 h 1256"/>
              <a:gd name="T40" fmla="*/ 428363 w 1255"/>
              <a:gd name="T41" fmla="*/ 88153 h 1256"/>
              <a:gd name="T42" fmla="*/ 386324 w 1255"/>
              <a:gd name="T43" fmla="*/ 70522 h 1256"/>
              <a:gd name="T44" fmla="*/ 338486 w 1255"/>
              <a:gd name="T45" fmla="*/ 53500 h 1256"/>
              <a:gd name="T46" fmla="*/ 297897 w 1255"/>
              <a:gd name="T47" fmla="*/ 39517 h 1256"/>
              <a:gd name="T48" fmla="*/ 250784 w 1255"/>
              <a:gd name="T49" fmla="*/ 31613 h 1256"/>
              <a:gd name="T50" fmla="*/ 203672 w 1255"/>
              <a:gd name="T51" fmla="*/ 17631 h 1256"/>
              <a:gd name="T52" fmla="*/ 157284 w 1255"/>
              <a:gd name="T53" fmla="*/ 9727 h 1256"/>
              <a:gd name="T54" fmla="*/ 108722 w 1255"/>
              <a:gd name="T55" fmla="*/ 4256 h 1256"/>
              <a:gd name="T56" fmla="*/ 61609 w 1255"/>
              <a:gd name="T57" fmla="*/ 0 h 1256"/>
              <a:gd name="T58" fmla="*/ 14496 w 1255"/>
              <a:gd name="T59" fmla="*/ 0 h 1256"/>
              <a:gd name="T60" fmla="*/ 9423 w 1255"/>
              <a:gd name="T61" fmla="*/ 381186 h 1256"/>
              <a:gd name="T62" fmla="*/ 30442 w 1255"/>
              <a:gd name="T63" fmla="*/ 381186 h 1256"/>
              <a:gd name="T64" fmla="*/ 56535 w 1255"/>
              <a:gd name="T65" fmla="*/ 381186 h 1256"/>
              <a:gd name="T66" fmla="*/ 78280 w 1255"/>
              <a:gd name="T67" fmla="*/ 386657 h 1256"/>
              <a:gd name="T68" fmla="*/ 105098 w 1255"/>
              <a:gd name="T69" fmla="*/ 390913 h 1256"/>
              <a:gd name="T70" fmla="*/ 124667 w 1255"/>
              <a:gd name="T71" fmla="*/ 395168 h 1256"/>
              <a:gd name="T72" fmla="*/ 150761 w 1255"/>
              <a:gd name="T73" fmla="*/ 403072 h 1256"/>
              <a:gd name="T74" fmla="*/ 171780 w 1255"/>
              <a:gd name="T75" fmla="*/ 408543 h 1256"/>
              <a:gd name="T76" fmla="*/ 192800 w 1255"/>
              <a:gd name="T77" fmla="*/ 417055 h 1256"/>
              <a:gd name="T78" fmla="*/ 213819 w 1255"/>
              <a:gd name="T79" fmla="*/ 424958 h 1256"/>
              <a:gd name="T80" fmla="*/ 233389 w 1255"/>
              <a:gd name="T81" fmla="*/ 434685 h 1256"/>
              <a:gd name="T82" fmla="*/ 255858 w 1255"/>
              <a:gd name="T83" fmla="*/ 447452 h 1256"/>
              <a:gd name="T84" fmla="*/ 276878 w 1255"/>
              <a:gd name="T85" fmla="*/ 456571 h 1256"/>
              <a:gd name="T86" fmla="*/ 292099 w 1255"/>
              <a:gd name="T87" fmla="*/ 469338 h 1256"/>
              <a:gd name="T88" fmla="*/ 312393 w 1255"/>
              <a:gd name="T89" fmla="*/ 483321 h 1256"/>
              <a:gd name="T90" fmla="*/ 329064 w 1255"/>
              <a:gd name="T91" fmla="*/ 496088 h 1256"/>
              <a:gd name="T92" fmla="*/ 345010 w 1255"/>
              <a:gd name="T93" fmla="*/ 513111 h 1256"/>
              <a:gd name="T94" fmla="*/ 360231 w 1255"/>
              <a:gd name="T95" fmla="*/ 527094 h 1256"/>
              <a:gd name="T96" fmla="*/ 376177 w 1255"/>
              <a:gd name="T97" fmla="*/ 544724 h 1256"/>
              <a:gd name="T98" fmla="*/ 386324 w 1255"/>
              <a:gd name="T99" fmla="*/ 562355 h 1256"/>
              <a:gd name="T100" fmla="*/ 397196 w 1255"/>
              <a:gd name="T101" fmla="*/ 578770 h 1256"/>
              <a:gd name="T102" fmla="*/ 407343 w 1255"/>
              <a:gd name="T103" fmla="*/ 596400 h 1256"/>
              <a:gd name="T104" fmla="*/ 416766 w 1255"/>
              <a:gd name="T105" fmla="*/ 614031 h 1256"/>
              <a:gd name="T106" fmla="*/ 428363 w 1255"/>
              <a:gd name="T107" fmla="*/ 632270 h 1256"/>
              <a:gd name="T108" fmla="*/ 434161 w 1255"/>
              <a:gd name="T109" fmla="*/ 654764 h 1256"/>
              <a:gd name="T110" fmla="*/ 443584 w 1255"/>
              <a:gd name="T111" fmla="*/ 671786 h 1256"/>
              <a:gd name="T112" fmla="*/ 449382 w 1255"/>
              <a:gd name="T113" fmla="*/ 694281 h 1256"/>
              <a:gd name="T114" fmla="*/ 449382 w 1255"/>
              <a:gd name="T115" fmla="*/ 710695 h 1256"/>
              <a:gd name="T116" fmla="*/ 454456 w 1255"/>
              <a:gd name="T117" fmla="*/ 732581 h 1256"/>
              <a:gd name="T118" fmla="*/ 454456 w 1255"/>
              <a:gd name="T119" fmla="*/ 750212 h 1256"/>
              <a:gd name="T120" fmla="*/ 909637 w 1255"/>
              <a:gd name="T121" fmla="*/ 763587 h 12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5"/>
              <a:gd name="T184" fmla="*/ 0 h 1256"/>
              <a:gd name="T185" fmla="*/ 1255 w 1255"/>
              <a:gd name="T186" fmla="*/ 1256 h 12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5" h="1256">
                <a:moveTo>
                  <a:pt x="1255" y="1256"/>
                </a:moveTo>
                <a:lnTo>
                  <a:pt x="1255" y="1234"/>
                </a:lnTo>
                <a:lnTo>
                  <a:pt x="1255" y="1214"/>
                </a:lnTo>
                <a:lnTo>
                  <a:pt x="1255" y="1191"/>
                </a:lnTo>
                <a:lnTo>
                  <a:pt x="1255" y="1169"/>
                </a:lnTo>
                <a:lnTo>
                  <a:pt x="1255" y="1149"/>
                </a:lnTo>
                <a:lnTo>
                  <a:pt x="1248" y="1126"/>
                </a:lnTo>
                <a:lnTo>
                  <a:pt x="1248" y="1105"/>
                </a:lnTo>
                <a:lnTo>
                  <a:pt x="1248" y="1082"/>
                </a:lnTo>
                <a:lnTo>
                  <a:pt x="1240" y="1061"/>
                </a:lnTo>
                <a:lnTo>
                  <a:pt x="1240" y="1040"/>
                </a:lnTo>
                <a:lnTo>
                  <a:pt x="1235" y="1017"/>
                </a:lnTo>
                <a:lnTo>
                  <a:pt x="1226" y="997"/>
                </a:lnTo>
                <a:lnTo>
                  <a:pt x="1226" y="974"/>
                </a:lnTo>
                <a:lnTo>
                  <a:pt x="1219" y="952"/>
                </a:lnTo>
                <a:lnTo>
                  <a:pt x="1211" y="932"/>
                </a:lnTo>
                <a:lnTo>
                  <a:pt x="1211" y="909"/>
                </a:lnTo>
                <a:lnTo>
                  <a:pt x="1204" y="889"/>
                </a:lnTo>
                <a:lnTo>
                  <a:pt x="1198" y="867"/>
                </a:lnTo>
                <a:lnTo>
                  <a:pt x="1190" y="844"/>
                </a:lnTo>
                <a:lnTo>
                  <a:pt x="1182" y="831"/>
                </a:lnTo>
                <a:lnTo>
                  <a:pt x="1175" y="808"/>
                </a:lnTo>
                <a:lnTo>
                  <a:pt x="1168" y="788"/>
                </a:lnTo>
                <a:lnTo>
                  <a:pt x="1154" y="764"/>
                </a:lnTo>
                <a:lnTo>
                  <a:pt x="1146" y="744"/>
                </a:lnTo>
                <a:lnTo>
                  <a:pt x="1139" y="728"/>
                </a:lnTo>
                <a:lnTo>
                  <a:pt x="1132" y="708"/>
                </a:lnTo>
                <a:lnTo>
                  <a:pt x="1117" y="686"/>
                </a:lnTo>
                <a:lnTo>
                  <a:pt x="1110" y="663"/>
                </a:lnTo>
                <a:lnTo>
                  <a:pt x="1097" y="650"/>
                </a:lnTo>
                <a:lnTo>
                  <a:pt x="1090" y="627"/>
                </a:lnTo>
                <a:lnTo>
                  <a:pt x="1074" y="607"/>
                </a:lnTo>
                <a:lnTo>
                  <a:pt x="1067" y="591"/>
                </a:lnTo>
                <a:lnTo>
                  <a:pt x="1054" y="571"/>
                </a:lnTo>
                <a:lnTo>
                  <a:pt x="1045" y="555"/>
                </a:lnTo>
                <a:lnTo>
                  <a:pt x="1031" y="535"/>
                </a:lnTo>
                <a:lnTo>
                  <a:pt x="1018" y="519"/>
                </a:lnTo>
                <a:lnTo>
                  <a:pt x="1002" y="499"/>
                </a:lnTo>
                <a:lnTo>
                  <a:pt x="989" y="483"/>
                </a:lnTo>
                <a:lnTo>
                  <a:pt x="973" y="463"/>
                </a:lnTo>
                <a:lnTo>
                  <a:pt x="966" y="447"/>
                </a:lnTo>
                <a:lnTo>
                  <a:pt x="953" y="434"/>
                </a:lnTo>
                <a:lnTo>
                  <a:pt x="937" y="411"/>
                </a:lnTo>
                <a:lnTo>
                  <a:pt x="922" y="398"/>
                </a:lnTo>
                <a:lnTo>
                  <a:pt x="901" y="383"/>
                </a:lnTo>
                <a:lnTo>
                  <a:pt x="886" y="369"/>
                </a:lnTo>
                <a:lnTo>
                  <a:pt x="873" y="354"/>
                </a:lnTo>
                <a:lnTo>
                  <a:pt x="857" y="341"/>
                </a:lnTo>
                <a:lnTo>
                  <a:pt x="844" y="325"/>
                </a:lnTo>
                <a:lnTo>
                  <a:pt x="821" y="311"/>
                </a:lnTo>
                <a:lnTo>
                  <a:pt x="808" y="296"/>
                </a:lnTo>
                <a:lnTo>
                  <a:pt x="792" y="282"/>
                </a:lnTo>
                <a:lnTo>
                  <a:pt x="772" y="269"/>
                </a:lnTo>
                <a:lnTo>
                  <a:pt x="756" y="253"/>
                </a:lnTo>
                <a:lnTo>
                  <a:pt x="743" y="239"/>
                </a:lnTo>
                <a:lnTo>
                  <a:pt x="720" y="224"/>
                </a:lnTo>
                <a:lnTo>
                  <a:pt x="707" y="217"/>
                </a:lnTo>
                <a:lnTo>
                  <a:pt x="684" y="202"/>
                </a:lnTo>
                <a:lnTo>
                  <a:pt x="664" y="188"/>
                </a:lnTo>
                <a:lnTo>
                  <a:pt x="648" y="181"/>
                </a:lnTo>
                <a:lnTo>
                  <a:pt x="627" y="166"/>
                </a:lnTo>
                <a:lnTo>
                  <a:pt x="612" y="161"/>
                </a:lnTo>
                <a:lnTo>
                  <a:pt x="591" y="145"/>
                </a:lnTo>
                <a:lnTo>
                  <a:pt x="568" y="137"/>
                </a:lnTo>
                <a:lnTo>
                  <a:pt x="555" y="124"/>
                </a:lnTo>
                <a:lnTo>
                  <a:pt x="533" y="116"/>
                </a:lnTo>
                <a:lnTo>
                  <a:pt x="512" y="109"/>
                </a:lnTo>
                <a:lnTo>
                  <a:pt x="490" y="101"/>
                </a:lnTo>
                <a:lnTo>
                  <a:pt x="467" y="88"/>
                </a:lnTo>
                <a:lnTo>
                  <a:pt x="454" y="80"/>
                </a:lnTo>
                <a:lnTo>
                  <a:pt x="431" y="72"/>
                </a:lnTo>
                <a:lnTo>
                  <a:pt x="411" y="65"/>
                </a:lnTo>
                <a:lnTo>
                  <a:pt x="389" y="59"/>
                </a:lnTo>
                <a:lnTo>
                  <a:pt x="367" y="52"/>
                </a:lnTo>
                <a:lnTo>
                  <a:pt x="346" y="52"/>
                </a:lnTo>
                <a:lnTo>
                  <a:pt x="322" y="44"/>
                </a:lnTo>
                <a:lnTo>
                  <a:pt x="302" y="36"/>
                </a:lnTo>
                <a:lnTo>
                  <a:pt x="281" y="29"/>
                </a:lnTo>
                <a:lnTo>
                  <a:pt x="259" y="29"/>
                </a:lnTo>
                <a:lnTo>
                  <a:pt x="237" y="23"/>
                </a:lnTo>
                <a:lnTo>
                  <a:pt x="217" y="16"/>
                </a:lnTo>
                <a:lnTo>
                  <a:pt x="194" y="16"/>
                </a:lnTo>
                <a:lnTo>
                  <a:pt x="172" y="7"/>
                </a:lnTo>
                <a:lnTo>
                  <a:pt x="150" y="7"/>
                </a:lnTo>
                <a:lnTo>
                  <a:pt x="129" y="7"/>
                </a:lnTo>
                <a:lnTo>
                  <a:pt x="108" y="0"/>
                </a:lnTo>
                <a:lnTo>
                  <a:pt x="85" y="0"/>
                </a:lnTo>
                <a:lnTo>
                  <a:pt x="64" y="0"/>
                </a:lnTo>
                <a:lnTo>
                  <a:pt x="42" y="0"/>
                </a:lnTo>
                <a:lnTo>
                  <a:pt x="20" y="0"/>
                </a:lnTo>
                <a:lnTo>
                  <a:pt x="0" y="0"/>
                </a:lnTo>
                <a:lnTo>
                  <a:pt x="0" y="627"/>
                </a:lnTo>
                <a:lnTo>
                  <a:pt x="13" y="627"/>
                </a:lnTo>
                <a:lnTo>
                  <a:pt x="20" y="627"/>
                </a:lnTo>
                <a:lnTo>
                  <a:pt x="36" y="627"/>
                </a:lnTo>
                <a:lnTo>
                  <a:pt x="42" y="627"/>
                </a:lnTo>
                <a:lnTo>
                  <a:pt x="56" y="627"/>
                </a:lnTo>
                <a:lnTo>
                  <a:pt x="64" y="627"/>
                </a:lnTo>
                <a:lnTo>
                  <a:pt x="78" y="627"/>
                </a:lnTo>
                <a:lnTo>
                  <a:pt x="85" y="636"/>
                </a:lnTo>
                <a:lnTo>
                  <a:pt x="100" y="636"/>
                </a:lnTo>
                <a:lnTo>
                  <a:pt x="108" y="636"/>
                </a:lnTo>
                <a:lnTo>
                  <a:pt x="122" y="636"/>
                </a:lnTo>
                <a:lnTo>
                  <a:pt x="129" y="643"/>
                </a:lnTo>
                <a:lnTo>
                  <a:pt x="145" y="643"/>
                </a:lnTo>
                <a:lnTo>
                  <a:pt x="150" y="643"/>
                </a:lnTo>
                <a:lnTo>
                  <a:pt x="165" y="650"/>
                </a:lnTo>
                <a:lnTo>
                  <a:pt x="172" y="650"/>
                </a:lnTo>
                <a:lnTo>
                  <a:pt x="187" y="656"/>
                </a:lnTo>
                <a:lnTo>
                  <a:pt x="194" y="656"/>
                </a:lnTo>
                <a:lnTo>
                  <a:pt x="208" y="663"/>
                </a:lnTo>
                <a:lnTo>
                  <a:pt x="217" y="663"/>
                </a:lnTo>
                <a:lnTo>
                  <a:pt x="223" y="672"/>
                </a:lnTo>
                <a:lnTo>
                  <a:pt x="237" y="672"/>
                </a:lnTo>
                <a:lnTo>
                  <a:pt x="244" y="679"/>
                </a:lnTo>
                <a:lnTo>
                  <a:pt x="259" y="679"/>
                </a:lnTo>
                <a:lnTo>
                  <a:pt x="266" y="686"/>
                </a:lnTo>
                <a:lnTo>
                  <a:pt x="273" y="692"/>
                </a:lnTo>
                <a:lnTo>
                  <a:pt x="286" y="692"/>
                </a:lnTo>
                <a:lnTo>
                  <a:pt x="295" y="699"/>
                </a:lnTo>
                <a:lnTo>
                  <a:pt x="302" y="708"/>
                </a:lnTo>
                <a:lnTo>
                  <a:pt x="317" y="708"/>
                </a:lnTo>
                <a:lnTo>
                  <a:pt x="322" y="715"/>
                </a:lnTo>
                <a:lnTo>
                  <a:pt x="331" y="723"/>
                </a:lnTo>
                <a:lnTo>
                  <a:pt x="346" y="728"/>
                </a:lnTo>
                <a:lnTo>
                  <a:pt x="353" y="736"/>
                </a:lnTo>
                <a:lnTo>
                  <a:pt x="359" y="744"/>
                </a:lnTo>
                <a:lnTo>
                  <a:pt x="367" y="744"/>
                </a:lnTo>
                <a:lnTo>
                  <a:pt x="382" y="751"/>
                </a:lnTo>
                <a:lnTo>
                  <a:pt x="389" y="759"/>
                </a:lnTo>
                <a:lnTo>
                  <a:pt x="395" y="764"/>
                </a:lnTo>
                <a:lnTo>
                  <a:pt x="403" y="772"/>
                </a:lnTo>
                <a:lnTo>
                  <a:pt x="411" y="780"/>
                </a:lnTo>
                <a:lnTo>
                  <a:pt x="418" y="788"/>
                </a:lnTo>
                <a:lnTo>
                  <a:pt x="431" y="795"/>
                </a:lnTo>
                <a:lnTo>
                  <a:pt x="440" y="801"/>
                </a:lnTo>
                <a:lnTo>
                  <a:pt x="447" y="808"/>
                </a:lnTo>
                <a:lnTo>
                  <a:pt x="454" y="816"/>
                </a:lnTo>
                <a:lnTo>
                  <a:pt x="461" y="831"/>
                </a:lnTo>
                <a:lnTo>
                  <a:pt x="467" y="837"/>
                </a:lnTo>
                <a:lnTo>
                  <a:pt x="476" y="844"/>
                </a:lnTo>
                <a:lnTo>
                  <a:pt x="483" y="853"/>
                </a:lnTo>
                <a:lnTo>
                  <a:pt x="490" y="860"/>
                </a:lnTo>
                <a:lnTo>
                  <a:pt x="497" y="867"/>
                </a:lnTo>
                <a:lnTo>
                  <a:pt x="503" y="880"/>
                </a:lnTo>
                <a:lnTo>
                  <a:pt x="512" y="889"/>
                </a:lnTo>
                <a:lnTo>
                  <a:pt x="519" y="896"/>
                </a:lnTo>
                <a:lnTo>
                  <a:pt x="519" y="903"/>
                </a:lnTo>
                <a:lnTo>
                  <a:pt x="526" y="916"/>
                </a:lnTo>
                <a:lnTo>
                  <a:pt x="533" y="925"/>
                </a:lnTo>
                <a:lnTo>
                  <a:pt x="539" y="932"/>
                </a:lnTo>
                <a:lnTo>
                  <a:pt x="548" y="938"/>
                </a:lnTo>
                <a:lnTo>
                  <a:pt x="548" y="952"/>
                </a:lnTo>
                <a:lnTo>
                  <a:pt x="555" y="961"/>
                </a:lnTo>
                <a:lnTo>
                  <a:pt x="562" y="974"/>
                </a:lnTo>
                <a:lnTo>
                  <a:pt x="562" y="981"/>
                </a:lnTo>
                <a:lnTo>
                  <a:pt x="568" y="988"/>
                </a:lnTo>
                <a:lnTo>
                  <a:pt x="575" y="1004"/>
                </a:lnTo>
                <a:lnTo>
                  <a:pt x="575" y="1010"/>
                </a:lnTo>
                <a:lnTo>
                  <a:pt x="584" y="1017"/>
                </a:lnTo>
                <a:lnTo>
                  <a:pt x="584" y="1033"/>
                </a:lnTo>
                <a:lnTo>
                  <a:pt x="591" y="1040"/>
                </a:lnTo>
                <a:lnTo>
                  <a:pt x="599" y="1053"/>
                </a:lnTo>
                <a:lnTo>
                  <a:pt x="599" y="1061"/>
                </a:lnTo>
                <a:lnTo>
                  <a:pt x="599" y="1077"/>
                </a:lnTo>
                <a:lnTo>
                  <a:pt x="604" y="1082"/>
                </a:lnTo>
                <a:lnTo>
                  <a:pt x="604" y="1097"/>
                </a:lnTo>
                <a:lnTo>
                  <a:pt x="612" y="1105"/>
                </a:lnTo>
                <a:lnTo>
                  <a:pt x="612" y="1118"/>
                </a:lnTo>
                <a:lnTo>
                  <a:pt x="612" y="1126"/>
                </a:lnTo>
                <a:lnTo>
                  <a:pt x="620" y="1142"/>
                </a:lnTo>
                <a:lnTo>
                  <a:pt x="620" y="1149"/>
                </a:lnTo>
                <a:lnTo>
                  <a:pt x="620" y="1162"/>
                </a:lnTo>
                <a:lnTo>
                  <a:pt x="620" y="1169"/>
                </a:lnTo>
                <a:lnTo>
                  <a:pt x="627" y="1183"/>
                </a:lnTo>
                <a:lnTo>
                  <a:pt x="627" y="1191"/>
                </a:lnTo>
                <a:lnTo>
                  <a:pt x="627" y="1205"/>
                </a:lnTo>
                <a:lnTo>
                  <a:pt x="627" y="1214"/>
                </a:lnTo>
                <a:lnTo>
                  <a:pt x="627" y="1227"/>
                </a:lnTo>
                <a:lnTo>
                  <a:pt x="627" y="1234"/>
                </a:lnTo>
                <a:lnTo>
                  <a:pt x="627" y="1250"/>
                </a:lnTo>
                <a:lnTo>
                  <a:pt x="627" y="1256"/>
                </a:lnTo>
                <a:lnTo>
                  <a:pt x="1255" y="1256"/>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2" name="Freeform 121"/>
          <p:cNvSpPr>
            <a:spLocks/>
          </p:cNvSpPr>
          <p:nvPr/>
        </p:nvSpPr>
        <p:spPr bwMode="auto">
          <a:xfrm>
            <a:off x="3243263" y="4616921"/>
            <a:ext cx="284162" cy="609600"/>
          </a:xfrm>
          <a:custGeom>
            <a:avLst/>
            <a:gdLst>
              <a:gd name="T0" fmla="*/ 284162 w 298"/>
              <a:gd name="T1" fmla="*/ 305491 h 882"/>
              <a:gd name="T2" fmla="*/ 0 w 298"/>
              <a:gd name="T3" fmla="*/ 609600 h 882"/>
              <a:gd name="T4" fmla="*/ 0 w 298"/>
              <a:gd name="T5" fmla="*/ 0 h 882"/>
              <a:gd name="T6" fmla="*/ 284162 w 298"/>
              <a:gd name="T7" fmla="*/ 305491 h 882"/>
              <a:gd name="T8" fmla="*/ 0 60000 65536"/>
              <a:gd name="T9" fmla="*/ 0 60000 65536"/>
              <a:gd name="T10" fmla="*/ 0 60000 65536"/>
              <a:gd name="T11" fmla="*/ 0 60000 65536"/>
              <a:gd name="T12" fmla="*/ 0 w 298"/>
              <a:gd name="T13" fmla="*/ 0 h 882"/>
              <a:gd name="T14" fmla="*/ 298 w 298"/>
              <a:gd name="T15" fmla="*/ 882 h 882"/>
            </a:gdLst>
            <a:ahLst/>
            <a:cxnLst>
              <a:cxn ang="T8">
                <a:pos x="T0" y="T1"/>
              </a:cxn>
              <a:cxn ang="T9">
                <a:pos x="T2" y="T3"/>
              </a:cxn>
              <a:cxn ang="T10">
                <a:pos x="T4" y="T5"/>
              </a:cxn>
              <a:cxn ang="T11">
                <a:pos x="T6" y="T7"/>
              </a:cxn>
            </a:cxnLst>
            <a:rect l="T12" t="T13" r="T14" b="T15"/>
            <a:pathLst>
              <a:path w="298" h="882">
                <a:moveTo>
                  <a:pt x="298" y="442"/>
                </a:moveTo>
                <a:lnTo>
                  <a:pt x="0" y="882"/>
                </a:lnTo>
                <a:lnTo>
                  <a:pt x="0" y="0"/>
                </a:lnTo>
                <a:lnTo>
                  <a:pt x="298" y="442"/>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3" name="Freeform 122"/>
          <p:cNvSpPr>
            <a:spLocks/>
          </p:cNvSpPr>
          <p:nvPr/>
        </p:nvSpPr>
        <p:spPr bwMode="auto">
          <a:xfrm>
            <a:off x="1885950" y="3594571"/>
            <a:ext cx="895350" cy="750888"/>
          </a:xfrm>
          <a:custGeom>
            <a:avLst/>
            <a:gdLst>
              <a:gd name="T0" fmla="*/ 31391 w 1255"/>
              <a:gd name="T1" fmla="*/ 0 h 1190"/>
              <a:gd name="T2" fmla="*/ 77763 w 1255"/>
              <a:gd name="T3" fmla="*/ 0 h 1190"/>
              <a:gd name="T4" fmla="*/ 122709 w 1255"/>
              <a:gd name="T5" fmla="*/ 3786 h 1190"/>
              <a:gd name="T6" fmla="*/ 169082 w 1255"/>
              <a:gd name="T7" fmla="*/ 11989 h 1190"/>
              <a:gd name="T8" fmla="*/ 216168 w 1255"/>
              <a:gd name="T9" fmla="*/ 22085 h 1190"/>
              <a:gd name="T10" fmla="*/ 263254 w 1255"/>
              <a:gd name="T11" fmla="*/ 30288 h 1190"/>
              <a:gd name="T12" fmla="*/ 303206 w 1255"/>
              <a:gd name="T13" fmla="*/ 42908 h 1190"/>
              <a:gd name="T14" fmla="*/ 349579 w 1255"/>
              <a:gd name="T15" fmla="*/ 59314 h 1190"/>
              <a:gd name="T16" fmla="*/ 390958 w 1255"/>
              <a:gd name="T17" fmla="*/ 73196 h 1190"/>
              <a:gd name="T18" fmla="*/ 432336 w 1255"/>
              <a:gd name="T19" fmla="*/ 94650 h 1190"/>
              <a:gd name="T20" fmla="*/ 473715 w 1255"/>
              <a:gd name="T21" fmla="*/ 112318 h 1190"/>
              <a:gd name="T22" fmla="*/ 515807 w 1255"/>
              <a:gd name="T23" fmla="*/ 133772 h 1190"/>
              <a:gd name="T24" fmla="*/ 550765 w 1255"/>
              <a:gd name="T25" fmla="*/ 159643 h 1190"/>
              <a:gd name="T26" fmla="*/ 587150 w 1255"/>
              <a:gd name="T27" fmla="*/ 184883 h 1190"/>
              <a:gd name="T28" fmla="*/ 622821 w 1255"/>
              <a:gd name="T29" fmla="*/ 211384 h 1190"/>
              <a:gd name="T30" fmla="*/ 654212 w 1255"/>
              <a:gd name="T31" fmla="*/ 237255 h 1190"/>
              <a:gd name="T32" fmla="*/ 684889 w 1255"/>
              <a:gd name="T33" fmla="*/ 266912 h 1190"/>
              <a:gd name="T34" fmla="*/ 716280 w 1255"/>
              <a:gd name="T35" fmla="*/ 297200 h 1190"/>
              <a:gd name="T36" fmla="*/ 740537 w 1255"/>
              <a:gd name="T37" fmla="*/ 331905 h 1190"/>
              <a:gd name="T38" fmla="*/ 766220 w 1255"/>
              <a:gd name="T39" fmla="*/ 362824 h 1190"/>
              <a:gd name="T40" fmla="*/ 788336 w 1255"/>
              <a:gd name="T41" fmla="*/ 396267 h 1190"/>
              <a:gd name="T42" fmla="*/ 809025 w 1255"/>
              <a:gd name="T43" fmla="*/ 436020 h 1190"/>
              <a:gd name="T44" fmla="*/ 829715 w 1255"/>
              <a:gd name="T45" fmla="*/ 469463 h 1190"/>
              <a:gd name="T46" fmla="*/ 843983 w 1255"/>
              <a:gd name="T47" fmla="*/ 504799 h 1190"/>
              <a:gd name="T48" fmla="*/ 860392 w 1255"/>
              <a:gd name="T49" fmla="*/ 544551 h 1190"/>
              <a:gd name="T50" fmla="*/ 869667 w 1255"/>
              <a:gd name="T51" fmla="*/ 581780 h 1190"/>
              <a:gd name="T52" fmla="*/ 881081 w 1255"/>
              <a:gd name="T53" fmla="*/ 620902 h 1190"/>
              <a:gd name="T54" fmla="*/ 886075 w 1255"/>
              <a:gd name="T55" fmla="*/ 660024 h 1190"/>
              <a:gd name="T56" fmla="*/ 891069 w 1255"/>
              <a:gd name="T57" fmla="*/ 698515 h 1190"/>
              <a:gd name="T58" fmla="*/ 895350 w 1255"/>
              <a:gd name="T59" fmla="*/ 737637 h 1190"/>
              <a:gd name="T60" fmla="*/ 448032 w 1255"/>
              <a:gd name="T61" fmla="*/ 745840 h 1190"/>
              <a:gd name="T62" fmla="*/ 448032 w 1255"/>
              <a:gd name="T63" fmla="*/ 725648 h 1190"/>
              <a:gd name="T64" fmla="*/ 443038 w 1255"/>
              <a:gd name="T65" fmla="*/ 707349 h 1190"/>
              <a:gd name="T66" fmla="*/ 438757 w 1255"/>
              <a:gd name="T67" fmla="*/ 686526 h 1190"/>
              <a:gd name="T68" fmla="*/ 438757 w 1255"/>
              <a:gd name="T69" fmla="*/ 668227 h 1190"/>
              <a:gd name="T70" fmla="*/ 427342 w 1255"/>
              <a:gd name="T71" fmla="*/ 647404 h 1190"/>
              <a:gd name="T72" fmla="*/ 422348 w 1255"/>
              <a:gd name="T73" fmla="*/ 629736 h 1190"/>
              <a:gd name="T74" fmla="*/ 413074 w 1255"/>
              <a:gd name="T75" fmla="*/ 608282 h 1190"/>
              <a:gd name="T76" fmla="*/ 406653 w 1255"/>
              <a:gd name="T77" fmla="*/ 591876 h 1190"/>
              <a:gd name="T78" fmla="*/ 395952 w 1255"/>
              <a:gd name="T79" fmla="*/ 573577 h 1190"/>
              <a:gd name="T80" fmla="*/ 380970 w 1255"/>
              <a:gd name="T81" fmla="*/ 555909 h 1190"/>
              <a:gd name="T82" fmla="*/ 370268 w 1255"/>
              <a:gd name="T83" fmla="*/ 538872 h 1190"/>
              <a:gd name="T84" fmla="*/ 355286 w 1255"/>
              <a:gd name="T85" fmla="*/ 526253 h 1190"/>
              <a:gd name="T86" fmla="*/ 339591 w 1255"/>
              <a:gd name="T87" fmla="*/ 508585 h 1190"/>
              <a:gd name="T88" fmla="*/ 323895 w 1255"/>
              <a:gd name="T89" fmla="*/ 495965 h 1190"/>
              <a:gd name="T90" fmla="*/ 309627 w 1255"/>
              <a:gd name="T91" fmla="*/ 478297 h 1190"/>
              <a:gd name="T92" fmla="*/ 293218 w 1255"/>
              <a:gd name="T93" fmla="*/ 465677 h 1190"/>
              <a:gd name="T94" fmla="*/ 272529 w 1255"/>
              <a:gd name="T95" fmla="*/ 453057 h 1190"/>
              <a:gd name="T96" fmla="*/ 258260 w 1255"/>
              <a:gd name="T97" fmla="*/ 444223 h 1190"/>
              <a:gd name="T98" fmla="*/ 237571 w 1255"/>
              <a:gd name="T99" fmla="*/ 430972 h 1190"/>
              <a:gd name="T100" fmla="*/ 216168 w 1255"/>
              <a:gd name="T101" fmla="*/ 422138 h 1190"/>
              <a:gd name="T102" fmla="*/ 195479 w 1255"/>
              <a:gd name="T103" fmla="*/ 413935 h 1190"/>
              <a:gd name="T104" fmla="*/ 174789 w 1255"/>
              <a:gd name="T105" fmla="*/ 404470 h 1190"/>
              <a:gd name="T106" fmla="*/ 154813 w 1255"/>
              <a:gd name="T107" fmla="*/ 396267 h 1190"/>
              <a:gd name="T108" fmla="*/ 129130 w 1255"/>
              <a:gd name="T109" fmla="*/ 391850 h 1190"/>
              <a:gd name="T110" fmla="*/ 108441 w 1255"/>
              <a:gd name="T111" fmla="*/ 383647 h 1190"/>
              <a:gd name="T112" fmla="*/ 82757 w 1255"/>
              <a:gd name="T113" fmla="*/ 379230 h 1190"/>
              <a:gd name="T114" fmla="*/ 62068 w 1255"/>
              <a:gd name="T115" fmla="*/ 379230 h 1190"/>
              <a:gd name="T116" fmla="*/ 36385 w 1255"/>
              <a:gd name="T117" fmla="*/ 374813 h 1190"/>
              <a:gd name="T118" fmla="*/ 14982 w 1255"/>
              <a:gd name="T119" fmla="*/ 374813 h 1190"/>
              <a:gd name="T120" fmla="*/ 0 w 1255"/>
              <a:gd name="T121" fmla="*/ 0 h 11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5"/>
              <a:gd name="T184" fmla="*/ 0 h 1190"/>
              <a:gd name="T185" fmla="*/ 1255 w 1255"/>
              <a:gd name="T186" fmla="*/ 1190 h 11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5" h="1190">
                <a:moveTo>
                  <a:pt x="0" y="0"/>
                </a:moveTo>
                <a:lnTo>
                  <a:pt x="21" y="0"/>
                </a:lnTo>
                <a:lnTo>
                  <a:pt x="44" y="0"/>
                </a:lnTo>
                <a:lnTo>
                  <a:pt x="64" y="0"/>
                </a:lnTo>
                <a:lnTo>
                  <a:pt x="87" y="0"/>
                </a:lnTo>
                <a:lnTo>
                  <a:pt x="109" y="0"/>
                </a:lnTo>
                <a:lnTo>
                  <a:pt x="129" y="6"/>
                </a:lnTo>
                <a:lnTo>
                  <a:pt x="152" y="6"/>
                </a:lnTo>
                <a:lnTo>
                  <a:pt x="172" y="6"/>
                </a:lnTo>
                <a:lnTo>
                  <a:pt x="194" y="13"/>
                </a:lnTo>
                <a:lnTo>
                  <a:pt x="217" y="13"/>
                </a:lnTo>
                <a:lnTo>
                  <a:pt x="237" y="19"/>
                </a:lnTo>
                <a:lnTo>
                  <a:pt x="261" y="26"/>
                </a:lnTo>
                <a:lnTo>
                  <a:pt x="281" y="26"/>
                </a:lnTo>
                <a:lnTo>
                  <a:pt x="303" y="35"/>
                </a:lnTo>
                <a:lnTo>
                  <a:pt x="326" y="40"/>
                </a:lnTo>
                <a:lnTo>
                  <a:pt x="346" y="48"/>
                </a:lnTo>
                <a:lnTo>
                  <a:pt x="369" y="48"/>
                </a:lnTo>
                <a:lnTo>
                  <a:pt x="389" y="53"/>
                </a:lnTo>
                <a:lnTo>
                  <a:pt x="405" y="61"/>
                </a:lnTo>
                <a:lnTo>
                  <a:pt x="425" y="68"/>
                </a:lnTo>
                <a:lnTo>
                  <a:pt x="447" y="75"/>
                </a:lnTo>
                <a:lnTo>
                  <a:pt x="470" y="81"/>
                </a:lnTo>
                <a:lnTo>
                  <a:pt x="490" y="94"/>
                </a:lnTo>
                <a:lnTo>
                  <a:pt x="512" y="103"/>
                </a:lnTo>
                <a:lnTo>
                  <a:pt x="527" y="108"/>
                </a:lnTo>
                <a:lnTo>
                  <a:pt x="548" y="116"/>
                </a:lnTo>
                <a:lnTo>
                  <a:pt x="570" y="129"/>
                </a:lnTo>
                <a:lnTo>
                  <a:pt x="584" y="136"/>
                </a:lnTo>
                <a:lnTo>
                  <a:pt x="606" y="150"/>
                </a:lnTo>
                <a:lnTo>
                  <a:pt x="628" y="156"/>
                </a:lnTo>
                <a:lnTo>
                  <a:pt x="642" y="169"/>
                </a:lnTo>
                <a:lnTo>
                  <a:pt x="664" y="178"/>
                </a:lnTo>
                <a:lnTo>
                  <a:pt x="687" y="191"/>
                </a:lnTo>
                <a:lnTo>
                  <a:pt x="700" y="204"/>
                </a:lnTo>
                <a:lnTo>
                  <a:pt x="723" y="212"/>
                </a:lnTo>
                <a:lnTo>
                  <a:pt x="736" y="225"/>
                </a:lnTo>
                <a:lnTo>
                  <a:pt x="751" y="238"/>
                </a:lnTo>
                <a:lnTo>
                  <a:pt x="772" y="253"/>
                </a:lnTo>
                <a:lnTo>
                  <a:pt x="787" y="266"/>
                </a:lnTo>
                <a:lnTo>
                  <a:pt x="808" y="279"/>
                </a:lnTo>
                <a:lnTo>
                  <a:pt x="823" y="293"/>
                </a:lnTo>
                <a:lnTo>
                  <a:pt x="837" y="306"/>
                </a:lnTo>
                <a:lnTo>
                  <a:pt x="852" y="321"/>
                </a:lnTo>
                <a:lnTo>
                  <a:pt x="873" y="335"/>
                </a:lnTo>
                <a:lnTo>
                  <a:pt x="888" y="348"/>
                </a:lnTo>
                <a:lnTo>
                  <a:pt x="902" y="363"/>
                </a:lnTo>
                <a:lnTo>
                  <a:pt x="917" y="376"/>
                </a:lnTo>
                <a:lnTo>
                  <a:pt x="931" y="389"/>
                </a:lnTo>
                <a:lnTo>
                  <a:pt x="946" y="409"/>
                </a:lnTo>
                <a:lnTo>
                  <a:pt x="960" y="423"/>
                </a:lnTo>
                <a:lnTo>
                  <a:pt x="975" y="438"/>
                </a:lnTo>
                <a:lnTo>
                  <a:pt x="989" y="457"/>
                </a:lnTo>
                <a:lnTo>
                  <a:pt x="1004" y="471"/>
                </a:lnTo>
                <a:lnTo>
                  <a:pt x="1018" y="491"/>
                </a:lnTo>
                <a:lnTo>
                  <a:pt x="1025" y="506"/>
                </a:lnTo>
                <a:lnTo>
                  <a:pt x="1038" y="526"/>
                </a:lnTo>
                <a:lnTo>
                  <a:pt x="1054" y="540"/>
                </a:lnTo>
                <a:lnTo>
                  <a:pt x="1061" y="561"/>
                </a:lnTo>
                <a:lnTo>
                  <a:pt x="1074" y="575"/>
                </a:lnTo>
                <a:lnTo>
                  <a:pt x="1083" y="594"/>
                </a:lnTo>
                <a:lnTo>
                  <a:pt x="1098" y="615"/>
                </a:lnTo>
                <a:lnTo>
                  <a:pt x="1105" y="628"/>
                </a:lnTo>
                <a:lnTo>
                  <a:pt x="1119" y="650"/>
                </a:lnTo>
                <a:lnTo>
                  <a:pt x="1126" y="669"/>
                </a:lnTo>
                <a:lnTo>
                  <a:pt x="1134" y="691"/>
                </a:lnTo>
                <a:lnTo>
                  <a:pt x="1147" y="704"/>
                </a:lnTo>
                <a:lnTo>
                  <a:pt x="1155" y="725"/>
                </a:lnTo>
                <a:lnTo>
                  <a:pt x="1163" y="744"/>
                </a:lnTo>
                <a:lnTo>
                  <a:pt x="1170" y="766"/>
                </a:lnTo>
                <a:lnTo>
                  <a:pt x="1177" y="786"/>
                </a:lnTo>
                <a:lnTo>
                  <a:pt x="1183" y="800"/>
                </a:lnTo>
                <a:lnTo>
                  <a:pt x="1191" y="819"/>
                </a:lnTo>
                <a:lnTo>
                  <a:pt x="1199" y="841"/>
                </a:lnTo>
                <a:lnTo>
                  <a:pt x="1206" y="863"/>
                </a:lnTo>
                <a:lnTo>
                  <a:pt x="1213" y="881"/>
                </a:lnTo>
                <a:lnTo>
                  <a:pt x="1219" y="903"/>
                </a:lnTo>
                <a:lnTo>
                  <a:pt x="1219" y="922"/>
                </a:lnTo>
                <a:lnTo>
                  <a:pt x="1228" y="943"/>
                </a:lnTo>
                <a:lnTo>
                  <a:pt x="1235" y="964"/>
                </a:lnTo>
                <a:lnTo>
                  <a:pt x="1235" y="984"/>
                </a:lnTo>
                <a:lnTo>
                  <a:pt x="1242" y="1006"/>
                </a:lnTo>
                <a:lnTo>
                  <a:pt x="1242" y="1026"/>
                </a:lnTo>
                <a:lnTo>
                  <a:pt x="1242" y="1046"/>
                </a:lnTo>
                <a:lnTo>
                  <a:pt x="1249" y="1066"/>
                </a:lnTo>
                <a:lnTo>
                  <a:pt x="1249" y="1088"/>
                </a:lnTo>
                <a:lnTo>
                  <a:pt x="1249" y="1107"/>
                </a:lnTo>
                <a:lnTo>
                  <a:pt x="1255" y="1128"/>
                </a:lnTo>
                <a:lnTo>
                  <a:pt x="1255" y="1150"/>
                </a:lnTo>
                <a:lnTo>
                  <a:pt x="1255" y="1169"/>
                </a:lnTo>
                <a:lnTo>
                  <a:pt x="1255" y="1190"/>
                </a:lnTo>
                <a:lnTo>
                  <a:pt x="628" y="1190"/>
                </a:lnTo>
                <a:lnTo>
                  <a:pt x="628" y="1182"/>
                </a:lnTo>
                <a:lnTo>
                  <a:pt x="628" y="1169"/>
                </a:lnTo>
                <a:lnTo>
                  <a:pt x="628" y="1163"/>
                </a:lnTo>
                <a:lnTo>
                  <a:pt x="628" y="1150"/>
                </a:lnTo>
                <a:lnTo>
                  <a:pt x="621" y="1141"/>
                </a:lnTo>
                <a:lnTo>
                  <a:pt x="621" y="1128"/>
                </a:lnTo>
                <a:lnTo>
                  <a:pt x="621" y="1121"/>
                </a:lnTo>
                <a:lnTo>
                  <a:pt x="621" y="1107"/>
                </a:lnTo>
                <a:lnTo>
                  <a:pt x="621" y="1101"/>
                </a:lnTo>
                <a:lnTo>
                  <a:pt x="615" y="1088"/>
                </a:lnTo>
                <a:lnTo>
                  <a:pt x="615" y="1081"/>
                </a:lnTo>
                <a:lnTo>
                  <a:pt x="615" y="1066"/>
                </a:lnTo>
                <a:lnTo>
                  <a:pt x="615" y="1059"/>
                </a:lnTo>
                <a:lnTo>
                  <a:pt x="606" y="1046"/>
                </a:lnTo>
                <a:lnTo>
                  <a:pt x="606" y="1039"/>
                </a:lnTo>
                <a:lnTo>
                  <a:pt x="599" y="1026"/>
                </a:lnTo>
                <a:lnTo>
                  <a:pt x="599" y="1019"/>
                </a:lnTo>
                <a:lnTo>
                  <a:pt x="592" y="1006"/>
                </a:lnTo>
                <a:lnTo>
                  <a:pt x="592" y="998"/>
                </a:lnTo>
                <a:lnTo>
                  <a:pt x="592" y="984"/>
                </a:lnTo>
                <a:lnTo>
                  <a:pt x="584" y="978"/>
                </a:lnTo>
                <a:lnTo>
                  <a:pt x="579" y="964"/>
                </a:lnTo>
                <a:lnTo>
                  <a:pt x="579" y="956"/>
                </a:lnTo>
                <a:lnTo>
                  <a:pt x="570" y="951"/>
                </a:lnTo>
                <a:lnTo>
                  <a:pt x="570" y="938"/>
                </a:lnTo>
                <a:lnTo>
                  <a:pt x="563" y="929"/>
                </a:lnTo>
                <a:lnTo>
                  <a:pt x="555" y="922"/>
                </a:lnTo>
                <a:lnTo>
                  <a:pt x="555" y="909"/>
                </a:lnTo>
                <a:lnTo>
                  <a:pt x="548" y="903"/>
                </a:lnTo>
                <a:lnTo>
                  <a:pt x="542" y="889"/>
                </a:lnTo>
                <a:lnTo>
                  <a:pt x="534" y="881"/>
                </a:lnTo>
                <a:lnTo>
                  <a:pt x="534" y="876"/>
                </a:lnTo>
                <a:lnTo>
                  <a:pt x="527" y="868"/>
                </a:lnTo>
                <a:lnTo>
                  <a:pt x="519" y="854"/>
                </a:lnTo>
                <a:lnTo>
                  <a:pt x="512" y="848"/>
                </a:lnTo>
                <a:lnTo>
                  <a:pt x="506" y="841"/>
                </a:lnTo>
                <a:lnTo>
                  <a:pt x="498" y="834"/>
                </a:lnTo>
                <a:lnTo>
                  <a:pt x="490" y="819"/>
                </a:lnTo>
                <a:lnTo>
                  <a:pt x="483" y="813"/>
                </a:lnTo>
                <a:lnTo>
                  <a:pt x="476" y="806"/>
                </a:lnTo>
                <a:lnTo>
                  <a:pt x="470" y="800"/>
                </a:lnTo>
                <a:lnTo>
                  <a:pt x="462" y="793"/>
                </a:lnTo>
                <a:lnTo>
                  <a:pt x="454" y="786"/>
                </a:lnTo>
                <a:lnTo>
                  <a:pt x="447" y="771"/>
                </a:lnTo>
                <a:lnTo>
                  <a:pt x="441" y="766"/>
                </a:lnTo>
                <a:lnTo>
                  <a:pt x="434" y="758"/>
                </a:lnTo>
                <a:lnTo>
                  <a:pt x="425" y="753"/>
                </a:lnTo>
                <a:lnTo>
                  <a:pt x="418" y="744"/>
                </a:lnTo>
                <a:lnTo>
                  <a:pt x="411" y="738"/>
                </a:lnTo>
                <a:lnTo>
                  <a:pt x="405" y="731"/>
                </a:lnTo>
                <a:lnTo>
                  <a:pt x="398" y="725"/>
                </a:lnTo>
                <a:lnTo>
                  <a:pt x="382" y="718"/>
                </a:lnTo>
                <a:lnTo>
                  <a:pt x="375" y="711"/>
                </a:lnTo>
                <a:lnTo>
                  <a:pt x="369" y="704"/>
                </a:lnTo>
                <a:lnTo>
                  <a:pt x="362" y="704"/>
                </a:lnTo>
                <a:lnTo>
                  <a:pt x="346" y="698"/>
                </a:lnTo>
                <a:lnTo>
                  <a:pt x="339" y="691"/>
                </a:lnTo>
                <a:lnTo>
                  <a:pt x="333" y="683"/>
                </a:lnTo>
                <a:lnTo>
                  <a:pt x="326" y="676"/>
                </a:lnTo>
                <a:lnTo>
                  <a:pt x="310" y="669"/>
                </a:lnTo>
                <a:lnTo>
                  <a:pt x="303" y="669"/>
                </a:lnTo>
                <a:lnTo>
                  <a:pt x="297" y="663"/>
                </a:lnTo>
                <a:lnTo>
                  <a:pt x="281" y="656"/>
                </a:lnTo>
                <a:lnTo>
                  <a:pt x="274" y="656"/>
                </a:lnTo>
                <a:lnTo>
                  <a:pt x="266" y="650"/>
                </a:lnTo>
                <a:lnTo>
                  <a:pt x="253" y="641"/>
                </a:lnTo>
                <a:lnTo>
                  <a:pt x="245" y="641"/>
                </a:lnTo>
                <a:lnTo>
                  <a:pt x="230" y="636"/>
                </a:lnTo>
                <a:lnTo>
                  <a:pt x="224" y="636"/>
                </a:lnTo>
                <a:lnTo>
                  <a:pt x="217" y="628"/>
                </a:lnTo>
                <a:lnTo>
                  <a:pt x="201" y="628"/>
                </a:lnTo>
                <a:lnTo>
                  <a:pt x="194" y="621"/>
                </a:lnTo>
                <a:lnTo>
                  <a:pt x="181" y="621"/>
                </a:lnTo>
                <a:lnTo>
                  <a:pt x="172" y="615"/>
                </a:lnTo>
                <a:lnTo>
                  <a:pt x="159" y="615"/>
                </a:lnTo>
                <a:lnTo>
                  <a:pt x="152" y="608"/>
                </a:lnTo>
                <a:lnTo>
                  <a:pt x="136" y="608"/>
                </a:lnTo>
                <a:lnTo>
                  <a:pt x="129" y="608"/>
                </a:lnTo>
                <a:lnTo>
                  <a:pt x="116" y="601"/>
                </a:lnTo>
                <a:lnTo>
                  <a:pt x="109" y="601"/>
                </a:lnTo>
                <a:lnTo>
                  <a:pt x="93" y="601"/>
                </a:lnTo>
                <a:lnTo>
                  <a:pt x="87" y="601"/>
                </a:lnTo>
                <a:lnTo>
                  <a:pt x="73" y="594"/>
                </a:lnTo>
                <a:lnTo>
                  <a:pt x="64" y="594"/>
                </a:lnTo>
                <a:lnTo>
                  <a:pt x="51" y="594"/>
                </a:lnTo>
                <a:lnTo>
                  <a:pt x="44" y="594"/>
                </a:lnTo>
                <a:lnTo>
                  <a:pt x="28" y="594"/>
                </a:lnTo>
                <a:lnTo>
                  <a:pt x="21" y="594"/>
                </a:lnTo>
                <a:lnTo>
                  <a:pt x="8" y="594"/>
                </a:lnTo>
                <a:lnTo>
                  <a:pt x="0" y="594"/>
                </a:lnTo>
                <a:lnTo>
                  <a:pt x="0" y="0"/>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4" name="Freeform 123"/>
          <p:cNvSpPr>
            <a:spLocks/>
          </p:cNvSpPr>
          <p:nvPr/>
        </p:nvSpPr>
        <p:spPr bwMode="auto">
          <a:xfrm>
            <a:off x="2182813" y="4342284"/>
            <a:ext cx="723900" cy="242887"/>
          </a:xfrm>
          <a:custGeom>
            <a:avLst/>
            <a:gdLst>
              <a:gd name="T0" fmla="*/ 363588 w 884"/>
              <a:gd name="T1" fmla="*/ 242887 h 299"/>
              <a:gd name="T2" fmla="*/ 0 w 884"/>
              <a:gd name="T3" fmla="*/ 0 h 299"/>
              <a:gd name="T4" fmla="*/ 723900 w 884"/>
              <a:gd name="T5" fmla="*/ 0 h 299"/>
              <a:gd name="T6" fmla="*/ 363588 w 884"/>
              <a:gd name="T7" fmla="*/ 242887 h 299"/>
              <a:gd name="T8" fmla="*/ 0 60000 65536"/>
              <a:gd name="T9" fmla="*/ 0 60000 65536"/>
              <a:gd name="T10" fmla="*/ 0 60000 65536"/>
              <a:gd name="T11" fmla="*/ 0 60000 65536"/>
              <a:gd name="T12" fmla="*/ 0 w 884"/>
              <a:gd name="T13" fmla="*/ 0 h 299"/>
              <a:gd name="T14" fmla="*/ 884 w 884"/>
              <a:gd name="T15" fmla="*/ 299 h 299"/>
            </a:gdLst>
            <a:ahLst/>
            <a:cxnLst>
              <a:cxn ang="T8">
                <a:pos x="T0" y="T1"/>
              </a:cxn>
              <a:cxn ang="T9">
                <a:pos x="T2" y="T3"/>
              </a:cxn>
              <a:cxn ang="T10">
                <a:pos x="T4" y="T5"/>
              </a:cxn>
              <a:cxn ang="T11">
                <a:pos x="T6" y="T7"/>
              </a:cxn>
            </a:cxnLst>
            <a:rect l="T12" t="T13" r="T14" b="T15"/>
            <a:pathLst>
              <a:path w="884" h="299">
                <a:moveTo>
                  <a:pt x="444" y="299"/>
                </a:moveTo>
                <a:lnTo>
                  <a:pt x="0" y="0"/>
                </a:lnTo>
                <a:lnTo>
                  <a:pt x="884" y="0"/>
                </a:lnTo>
                <a:lnTo>
                  <a:pt x="444" y="299"/>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5" name="Freeform 124"/>
          <p:cNvSpPr>
            <a:spLocks/>
          </p:cNvSpPr>
          <p:nvPr/>
        </p:nvSpPr>
        <p:spPr bwMode="gray">
          <a:xfrm>
            <a:off x="4581525" y="3469159"/>
            <a:ext cx="288925" cy="611187"/>
          </a:xfrm>
          <a:custGeom>
            <a:avLst/>
            <a:gdLst>
              <a:gd name="T0" fmla="*/ 288925 w 298"/>
              <a:gd name="T1" fmla="*/ 305248 h 885"/>
              <a:gd name="T2" fmla="*/ 0 w 298"/>
              <a:gd name="T3" fmla="*/ 611187 h 885"/>
              <a:gd name="T4" fmla="*/ 0 w 298"/>
              <a:gd name="T5" fmla="*/ 0 h 885"/>
              <a:gd name="T6" fmla="*/ 288925 w 298"/>
              <a:gd name="T7" fmla="*/ 305248 h 885"/>
              <a:gd name="T8" fmla="*/ 0 60000 65536"/>
              <a:gd name="T9" fmla="*/ 0 60000 65536"/>
              <a:gd name="T10" fmla="*/ 0 60000 65536"/>
              <a:gd name="T11" fmla="*/ 0 60000 65536"/>
              <a:gd name="T12" fmla="*/ 0 w 298"/>
              <a:gd name="T13" fmla="*/ 0 h 885"/>
              <a:gd name="T14" fmla="*/ 298 w 298"/>
              <a:gd name="T15" fmla="*/ 885 h 885"/>
            </a:gdLst>
            <a:ahLst/>
            <a:cxnLst>
              <a:cxn ang="T8">
                <a:pos x="T0" y="T1"/>
              </a:cxn>
              <a:cxn ang="T9">
                <a:pos x="T2" y="T3"/>
              </a:cxn>
              <a:cxn ang="T10">
                <a:pos x="T4" y="T5"/>
              </a:cxn>
              <a:cxn ang="T11">
                <a:pos x="T6" y="T7"/>
              </a:cxn>
            </a:cxnLst>
            <a:rect l="T12" t="T13" r="T14" b="T15"/>
            <a:pathLst>
              <a:path w="298" h="885">
                <a:moveTo>
                  <a:pt x="298" y="442"/>
                </a:moveTo>
                <a:lnTo>
                  <a:pt x="0" y="885"/>
                </a:lnTo>
                <a:lnTo>
                  <a:pt x="0" y="0"/>
                </a:lnTo>
                <a:lnTo>
                  <a:pt x="298" y="442"/>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6" name="Freeform 125"/>
          <p:cNvSpPr>
            <a:spLocks/>
          </p:cNvSpPr>
          <p:nvPr/>
        </p:nvSpPr>
        <p:spPr bwMode="gray">
          <a:xfrm>
            <a:off x="4673600" y="3572346"/>
            <a:ext cx="803275" cy="396875"/>
          </a:xfrm>
          <a:custGeom>
            <a:avLst/>
            <a:gdLst>
              <a:gd name="T0" fmla="*/ 678717 w 1264"/>
              <a:gd name="T1" fmla="*/ 0 h 581"/>
              <a:gd name="T2" fmla="*/ 0 w 1264"/>
              <a:gd name="T3" fmla="*/ 0 h 581"/>
              <a:gd name="T4" fmla="*/ 125829 w 1264"/>
              <a:gd name="T5" fmla="*/ 198779 h 581"/>
              <a:gd name="T6" fmla="*/ 0 w 1264"/>
              <a:gd name="T7" fmla="*/ 396875 h 581"/>
              <a:gd name="T8" fmla="*/ 678717 w 1264"/>
              <a:gd name="T9" fmla="*/ 396875 h 581"/>
              <a:gd name="T10" fmla="*/ 803275 w 1264"/>
              <a:gd name="T11" fmla="*/ 198779 h 581"/>
              <a:gd name="T12" fmla="*/ 678717 w 1264"/>
              <a:gd name="T13" fmla="*/ 0 h 581"/>
              <a:gd name="T14" fmla="*/ 0 60000 65536"/>
              <a:gd name="T15" fmla="*/ 0 60000 65536"/>
              <a:gd name="T16" fmla="*/ 0 60000 65536"/>
              <a:gd name="T17" fmla="*/ 0 60000 65536"/>
              <a:gd name="T18" fmla="*/ 0 60000 65536"/>
              <a:gd name="T19" fmla="*/ 0 60000 65536"/>
              <a:gd name="T20" fmla="*/ 0 60000 65536"/>
              <a:gd name="T21" fmla="*/ 0 w 1264"/>
              <a:gd name="T22" fmla="*/ 0 h 581"/>
              <a:gd name="T23" fmla="*/ 1264 w 1264"/>
              <a:gd name="T24" fmla="*/ 581 h 5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4" h="581">
                <a:moveTo>
                  <a:pt x="1068" y="0"/>
                </a:moveTo>
                <a:lnTo>
                  <a:pt x="0" y="0"/>
                </a:lnTo>
                <a:lnTo>
                  <a:pt x="198" y="291"/>
                </a:lnTo>
                <a:lnTo>
                  <a:pt x="0" y="581"/>
                </a:lnTo>
                <a:lnTo>
                  <a:pt x="1068" y="581"/>
                </a:lnTo>
                <a:lnTo>
                  <a:pt x="1264" y="291"/>
                </a:lnTo>
                <a:lnTo>
                  <a:pt x="1068" y="0"/>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7" name="Freeform 126"/>
          <p:cNvSpPr>
            <a:spLocks/>
          </p:cNvSpPr>
          <p:nvPr/>
        </p:nvSpPr>
        <p:spPr bwMode="auto">
          <a:xfrm>
            <a:off x="865188" y="3594571"/>
            <a:ext cx="1323975" cy="381000"/>
          </a:xfrm>
          <a:custGeom>
            <a:avLst/>
            <a:gdLst>
              <a:gd name="T0" fmla="*/ 1116744 w 1265"/>
              <a:gd name="T1" fmla="*/ 0 h 580"/>
              <a:gd name="T2" fmla="*/ 0 w 1265"/>
              <a:gd name="T3" fmla="*/ 0 h 580"/>
              <a:gd name="T4" fmla="*/ 205138 w 1265"/>
              <a:gd name="T5" fmla="*/ 190500 h 580"/>
              <a:gd name="T6" fmla="*/ 0 w 1265"/>
              <a:gd name="T7" fmla="*/ 381000 h 580"/>
              <a:gd name="T8" fmla="*/ 1116744 w 1265"/>
              <a:gd name="T9" fmla="*/ 381000 h 580"/>
              <a:gd name="T10" fmla="*/ 1323975 w 1265"/>
              <a:gd name="T11" fmla="*/ 190500 h 580"/>
              <a:gd name="T12" fmla="*/ 1116744 w 1265"/>
              <a:gd name="T13" fmla="*/ 0 h 580"/>
              <a:gd name="T14" fmla="*/ 0 60000 65536"/>
              <a:gd name="T15" fmla="*/ 0 60000 65536"/>
              <a:gd name="T16" fmla="*/ 0 60000 65536"/>
              <a:gd name="T17" fmla="*/ 0 60000 65536"/>
              <a:gd name="T18" fmla="*/ 0 60000 65536"/>
              <a:gd name="T19" fmla="*/ 0 60000 65536"/>
              <a:gd name="T20" fmla="*/ 0 60000 65536"/>
              <a:gd name="T21" fmla="*/ 0 w 1265"/>
              <a:gd name="T22" fmla="*/ 0 h 580"/>
              <a:gd name="T23" fmla="*/ 1265 w 1265"/>
              <a:gd name="T24" fmla="*/ 580 h 5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5" h="580">
                <a:moveTo>
                  <a:pt x="1067" y="0"/>
                </a:moveTo>
                <a:lnTo>
                  <a:pt x="0" y="0"/>
                </a:lnTo>
                <a:lnTo>
                  <a:pt x="196" y="290"/>
                </a:lnTo>
                <a:lnTo>
                  <a:pt x="0" y="580"/>
                </a:lnTo>
                <a:lnTo>
                  <a:pt x="1067" y="580"/>
                </a:lnTo>
                <a:lnTo>
                  <a:pt x="1265" y="290"/>
                </a:lnTo>
                <a:lnTo>
                  <a:pt x="1067" y="0"/>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8" name="Freeform 127"/>
          <p:cNvSpPr>
            <a:spLocks/>
          </p:cNvSpPr>
          <p:nvPr/>
        </p:nvSpPr>
        <p:spPr bwMode="auto">
          <a:xfrm>
            <a:off x="1927225" y="3469159"/>
            <a:ext cx="290513" cy="611187"/>
          </a:xfrm>
          <a:custGeom>
            <a:avLst/>
            <a:gdLst>
              <a:gd name="T0" fmla="*/ 290513 w 298"/>
              <a:gd name="T1" fmla="*/ 305248 h 885"/>
              <a:gd name="T2" fmla="*/ 0 w 298"/>
              <a:gd name="T3" fmla="*/ 611187 h 885"/>
              <a:gd name="T4" fmla="*/ 0 w 298"/>
              <a:gd name="T5" fmla="*/ 0 h 885"/>
              <a:gd name="T6" fmla="*/ 290513 w 298"/>
              <a:gd name="T7" fmla="*/ 305248 h 885"/>
              <a:gd name="T8" fmla="*/ 0 60000 65536"/>
              <a:gd name="T9" fmla="*/ 0 60000 65536"/>
              <a:gd name="T10" fmla="*/ 0 60000 65536"/>
              <a:gd name="T11" fmla="*/ 0 60000 65536"/>
              <a:gd name="T12" fmla="*/ 0 w 298"/>
              <a:gd name="T13" fmla="*/ 0 h 885"/>
              <a:gd name="T14" fmla="*/ 298 w 298"/>
              <a:gd name="T15" fmla="*/ 885 h 885"/>
            </a:gdLst>
            <a:ahLst/>
            <a:cxnLst>
              <a:cxn ang="T8">
                <a:pos x="T0" y="T1"/>
              </a:cxn>
              <a:cxn ang="T9">
                <a:pos x="T2" y="T3"/>
              </a:cxn>
              <a:cxn ang="T10">
                <a:pos x="T4" y="T5"/>
              </a:cxn>
              <a:cxn ang="T11">
                <a:pos x="T6" y="T7"/>
              </a:cxn>
            </a:cxnLst>
            <a:rect l="T12" t="T13" r="T14" b="T15"/>
            <a:pathLst>
              <a:path w="298" h="885">
                <a:moveTo>
                  <a:pt x="298" y="442"/>
                </a:moveTo>
                <a:lnTo>
                  <a:pt x="0" y="885"/>
                </a:lnTo>
                <a:lnTo>
                  <a:pt x="0" y="0"/>
                </a:lnTo>
                <a:lnTo>
                  <a:pt x="298" y="442"/>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09" name="Freeform 128"/>
          <p:cNvSpPr>
            <a:spLocks/>
          </p:cNvSpPr>
          <p:nvPr/>
        </p:nvSpPr>
        <p:spPr bwMode="gray">
          <a:xfrm rot="5400000">
            <a:off x="2854325" y="3623146"/>
            <a:ext cx="609600" cy="285750"/>
          </a:xfrm>
          <a:custGeom>
            <a:avLst/>
            <a:gdLst>
              <a:gd name="T0" fmla="*/ 306179 w 884"/>
              <a:gd name="T1" fmla="*/ 285750 h 299"/>
              <a:gd name="T2" fmla="*/ 0 w 884"/>
              <a:gd name="T3" fmla="*/ 0 h 299"/>
              <a:gd name="T4" fmla="*/ 609600 w 884"/>
              <a:gd name="T5" fmla="*/ 0 h 299"/>
              <a:gd name="T6" fmla="*/ 306179 w 884"/>
              <a:gd name="T7" fmla="*/ 285750 h 299"/>
              <a:gd name="T8" fmla="*/ 0 60000 65536"/>
              <a:gd name="T9" fmla="*/ 0 60000 65536"/>
              <a:gd name="T10" fmla="*/ 0 60000 65536"/>
              <a:gd name="T11" fmla="*/ 0 60000 65536"/>
              <a:gd name="T12" fmla="*/ 0 w 884"/>
              <a:gd name="T13" fmla="*/ 0 h 299"/>
              <a:gd name="T14" fmla="*/ 884 w 884"/>
              <a:gd name="T15" fmla="*/ 299 h 299"/>
            </a:gdLst>
            <a:ahLst/>
            <a:cxnLst>
              <a:cxn ang="T8">
                <a:pos x="T0" y="T1"/>
              </a:cxn>
              <a:cxn ang="T9">
                <a:pos x="T2" y="T3"/>
              </a:cxn>
              <a:cxn ang="T10">
                <a:pos x="T4" y="T5"/>
              </a:cxn>
              <a:cxn ang="T11">
                <a:pos x="T6" y="T7"/>
              </a:cxn>
            </a:cxnLst>
            <a:rect l="T12" t="T13" r="T14" b="T15"/>
            <a:pathLst>
              <a:path w="884" h="299">
                <a:moveTo>
                  <a:pt x="444" y="299"/>
                </a:moveTo>
                <a:lnTo>
                  <a:pt x="0" y="0"/>
                </a:lnTo>
                <a:lnTo>
                  <a:pt x="884" y="0"/>
                </a:lnTo>
                <a:lnTo>
                  <a:pt x="444" y="299"/>
                </a:lnTo>
                <a:close/>
              </a:path>
            </a:pathLst>
          </a:custGeom>
          <a:solidFill>
            <a:srgbClr val="549CB5"/>
          </a:solidFill>
          <a:ln w="9525">
            <a:noFill/>
            <a:round/>
            <a:headEnd/>
            <a:tailEnd/>
          </a:ln>
        </p:spPr>
        <p:txBody>
          <a:bodyPr rot="10800000" vert="eaVert"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0" name="Freeform 129"/>
          <p:cNvSpPr>
            <a:spLocks/>
          </p:cNvSpPr>
          <p:nvPr/>
        </p:nvSpPr>
        <p:spPr bwMode="gray">
          <a:xfrm>
            <a:off x="7131050" y="3589809"/>
            <a:ext cx="898525" cy="747712"/>
          </a:xfrm>
          <a:custGeom>
            <a:avLst/>
            <a:gdLst>
              <a:gd name="T0" fmla="*/ 0 w 1191"/>
              <a:gd name="T1" fmla="*/ 722052 h 1253"/>
              <a:gd name="T2" fmla="*/ 0 w 1191"/>
              <a:gd name="T3" fmla="*/ 683264 h 1253"/>
              <a:gd name="T4" fmla="*/ 3772 w 1191"/>
              <a:gd name="T5" fmla="*/ 644476 h 1253"/>
              <a:gd name="T6" fmla="*/ 13580 w 1191"/>
              <a:gd name="T7" fmla="*/ 606882 h 1253"/>
              <a:gd name="T8" fmla="*/ 25651 w 1191"/>
              <a:gd name="T9" fmla="*/ 568094 h 1253"/>
              <a:gd name="T10" fmla="*/ 35458 w 1191"/>
              <a:gd name="T11" fmla="*/ 528113 h 1253"/>
              <a:gd name="T12" fmla="*/ 51301 w 1191"/>
              <a:gd name="T13" fmla="*/ 493502 h 1253"/>
              <a:gd name="T14" fmla="*/ 70916 w 1191"/>
              <a:gd name="T15" fmla="*/ 455907 h 1253"/>
              <a:gd name="T16" fmla="*/ 86759 w 1191"/>
              <a:gd name="T17" fmla="*/ 421297 h 1253"/>
              <a:gd name="T18" fmla="*/ 113164 w 1191"/>
              <a:gd name="T19" fmla="*/ 386089 h 1253"/>
              <a:gd name="T20" fmla="*/ 133534 w 1191"/>
              <a:gd name="T21" fmla="*/ 352075 h 1253"/>
              <a:gd name="T22" fmla="*/ 159939 w 1191"/>
              <a:gd name="T23" fmla="*/ 316868 h 1253"/>
              <a:gd name="T24" fmla="*/ 190871 w 1191"/>
              <a:gd name="T25" fmla="*/ 287627 h 1253"/>
              <a:gd name="T26" fmla="*/ 221048 w 1191"/>
              <a:gd name="T27" fmla="*/ 256597 h 1253"/>
              <a:gd name="T28" fmla="*/ 252734 w 1191"/>
              <a:gd name="T29" fmla="*/ 227357 h 1253"/>
              <a:gd name="T30" fmla="*/ 282911 w 1191"/>
              <a:gd name="T31" fmla="*/ 201697 h 1253"/>
              <a:gd name="T32" fmla="*/ 320632 w 1191"/>
              <a:gd name="T33" fmla="*/ 175441 h 1253"/>
              <a:gd name="T34" fmla="*/ 355336 w 1191"/>
              <a:gd name="T35" fmla="*/ 148588 h 1253"/>
              <a:gd name="T36" fmla="*/ 396830 w 1191"/>
              <a:gd name="T37" fmla="*/ 128895 h 1253"/>
              <a:gd name="T38" fmla="*/ 433797 w 1191"/>
              <a:gd name="T39" fmla="*/ 107413 h 1253"/>
              <a:gd name="T40" fmla="*/ 473781 w 1191"/>
              <a:gd name="T41" fmla="*/ 89511 h 1253"/>
              <a:gd name="T42" fmla="*/ 521310 w 1191"/>
              <a:gd name="T43" fmla="*/ 72205 h 1253"/>
              <a:gd name="T44" fmla="*/ 561295 w 1191"/>
              <a:gd name="T45" fmla="*/ 54900 h 1253"/>
              <a:gd name="T46" fmla="*/ 603543 w 1191"/>
              <a:gd name="T47" fmla="*/ 42965 h 1253"/>
              <a:gd name="T48" fmla="*/ 651072 w 1191"/>
              <a:gd name="T49" fmla="*/ 29240 h 1253"/>
              <a:gd name="T50" fmla="*/ 695583 w 1191"/>
              <a:gd name="T51" fmla="*/ 21483 h 1253"/>
              <a:gd name="T52" fmla="*/ 742358 w 1191"/>
              <a:gd name="T53" fmla="*/ 11935 h 1253"/>
              <a:gd name="T54" fmla="*/ 789133 w 1191"/>
              <a:gd name="T55" fmla="*/ 7758 h 1253"/>
              <a:gd name="T56" fmla="*/ 835907 w 1191"/>
              <a:gd name="T57" fmla="*/ 2984 h 1253"/>
              <a:gd name="T58" fmla="*/ 881928 w 1191"/>
              <a:gd name="T59" fmla="*/ 0 h 1253"/>
              <a:gd name="T60" fmla="*/ 892490 w 1191"/>
              <a:gd name="T61" fmla="*/ 373558 h 1253"/>
              <a:gd name="T62" fmla="*/ 867593 w 1191"/>
              <a:gd name="T63" fmla="*/ 373558 h 1253"/>
              <a:gd name="T64" fmla="*/ 845715 w 1191"/>
              <a:gd name="T65" fmla="*/ 378332 h 1253"/>
              <a:gd name="T66" fmla="*/ 820819 w 1191"/>
              <a:gd name="T67" fmla="*/ 381315 h 1253"/>
              <a:gd name="T68" fmla="*/ 798940 w 1191"/>
              <a:gd name="T69" fmla="*/ 381315 h 1253"/>
              <a:gd name="T70" fmla="*/ 774044 w 1191"/>
              <a:gd name="T71" fmla="*/ 390863 h 1253"/>
              <a:gd name="T72" fmla="*/ 754429 w 1191"/>
              <a:gd name="T73" fmla="*/ 395637 h 1253"/>
              <a:gd name="T74" fmla="*/ 728024 w 1191"/>
              <a:gd name="T75" fmla="*/ 403394 h 1253"/>
              <a:gd name="T76" fmla="*/ 707654 w 1191"/>
              <a:gd name="T77" fmla="*/ 407572 h 1253"/>
              <a:gd name="T78" fmla="*/ 685776 w 1191"/>
              <a:gd name="T79" fmla="*/ 417119 h 1253"/>
              <a:gd name="T80" fmla="*/ 664652 w 1191"/>
              <a:gd name="T81" fmla="*/ 429054 h 1253"/>
              <a:gd name="T82" fmla="*/ 645037 w 1191"/>
              <a:gd name="T83" fmla="*/ 438602 h 1253"/>
              <a:gd name="T84" fmla="*/ 629194 w 1191"/>
              <a:gd name="T85" fmla="*/ 450537 h 1253"/>
              <a:gd name="T86" fmla="*/ 608070 w 1191"/>
              <a:gd name="T87" fmla="*/ 464262 h 1253"/>
              <a:gd name="T88" fmla="*/ 593736 w 1191"/>
              <a:gd name="T89" fmla="*/ 477390 h 1253"/>
              <a:gd name="T90" fmla="*/ 572612 w 1191"/>
              <a:gd name="T91" fmla="*/ 489325 h 1253"/>
              <a:gd name="T92" fmla="*/ 556769 w 1191"/>
              <a:gd name="T93" fmla="*/ 503050 h 1253"/>
              <a:gd name="T94" fmla="*/ 541680 w 1191"/>
              <a:gd name="T95" fmla="*/ 520355 h 1253"/>
              <a:gd name="T96" fmla="*/ 531118 w 1191"/>
              <a:gd name="T97" fmla="*/ 532290 h 1253"/>
              <a:gd name="T98" fmla="*/ 515275 w 1191"/>
              <a:gd name="T99" fmla="*/ 549595 h 1253"/>
              <a:gd name="T100" fmla="*/ 504713 w 1191"/>
              <a:gd name="T101" fmla="*/ 568094 h 1253"/>
              <a:gd name="T102" fmla="*/ 494905 w 1191"/>
              <a:gd name="T103" fmla="*/ 584803 h 1253"/>
              <a:gd name="T104" fmla="*/ 485098 w 1191"/>
              <a:gd name="T105" fmla="*/ 601511 h 1253"/>
              <a:gd name="T106" fmla="*/ 473781 w 1191"/>
              <a:gd name="T107" fmla="*/ 618817 h 1253"/>
              <a:gd name="T108" fmla="*/ 468500 w 1191"/>
              <a:gd name="T109" fmla="*/ 640299 h 1253"/>
              <a:gd name="T110" fmla="*/ 458693 w 1191"/>
              <a:gd name="T111" fmla="*/ 657605 h 1253"/>
              <a:gd name="T112" fmla="*/ 454166 w 1191"/>
              <a:gd name="T113" fmla="*/ 679087 h 1253"/>
              <a:gd name="T114" fmla="*/ 454166 w 1191"/>
              <a:gd name="T115" fmla="*/ 696393 h 1253"/>
              <a:gd name="T116" fmla="*/ 448131 w 1191"/>
              <a:gd name="T117" fmla="*/ 717875 h 1253"/>
              <a:gd name="T118" fmla="*/ 448131 w 1191"/>
              <a:gd name="T119" fmla="*/ 735777 h 1253"/>
              <a:gd name="T120" fmla="*/ 0 w 1191"/>
              <a:gd name="T121" fmla="*/ 747712 h 12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91"/>
              <a:gd name="T184" fmla="*/ 0 h 1253"/>
              <a:gd name="T185" fmla="*/ 1191 w 1191"/>
              <a:gd name="T186" fmla="*/ 1253 h 12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91" h="1253">
                <a:moveTo>
                  <a:pt x="0" y="1253"/>
                </a:moveTo>
                <a:lnTo>
                  <a:pt x="0" y="1233"/>
                </a:lnTo>
                <a:lnTo>
                  <a:pt x="0" y="1210"/>
                </a:lnTo>
                <a:lnTo>
                  <a:pt x="0" y="1188"/>
                </a:lnTo>
                <a:lnTo>
                  <a:pt x="0" y="1167"/>
                </a:lnTo>
                <a:lnTo>
                  <a:pt x="0" y="1145"/>
                </a:lnTo>
                <a:lnTo>
                  <a:pt x="5" y="1125"/>
                </a:lnTo>
                <a:lnTo>
                  <a:pt x="5" y="1102"/>
                </a:lnTo>
                <a:lnTo>
                  <a:pt x="5" y="1080"/>
                </a:lnTo>
                <a:lnTo>
                  <a:pt x="13" y="1060"/>
                </a:lnTo>
                <a:lnTo>
                  <a:pt x="13" y="1037"/>
                </a:lnTo>
                <a:lnTo>
                  <a:pt x="18" y="1017"/>
                </a:lnTo>
                <a:lnTo>
                  <a:pt x="27" y="993"/>
                </a:lnTo>
                <a:lnTo>
                  <a:pt x="27" y="972"/>
                </a:lnTo>
                <a:lnTo>
                  <a:pt x="34" y="952"/>
                </a:lnTo>
                <a:lnTo>
                  <a:pt x="40" y="928"/>
                </a:lnTo>
                <a:lnTo>
                  <a:pt x="47" y="908"/>
                </a:lnTo>
                <a:lnTo>
                  <a:pt x="47" y="885"/>
                </a:lnTo>
                <a:lnTo>
                  <a:pt x="53" y="863"/>
                </a:lnTo>
                <a:lnTo>
                  <a:pt x="62" y="849"/>
                </a:lnTo>
                <a:lnTo>
                  <a:pt x="68" y="827"/>
                </a:lnTo>
                <a:lnTo>
                  <a:pt x="75" y="807"/>
                </a:lnTo>
                <a:lnTo>
                  <a:pt x="81" y="784"/>
                </a:lnTo>
                <a:lnTo>
                  <a:pt x="94" y="764"/>
                </a:lnTo>
                <a:lnTo>
                  <a:pt x="102" y="742"/>
                </a:lnTo>
                <a:lnTo>
                  <a:pt x="108" y="728"/>
                </a:lnTo>
                <a:lnTo>
                  <a:pt x="115" y="706"/>
                </a:lnTo>
                <a:lnTo>
                  <a:pt x="128" y="683"/>
                </a:lnTo>
                <a:lnTo>
                  <a:pt x="137" y="670"/>
                </a:lnTo>
                <a:lnTo>
                  <a:pt x="150" y="647"/>
                </a:lnTo>
                <a:lnTo>
                  <a:pt x="156" y="626"/>
                </a:lnTo>
                <a:lnTo>
                  <a:pt x="170" y="611"/>
                </a:lnTo>
                <a:lnTo>
                  <a:pt x="177" y="590"/>
                </a:lnTo>
                <a:lnTo>
                  <a:pt x="190" y="567"/>
                </a:lnTo>
                <a:lnTo>
                  <a:pt x="205" y="554"/>
                </a:lnTo>
                <a:lnTo>
                  <a:pt x="212" y="531"/>
                </a:lnTo>
                <a:lnTo>
                  <a:pt x="225" y="518"/>
                </a:lnTo>
                <a:lnTo>
                  <a:pt x="238" y="502"/>
                </a:lnTo>
                <a:lnTo>
                  <a:pt x="253" y="482"/>
                </a:lnTo>
                <a:lnTo>
                  <a:pt x="266" y="466"/>
                </a:lnTo>
                <a:lnTo>
                  <a:pt x="280" y="446"/>
                </a:lnTo>
                <a:lnTo>
                  <a:pt x="293" y="430"/>
                </a:lnTo>
                <a:lnTo>
                  <a:pt x="306" y="417"/>
                </a:lnTo>
                <a:lnTo>
                  <a:pt x="321" y="403"/>
                </a:lnTo>
                <a:lnTo>
                  <a:pt x="335" y="381"/>
                </a:lnTo>
                <a:lnTo>
                  <a:pt x="349" y="366"/>
                </a:lnTo>
                <a:lnTo>
                  <a:pt x="362" y="352"/>
                </a:lnTo>
                <a:lnTo>
                  <a:pt x="375" y="338"/>
                </a:lnTo>
                <a:lnTo>
                  <a:pt x="390" y="322"/>
                </a:lnTo>
                <a:lnTo>
                  <a:pt x="409" y="309"/>
                </a:lnTo>
                <a:lnTo>
                  <a:pt x="425" y="294"/>
                </a:lnTo>
                <a:lnTo>
                  <a:pt x="438" y="280"/>
                </a:lnTo>
                <a:lnTo>
                  <a:pt x="458" y="265"/>
                </a:lnTo>
                <a:lnTo>
                  <a:pt x="471" y="249"/>
                </a:lnTo>
                <a:lnTo>
                  <a:pt x="491" y="236"/>
                </a:lnTo>
                <a:lnTo>
                  <a:pt x="506" y="229"/>
                </a:lnTo>
                <a:lnTo>
                  <a:pt x="526" y="216"/>
                </a:lnTo>
                <a:lnTo>
                  <a:pt x="540" y="200"/>
                </a:lnTo>
                <a:lnTo>
                  <a:pt x="560" y="193"/>
                </a:lnTo>
                <a:lnTo>
                  <a:pt x="575" y="180"/>
                </a:lnTo>
                <a:lnTo>
                  <a:pt x="594" y="171"/>
                </a:lnTo>
                <a:lnTo>
                  <a:pt x="615" y="157"/>
                </a:lnTo>
                <a:lnTo>
                  <a:pt x="628" y="150"/>
                </a:lnTo>
                <a:lnTo>
                  <a:pt x="650" y="135"/>
                </a:lnTo>
                <a:lnTo>
                  <a:pt x="669" y="128"/>
                </a:lnTo>
                <a:lnTo>
                  <a:pt x="691" y="121"/>
                </a:lnTo>
                <a:lnTo>
                  <a:pt x="704" y="108"/>
                </a:lnTo>
                <a:lnTo>
                  <a:pt x="725" y="99"/>
                </a:lnTo>
                <a:lnTo>
                  <a:pt x="744" y="92"/>
                </a:lnTo>
                <a:lnTo>
                  <a:pt x="766" y="85"/>
                </a:lnTo>
                <a:lnTo>
                  <a:pt x="787" y="78"/>
                </a:lnTo>
                <a:lnTo>
                  <a:pt x="800" y="72"/>
                </a:lnTo>
                <a:lnTo>
                  <a:pt x="821" y="63"/>
                </a:lnTo>
                <a:lnTo>
                  <a:pt x="841" y="56"/>
                </a:lnTo>
                <a:lnTo>
                  <a:pt x="863" y="49"/>
                </a:lnTo>
                <a:lnTo>
                  <a:pt x="881" y="41"/>
                </a:lnTo>
                <a:lnTo>
                  <a:pt x="903" y="36"/>
                </a:lnTo>
                <a:lnTo>
                  <a:pt x="922" y="36"/>
                </a:lnTo>
                <a:lnTo>
                  <a:pt x="944" y="27"/>
                </a:lnTo>
                <a:lnTo>
                  <a:pt x="965" y="20"/>
                </a:lnTo>
                <a:lnTo>
                  <a:pt x="984" y="20"/>
                </a:lnTo>
                <a:lnTo>
                  <a:pt x="1006" y="13"/>
                </a:lnTo>
                <a:lnTo>
                  <a:pt x="1026" y="13"/>
                </a:lnTo>
                <a:lnTo>
                  <a:pt x="1046" y="13"/>
                </a:lnTo>
                <a:lnTo>
                  <a:pt x="1066" y="5"/>
                </a:lnTo>
                <a:lnTo>
                  <a:pt x="1088" y="5"/>
                </a:lnTo>
                <a:lnTo>
                  <a:pt x="1108" y="5"/>
                </a:lnTo>
                <a:lnTo>
                  <a:pt x="1129" y="0"/>
                </a:lnTo>
                <a:lnTo>
                  <a:pt x="1150" y="0"/>
                </a:lnTo>
                <a:lnTo>
                  <a:pt x="1169" y="0"/>
                </a:lnTo>
                <a:lnTo>
                  <a:pt x="1191" y="0"/>
                </a:lnTo>
                <a:lnTo>
                  <a:pt x="1191" y="626"/>
                </a:lnTo>
                <a:lnTo>
                  <a:pt x="1183" y="626"/>
                </a:lnTo>
                <a:lnTo>
                  <a:pt x="1169" y="626"/>
                </a:lnTo>
                <a:lnTo>
                  <a:pt x="1163" y="626"/>
                </a:lnTo>
                <a:lnTo>
                  <a:pt x="1150" y="626"/>
                </a:lnTo>
                <a:lnTo>
                  <a:pt x="1142" y="634"/>
                </a:lnTo>
                <a:lnTo>
                  <a:pt x="1129" y="634"/>
                </a:lnTo>
                <a:lnTo>
                  <a:pt x="1121" y="634"/>
                </a:lnTo>
                <a:lnTo>
                  <a:pt x="1108" y="634"/>
                </a:lnTo>
                <a:lnTo>
                  <a:pt x="1101" y="634"/>
                </a:lnTo>
                <a:lnTo>
                  <a:pt x="1088" y="639"/>
                </a:lnTo>
                <a:lnTo>
                  <a:pt x="1081" y="639"/>
                </a:lnTo>
                <a:lnTo>
                  <a:pt x="1066" y="639"/>
                </a:lnTo>
                <a:lnTo>
                  <a:pt x="1059" y="639"/>
                </a:lnTo>
                <a:lnTo>
                  <a:pt x="1046" y="647"/>
                </a:lnTo>
                <a:lnTo>
                  <a:pt x="1040" y="647"/>
                </a:lnTo>
                <a:lnTo>
                  <a:pt x="1026" y="655"/>
                </a:lnTo>
                <a:lnTo>
                  <a:pt x="1019" y="655"/>
                </a:lnTo>
                <a:lnTo>
                  <a:pt x="1006" y="663"/>
                </a:lnTo>
                <a:lnTo>
                  <a:pt x="1000" y="663"/>
                </a:lnTo>
                <a:lnTo>
                  <a:pt x="984" y="663"/>
                </a:lnTo>
                <a:lnTo>
                  <a:pt x="978" y="670"/>
                </a:lnTo>
                <a:lnTo>
                  <a:pt x="965" y="676"/>
                </a:lnTo>
                <a:lnTo>
                  <a:pt x="957" y="676"/>
                </a:lnTo>
                <a:lnTo>
                  <a:pt x="951" y="683"/>
                </a:lnTo>
                <a:lnTo>
                  <a:pt x="938" y="683"/>
                </a:lnTo>
                <a:lnTo>
                  <a:pt x="931" y="692"/>
                </a:lnTo>
                <a:lnTo>
                  <a:pt x="922" y="699"/>
                </a:lnTo>
                <a:lnTo>
                  <a:pt x="909" y="699"/>
                </a:lnTo>
                <a:lnTo>
                  <a:pt x="903" y="706"/>
                </a:lnTo>
                <a:lnTo>
                  <a:pt x="889" y="712"/>
                </a:lnTo>
                <a:lnTo>
                  <a:pt x="881" y="719"/>
                </a:lnTo>
                <a:lnTo>
                  <a:pt x="876" y="719"/>
                </a:lnTo>
                <a:lnTo>
                  <a:pt x="868" y="728"/>
                </a:lnTo>
                <a:lnTo>
                  <a:pt x="855" y="735"/>
                </a:lnTo>
                <a:lnTo>
                  <a:pt x="848" y="742"/>
                </a:lnTo>
                <a:lnTo>
                  <a:pt x="841" y="748"/>
                </a:lnTo>
                <a:lnTo>
                  <a:pt x="834" y="755"/>
                </a:lnTo>
                <a:lnTo>
                  <a:pt x="821" y="764"/>
                </a:lnTo>
                <a:lnTo>
                  <a:pt x="813" y="771"/>
                </a:lnTo>
                <a:lnTo>
                  <a:pt x="806" y="778"/>
                </a:lnTo>
                <a:lnTo>
                  <a:pt x="800" y="784"/>
                </a:lnTo>
                <a:lnTo>
                  <a:pt x="793" y="791"/>
                </a:lnTo>
                <a:lnTo>
                  <a:pt x="787" y="800"/>
                </a:lnTo>
                <a:lnTo>
                  <a:pt x="772" y="807"/>
                </a:lnTo>
                <a:lnTo>
                  <a:pt x="766" y="813"/>
                </a:lnTo>
                <a:lnTo>
                  <a:pt x="759" y="820"/>
                </a:lnTo>
                <a:lnTo>
                  <a:pt x="753" y="827"/>
                </a:lnTo>
                <a:lnTo>
                  <a:pt x="744" y="836"/>
                </a:lnTo>
                <a:lnTo>
                  <a:pt x="738" y="843"/>
                </a:lnTo>
                <a:lnTo>
                  <a:pt x="731" y="849"/>
                </a:lnTo>
                <a:lnTo>
                  <a:pt x="725" y="856"/>
                </a:lnTo>
                <a:lnTo>
                  <a:pt x="718" y="872"/>
                </a:lnTo>
                <a:lnTo>
                  <a:pt x="712" y="879"/>
                </a:lnTo>
                <a:lnTo>
                  <a:pt x="704" y="885"/>
                </a:lnTo>
                <a:lnTo>
                  <a:pt x="704" y="892"/>
                </a:lnTo>
                <a:lnTo>
                  <a:pt x="698" y="908"/>
                </a:lnTo>
                <a:lnTo>
                  <a:pt x="691" y="915"/>
                </a:lnTo>
                <a:lnTo>
                  <a:pt x="683" y="921"/>
                </a:lnTo>
                <a:lnTo>
                  <a:pt x="678" y="928"/>
                </a:lnTo>
                <a:lnTo>
                  <a:pt x="669" y="944"/>
                </a:lnTo>
                <a:lnTo>
                  <a:pt x="669" y="952"/>
                </a:lnTo>
                <a:lnTo>
                  <a:pt x="663" y="957"/>
                </a:lnTo>
                <a:lnTo>
                  <a:pt x="656" y="972"/>
                </a:lnTo>
                <a:lnTo>
                  <a:pt x="656" y="980"/>
                </a:lnTo>
                <a:lnTo>
                  <a:pt x="650" y="988"/>
                </a:lnTo>
                <a:lnTo>
                  <a:pt x="643" y="1001"/>
                </a:lnTo>
                <a:lnTo>
                  <a:pt x="643" y="1008"/>
                </a:lnTo>
                <a:lnTo>
                  <a:pt x="636" y="1024"/>
                </a:lnTo>
                <a:lnTo>
                  <a:pt x="636" y="1030"/>
                </a:lnTo>
                <a:lnTo>
                  <a:pt x="628" y="1037"/>
                </a:lnTo>
                <a:lnTo>
                  <a:pt x="628" y="1053"/>
                </a:lnTo>
                <a:lnTo>
                  <a:pt x="621" y="1060"/>
                </a:lnTo>
                <a:lnTo>
                  <a:pt x="621" y="1073"/>
                </a:lnTo>
                <a:lnTo>
                  <a:pt x="615" y="1080"/>
                </a:lnTo>
                <a:lnTo>
                  <a:pt x="615" y="1095"/>
                </a:lnTo>
                <a:lnTo>
                  <a:pt x="608" y="1102"/>
                </a:lnTo>
                <a:lnTo>
                  <a:pt x="608" y="1116"/>
                </a:lnTo>
                <a:lnTo>
                  <a:pt x="608" y="1125"/>
                </a:lnTo>
                <a:lnTo>
                  <a:pt x="602" y="1138"/>
                </a:lnTo>
                <a:lnTo>
                  <a:pt x="602" y="1145"/>
                </a:lnTo>
                <a:lnTo>
                  <a:pt x="602" y="1161"/>
                </a:lnTo>
                <a:lnTo>
                  <a:pt x="602" y="1167"/>
                </a:lnTo>
                <a:lnTo>
                  <a:pt x="594" y="1181"/>
                </a:lnTo>
                <a:lnTo>
                  <a:pt x="594" y="1188"/>
                </a:lnTo>
                <a:lnTo>
                  <a:pt x="594" y="1203"/>
                </a:lnTo>
                <a:lnTo>
                  <a:pt x="594" y="1210"/>
                </a:lnTo>
                <a:lnTo>
                  <a:pt x="594" y="1225"/>
                </a:lnTo>
                <a:lnTo>
                  <a:pt x="594" y="1233"/>
                </a:lnTo>
                <a:lnTo>
                  <a:pt x="594" y="1246"/>
                </a:lnTo>
                <a:lnTo>
                  <a:pt x="594" y="1253"/>
                </a:lnTo>
                <a:lnTo>
                  <a:pt x="0" y="1253"/>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1" name="Freeform 130"/>
          <p:cNvSpPr>
            <a:spLocks/>
          </p:cNvSpPr>
          <p:nvPr/>
        </p:nvSpPr>
        <p:spPr bwMode="auto">
          <a:xfrm>
            <a:off x="5741988" y="4331171"/>
            <a:ext cx="912812" cy="771525"/>
          </a:xfrm>
          <a:custGeom>
            <a:avLst/>
            <a:gdLst>
              <a:gd name="T0" fmla="*/ 0 w 1254"/>
              <a:gd name="T1" fmla="*/ 26267 h 1263"/>
              <a:gd name="T2" fmla="*/ 4368 w 1254"/>
              <a:gd name="T3" fmla="*/ 65974 h 1263"/>
              <a:gd name="T4" fmla="*/ 9463 w 1254"/>
              <a:gd name="T5" fmla="*/ 110567 h 1263"/>
              <a:gd name="T6" fmla="*/ 14558 w 1254"/>
              <a:gd name="T7" fmla="*/ 150273 h 1263"/>
              <a:gd name="T8" fmla="*/ 26205 w 1254"/>
              <a:gd name="T9" fmla="*/ 184482 h 1263"/>
              <a:gd name="T10" fmla="*/ 40764 w 1254"/>
              <a:gd name="T11" fmla="*/ 224188 h 1263"/>
              <a:gd name="T12" fmla="*/ 56778 w 1254"/>
              <a:gd name="T13" fmla="*/ 264505 h 1263"/>
              <a:gd name="T14" fmla="*/ 72064 w 1254"/>
              <a:gd name="T15" fmla="*/ 299936 h 1263"/>
              <a:gd name="T16" fmla="*/ 93174 w 1254"/>
              <a:gd name="T17" fmla="*/ 339031 h 1263"/>
              <a:gd name="T18" fmla="*/ 114283 w 1254"/>
              <a:gd name="T19" fmla="*/ 374461 h 1263"/>
              <a:gd name="T20" fmla="*/ 140489 w 1254"/>
              <a:gd name="T21" fmla="*/ 410503 h 1263"/>
              <a:gd name="T22" fmla="*/ 167422 w 1254"/>
              <a:gd name="T23" fmla="*/ 440435 h 1263"/>
              <a:gd name="T24" fmla="*/ 193627 w 1254"/>
              <a:gd name="T25" fmla="*/ 476476 h 1263"/>
              <a:gd name="T26" fmla="*/ 224927 w 1254"/>
              <a:gd name="T27" fmla="*/ 506409 h 1263"/>
              <a:gd name="T28" fmla="*/ 256228 w 1254"/>
              <a:gd name="T29" fmla="*/ 533287 h 1263"/>
              <a:gd name="T30" fmla="*/ 293352 w 1254"/>
              <a:gd name="T31" fmla="*/ 565052 h 1263"/>
              <a:gd name="T32" fmla="*/ 324652 w 1254"/>
              <a:gd name="T33" fmla="*/ 590097 h 1263"/>
              <a:gd name="T34" fmla="*/ 366872 w 1254"/>
              <a:gd name="T35" fmla="*/ 616976 h 1263"/>
              <a:gd name="T36" fmla="*/ 403996 w 1254"/>
              <a:gd name="T37" fmla="*/ 638967 h 1263"/>
              <a:gd name="T38" fmla="*/ 446215 w 1254"/>
              <a:gd name="T39" fmla="*/ 660958 h 1263"/>
              <a:gd name="T40" fmla="*/ 487707 w 1254"/>
              <a:gd name="T41" fmla="*/ 678673 h 1263"/>
              <a:gd name="T42" fmla="*/ 529926 w 1254"/>
              <a:gd name="T43" fmla="*/ 696388 h 1263"/>
              <a:gd name="T44" fmla="*/ 571417 w 1254"/>
              <a:gd name="T45" fmla="*/ 714104 h 1263"/>
              <a:gd name="T46" fmla="*/ 618732 w 1254"/>
              <a:gd name="T47" fmla="*/ 726932 h 1263"/>
              <a:gd name="T48" fmla="*/ 661679 w 1254"/>
              <a:gd name="T49" fmla="*/ 740371 h 1263"/>
              <a:gd name="T50" fmla="*/ 708994 w 1254"/>
              <a:gd name="T51" fmla="*/ 749534 h 1263"/>
              <a:gd name="T52" fmla="*/ 755581 w 1254"/>
              <a:gd name="T53" fmla="*/ 758086 h 1263"/>
              <a:gd name="T54" fmla="*/ 802896 w 1254"/>
              <a:gd name="T55" fmla="*/ 762362 h 1263"/>
              <a:gd name="T56" fmla="*/ 850211 w 1254"/>
              <a:gd name="T57" fmla="*/ 766638 h 1263"/>
              <a:gd name="T58" fmla="*/ 898254 w 1254"/>
              <a:gd name="T59" fmla="*/ 771525 h 1263"/>
              <a:gd name="T60" fmla="*/ 907717 w 1254"/>
              <a:gd name="T61" fmla="*/ 388511 h 1263"/>
              <a:gd name="T62" fmla="*/ 881511 w 1254"/>
              <a:gd name="T63" fmla="*/ 388511 h 1263"/>
              <a:gd name="T64" fmla="*/ 860402 w 1254"/>
              <a:gd name="T65" fmla="*/ 383014 h 1263"/>
              <a:gd name="T66" fmla="*/ 834197 w 1254"/>
              <a:gd name="T67" fmla="*/ 378738 h 1263"/>
              <a:gd name="T68" fmla="*/ 814543 w 1254"/>
              <a:gd name="T69" fmla="*/ 378738 h 1263"/>
              <a:gd name="T70" fmla="*/ 787610 w 1254"/>
              <a:gd name="T71" fmla="*/ 370796 h 1263"/>
              <a:gd name="T72" fmla="*/ 766500 w 1254"/>
              <a:gd name="T73" fmla="*/ 366520 h 1263"/>
              <a:gd name="T74" fmla="*/ 744662 w 1254"/>
              <a:gd name="T75" fmla="*/ 356746 h 1263"/>
              <a:gd name="T76" fmla="*/ 718457 w 1254"/>
              <a:gd name="T77" fmla="*/ 351859 h 1263"/>
              <a:gd name="T78" fmla="*/ 697348 w 1254"/>
              <a:gd name="T79" fmla="*/ 343918 h 1263"/>
              <a:gd name="T80" fmla="*/ 676238 w 1254"/>
              <a:gd name="T81" fmla="*/ 331090 h 1263"/>
              <a:gd name="T82" fmla="*/ 661679 w 1254"/>
              <a:gd name="T83" fmla="*/ 321927 h 1263"/>
              <a:gd name="T84" fmla="*/ 640570 w 1254"/>
              <a:gd name="T85" fmla="*/ 309099 h 1263"/>
              <a:gd name="T86" fmla="*/ 618732 w 1254"/>
              <a:gd name="T87" fmla="*/ 295049 h 1263"/>
              <a:gd name="T88" fmla="*/ 603446 w 1254"/>
              <a:gd name="T89" fmla="*/ 282221 h 1263"/>
              <a:gd name="T90" fmla="*/ 588160 w 1254"/>
              <a:gd name="T91" fmla="*/ 268171 h 1263"/>
              <a:gd name="T92" fmla="*/ 571417 w 1254"/>
              <a:gd name="T93" fmla="*/ 255953 h 1263"/>
              <a:gd name="T94" fmla="*/ 556131 w 1254"/>
              <a:gd name="T95" fmla="*/ 238238 h 1263"/>
              <a:gd name="T96" fmla="*/ 539389 w 1254"/>
              <a:gd name="T97" fmla="*/ 220523 h 1263"/>
              <a:gd name="T98" fmla="*/ 524830 w 1254"/>
              <a:gd name="T99" fmla="*/ 206473 h 1263"/>
              <a:gd name="T100" fmla="*/ 513184 w 1254"/>
              <a:gd name="T101" fmla="*/ 189980 h 1263"/>
              <a:gd name="T102" fmla="*/ 503721 w 1254"/>
              <a:gd name="T103" fmla="*/ 172264 h 1263"/>
              <a:gd name="T104" fmla="*/ 492074 w 1254"/>
              <a:gd name="T105" fmla="*/ 150273 h 1263"/>
              <a:gd name="T106" fmla="*/ 482611 w 1254"/>
              <a:gd name="T107" fmla="*/ 132558 h 1263"/>
              <a:gd name="T108" fmla="*/ 477516 w 1254"/>
              <a:gd name="T109" fmla="*/ 114843 h 1263"/>
              <a:gd name="T110" fmla="*/ 472420 w 1254"/>
              <a:gd name="T111" fmla="*/ 92852 h 1263"/>
              <a:gd name="T112" fmla="*/ 465869 w 1254"/>
              <a:gd name="T113" fmla="*/ 73915 h 1263"/>
              <a:gd name="T114" fmla="*/ 461501 w 1254"/>
              <a:gd name="T115" fmla="*/ 51924 h 1263"/>
              <a:gd name="T116" fmla="*/ 461501 w 1254"/>
              <a:gd name="T117" fmla="*/ 35430 h 1263"/>
              <a:gd name="T118" fmla="*/ 456406 w 1254"/>
              <a:gd name="T119" fmla="*/ 13439 h 1263"/>
              <a:gd name="T120" fmla="*/ 0 w 1254"/>
              <a:gd name="T121" fmla="*/ 0 h 12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4"/>
              <a:gd name="T184" fmla="*/ 0 h 1263"/>
              <a:gd name="T185" fmla="*/ 1254 w 1254"/>
              <a:gd name="T186" fmla="*/ 1263 h 126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4" h="1263">
                <a:moveTo>
                  <a:pt x="0" y="0"/>
                </a:moveTo>
                <a:lnTo>
                  <a:pt x="0" y="22"/>
                </a:lnTo>
                <a:lnTo>
                  <a:pt x="0" y="43"/>
                </a:lnTo>
                <a:lnTo>
                  <a:pt x="0" y="65"/>
                </a:lnTo>
                <a:lnTo>
                  <a:pt x="6" y="85"/>
                </a:lnTo>
                <a:lnTo>
                  <a:pt x="6" y="108"/>
                </a:lnTo>
                <a:lnTo>
                  <a:pt x="6" y="130"/>
                </a:lnTo>
                <a:lnTo>
                  <a:pt x="13" y="157"/>
                </a:lnTo>
                <a:lnTo>
                  <a:pt x="13" y="181"/>
                </a:lnTo>
                <a:lnTo>
                  <a:pt x="13" y="202"/>
                </a:lnTo>
                <a:lnTo>
                  <a:pt x="20" y="224"/>
                </a:lnTo>
                <a:lnTo>
                  <a:pt x="20" y="246"/>
                </a:lnTo>
                <a:lnTo>
                  <a:pt x="27" y="266"/>
                </a:lnTo>
                <a:lnTo>
                  <a:pt x="36" y="289"/>
                </a:lnTo>
                <a:lnTo>
                  <a:pt x="36" y="302"/>
                </a:lnTo>
                <a:lnTo>
                  <a:pt x="42" y="325"/>
                </a:lnTo>
                <a:lnTo>
                  <a:pt x="49" y="347"/>
                </a:lnTo>
                <a:lnTo>
                  <a:pt x="56" y="367"/>
                </a:lnTo>
                <a:lnTo>
                  <a:pt x="63" y="390"/>
                </a:lnTo>
                <a:lnTo>
                  <a:pt x="72" y="410"/>
                </a:lnTo>
                <a:lnTo>
                  <a:pt x="78" y="433"/>
                </a:lnTo>
                <a:lnTo>
                  <a:pt x="85" y="455"/>
                </a:lnTo>
                <a:lnTo>
                  <a:pt x="92" y="475"/>
                </a:lnTo>
                <a:lnTo>
                  <a:pt x="99" y="491"/>
                </a:lnTo>
                <a:lnTo>
                  <a:pt x="108" y="511"/>
                </a:lnTo>
                <a:lnTo>
                  <a:pt x="121" y="535"/>
                </a:lnTo>
                <a:lnTo>
                  <a:pt x="128" y="555"/>
                </a:lnTo>
                <a:lnTo>
                  <a:pt x="136" y="571"/>
                </a:lnTo>
                <a:lnTo>
                  <a:pt x="150" y="591"/>
                </a:lnTo>
                <a:lnTo>
                  <a:pt x="157" y="613"/>
                </a:lnTo>
                <a:lnTo>
                  <a:pt x="172" y="636"/>
                </a:lnTo>
                <a:lnTo>
                  <a:pt x="179" y="649"/>
                </a:lnTo>
                <a:lnTo>
                  <a:pt x="193" y="672"/>
                </a:lnTo>
                <a:lnTo>
                  <a:pt x="201" y="685"/>
                </a:lnTo>
                <a:lnTo>
                  <a:pt x="215" y="708"/>
                </a:lnTo>
                <a:lnTo>
                  <a:pt x="230" y="721"/>
                </a:lnTo>
                <a:lnTo>
                  <a:pt x="237" y="744"/>
                </a:lnTo>
                <a:lnTo>
                  <a:pt x="251" y="757"/>
                </a:lnTo>
                <a:lnTo>
                  <a:pt x="266" y="780"/>
                </a:lnTo>
                <a:lnTo>
                  <a:pt x="280" y="793"/>
                </a:lnTo>
                <a:lnTo>
                  <a:pt x="295" y="808"/>
                </a:lnTo>
                <a:lnTo>
                  <a:pt x="309" y="829"/>
                </a:lnTo>
                <a:lnTo>
                  <a:pt x="324" y="844"/>
                </a:lnTo>
                <a:lnTo>
                  <a:pt x="338" y="858"/>
                </a:lnTo>
                <a:lnTo>
                  <a:pt x="352" y="873"/>
                </a:lnTo>
                <a:lnTo>
                  <a:pt x="367" y="894"/>
                </a:lnTo>
                <a:lnTo>
                  <a:pt x="381" y="909"/>
                </a:lnTo>
                <a:lnTo>
                  <a:pt x="403" y="925"/>
                </a:lnTo>
                <a:lnTo>
                  <a:pt x="417" y="938"/>
                </a:lnTo>
                <a:lnTo>
                  <a:pt x="432" y="952"/>
                </a:lnTo>
                <a:lnTo>
                  <a:pt x="446" y="966"/>
                </a:lnTo>
                <a:lnTo>
                  <a:pt x="468" y="981"/>
                </a:lnTo>
                <a:lnTo>
                  <a:pt x="483" y="997"/>
                </a:lnTo>
                <a:lnTo>
                  <a:pt x="504" y="1010"/>
                </a:lnTo>
                <a:lnTo>
                  <a:pt x="519" y="1017"/>
                </a:lnTo>
                <a:lnTo>
                  <a:pt x="532" y="1033"/>
                </a:lnTo>
                <a:lnTo>
                  <a:pt x="555" y="1046"/>
                </a:lnTo>
                <a:lnTo>
                  <a:pt x="568" y="1060"/>
                </a:lnTo>
                <a:lnTo>
                  <a:pt x="591" y="1068"/>
                </a:lnTo>
                <a:lnTo>
                  <a:pt x="613" y="1082"/>
                </a:lnTo>
                <a:lnTo>
                  <a:pt x="627" y="1089"/>
                </a:lnTo>
                <a:lnTo>
                  <a:pt x="649" y="1104"/>
                </a:lnTo>
                <a:lnTo>
                  <a:pt x="670" y="1111"/>
                </a:lnTo>
                <a:lnTo>
                  <a:pt x="685" y="1125"/>
                </a:lnTo>
                <a:lnTo>
                  <a:pt x="705" y="1133"/>
                </a:lnTo>
                <a:lnTo>
                  <a:pt x="728" y="1140"/>
                </a:lnTo>
                <a:lnTo>
                  <a:pt x="741" y="1154"/>
                </a:lnTo>
                <a:lnTo>
                  <a:pt x="764" y="1162"/>
                </a:lnTo>
                <a:lnTo>
                  <a:pt x="785" y="1169"/>
                </a:lnTo>
                <a:lnTo>
                  <a:pt x="808" y="1176"/>
                </a:lnTo>
                <a:lnTo>
                  <a:pt x="829" y="1183"/>
                </a:lnTo>
                <a:lnTo>
                  <a:pt x="850" y="1190"/>
                </a:lnTo>
                <a:lnTo>
                  <a:pt x="866" y="1198"/>
                </a:lnTo>
                <a:lnTo>
                  <a:pt x="886" y="1205"/>
                </a:lnTo>
                <a:lnTo>
                  <a:pt x="909" y="1212"/>
                </a:lnTo>
                <a:lnTo>
                  <a:pt x="929" y="1219"/>
                </a:lnTo>
                <a:lnTo>
                  <a:pt x="952" y="1227"/>
                </a:lnTo>
                <a:lnTo>
                  <a:pt x="974" y="1227"/>
                </a:lnTo>
                <a:lnTo>
                  <a:pt x="994" y="1234"/>
                </a:lnTo>
                <a:lnTo>
                  <a:pt x="1017" y="1241"/>
                </a:lnTo>
                <a:lnTo>
                  <a:pt x="1038" y="1241"/>
                </a:lnTo>
                <a:lnTo>
                  <a:pt x="1059" y="1248"/>
                </a:lnTo>
                <a:lnTo>
                  <a:pt x="1082" y="1248"/>
                </a:lnTo>
                <a:lnTo>
                  <a:pt x="1103" y="1248"/>
                </a:lnTo>
                <a:lnTo>
                  <a:pt x="1126" y="1255"/>
                </a:lnTo>
                <a:lnTo>
                  <a:pt x="1146" y="1255"/>
                </a:lnTo>
                <a:lnTo>
                  <a:pt x="1168" y="1255"/>
                </a:lnTo>
                <a:lnTo>
                  <a:pt x="1191" y="1263"/>
                </a:lnTo>
                <a:lnTo>
                  <a:pt x="1211" y="1263"/>
                </a:lnTo>
                <a:lnTo>
                  <a:pt x="1234" y="1263"/>
                </a:lnTo>
                <a:lnTo>
                  <a:pt x="1254" y="1263"/>
                </a:lnTo>
                <a:lnTo>
                  <a:pt x="1254" y="636"/>
                </a:lnTo>
                <a:lnTo>
                  <a:pt x="1247" y="636"/>
                </a:lnTo>
                <a:lnTo>
                  <a:pt x="1234" y="636"/>
                </a:lnTo>
                <a:lnTo>
                  <a:pt x="1227" y="636"/>
                </a:lnTo>
                <a:lnTo>
                  <a:pt x="1211" y="636"/>
                </a:lnTo>
                <a:lnTo>
                  <a:pt x="1204" y="627"/>
                </a:lnTo>
                <a:lnTo>
                  <a:pt x="1191" y="627"/>
                </a:lnTo>
                <a:lnTo>
                  <a:pt x="1182" y="627"/>
                </a:lnTo>
                <a:lnTo>
                  <a:pt x="1168" y="627"/>
                </a:lnTo>
                <a:lnTo>
                  <a:pt x="1162" y="627"/>
                </a:lnTo>
                <a:lnTo>
                  <a:pt x="1146" y="620"/>
                </a:lnTo>
                <a:lnTo>
                  <a:pt x="1139" y="620"/>
                </a:lnTo>
                <a:lnTo>
                  <a:pt x="1126" y="620"/>
                </a:lnTo>
                <a:lnTo>
                  <a:pt x="1119" y="620"/>
                </a:lnTo>
                <a:lnTo>
                  <a:pt x="1103" y="613"/>
                </a:lnTo>
                <a:lnTo>
                  <a:pt x="1095" y="613"/>
                </a:lnTo>
                <a:lnTo>
                  <a:pt x="1082" y="607"/>
                </a:lnTo>
                <a:lnTo>
                  <a:pt x="1074" y="607"/>
                </a:lnTo>
                <a:lnTo>
                  <a:pt x="1059" y="600"/>
                </a:lnTo>
                <a:lnTo>
                  <a:pt x="1053" y="600"/>
                </a:lnTo>
                <a:lnTo>
                  <a:pt x="1038" y="591"/>
                </a:lnTo>
                <a:lnTo>
                  <a:pt x="1030" y="591"/>
                </a:lnTo>
                <a:lnTo>
                  <a:pt x="1023" y="584"/>
                </a:lnTo>
                <a:lnTo>
                  <a:pt x="1010" y="584"/>
                </a:lnTo>
                <a:lnTo>
                  <a:pt x="1001" y="576"/>
                </a:lnTo>
                <a:lnTo>
                  <a:pt x="987" y="576"/>
                </a:lnTo>
                <a:lnTo>
                  <a:pt x="981" y="571"/>
                </a:lnTo>
                <a:lnTo>
                  <a:pt x="974" y="563"/>
                </a:lnTo>
                <a:lnTo>
                  <a:pt x="958" y="563"/>
                </a:lnTo>
                <a:lnTo>
                  <a:pt x="952" y="555"/>
                </a:lnTo>
                <a:lnTo>
                  <a:pt x="945" y="548"/>
                </a:lnTo>
                <a:lnTo>
                  <a:pt x="929" y="542"/>
                </a:lnTo>
                <a:lnTo>
                  <a:pt x="922" y="535"/>
                </a:lnTo>
                <a:lnTo>
                  <a:pt x="916" y="535"/>
                </a:lnTo>
                <a:lnTo>
                  <a:pt x="909" y="527"/>
                </a:lnTo>
                <a:lnTo>
                  <a:pt x="893" y="519"/>
                </a:lnTo>
                <a:lnTo>
                  <a:pt x="886" y="511"/>
                </a:lnTo>
                <a:lnTo>
                  <a:pt x="880" y="506"/>
                </a:lnTo>
                <a:lnTo>
                  <a:pt x="873" y="498"/>
                </a:lnTo>
                <a:lnTo>
                  <a:pt x="857" y="491"/>
                </a:lnTo>
                <a:lnTo>
                  <a:pt x="850" y="483"/>
                </a:lnTo>
                <a:lnTo>
                  <a:pt x="844" y="475"/>
                </a:lnTo>
                <a:lnTo>
                  <a:pt x="837" y="470"/>
                </a:lnTo>
                <a:lnTo>
                  <a:pt x="829" y="462"/>
                </a:lnTo>
                <a:lnTo>
                  <a:pt x="821" y="455"/>
                </a:lnTo>
                <a:lnTo>
                  <a:pt x="814" y="446"/>
                </a:lnTo>
                <a:lnTo>
                  <a:pt x="808" y="439"/>
                </a:lnTo>
                <a:lnTo>
                  <a:pt x="801" y="433"/>
                </a:lnTo>
                <a:lnTo>
                  <a:pt x="793" y="426"/>
                </a:lnTo>
                <a:lnTo>
                  <a:pt x="785" y="419"/>
                </a:lnTo>
                <a:lnTo>
                  <a:pt x="777" y="403"/>
                </a:lnTo>
                <a:lnTo>
                  <a:pt x="772" y="397"/>
                </a:lnTo>
                <a:lnTo>
                  <a:pt x="764" y="390"/>
                </a:lnTo>
                <a:lnTo>
                  <a:pt x="757" y="383"/>
                </a:lnTo>
                <a:lnTo>
                  <a:pt x="748" y="374"/>
                </a:lnTo>
                <a:lnTo>
                  <a:pt x="741" y="361"/>
                </a:lnTo>
                <a:lnTo>
                  <a:pt x="735" y="354"/>
                </a:lnTo>
                <a:lnTo>
                  <a:pt x="728" y="347"/>
                </a:lnTo>
                <a:lnTo>
                  <a:pt x="721" y="338"/>
                </a:lnTo>
                <a:lnTo>
                  <a:pt x="721" y="325"/>
                </a:lnTo>
                <a:lnTo>
                  <a:pt x="712" y="318"/>
                </a:lnTo>
                <a:lnTo>
                  <a:pt x="705" y="311"/>
                </a:lnTo>
                <a:lnTo>
                  <a:pt x="699" y="295"/>
                </a:lnTo>
                <a:lnTo>
                  <a:pt x="699" y="289"/>
                </a:lnTo>
                <a:lnTo>
                  <a:pt x="692" y="282"/>
                </a:lnTo>
                <a:lnTo>
                  <a:pt x="685" y="266"/>
                </a:lnTo>
                <a:lnTo>
                  <a:pt x="685" y="260"/>
                </a:lnTo>
                <a:lnTo>
                  <a:pt x="676" y="246"/>
                </a:lnTo>
                <a:lnTo>
                  <a:pt x="676" y="238"/>
                </a:lnTo>
                <a:lnTo>
                  <a:pt x="670" y="230"/>
                </a:lnTo>
                <a:lnTo>
                  <a:pt x="663" y="217"/>
                </a:lnTo>
                <a:lnTo>
                  <a:pt x="663" y="209"/>
                </a:lnTo>
                <a:lnTo>
                  <a:pt x="663" y="194"/>
                </a:lnTo>
                <a:lnTo>
                  <a:pt x="656" y="188"/>
                </a:lnTo>
                <a:lnTo>
                  <a:pt x="656" y="173"/>
                </a:lnTo>
                <a:lnTo>
                  <a:pt x="649" y="166"/>
                </a:lnTo>
                <a:lnTo>
                  <a:pt x="649" y="152"/>
                </a:lnTo>
                <a:lnTo>
                  <a:pt x="640" y="144"/>
                </a:lnTo>
                <a:lnTo>
                  <a:pt x="640" y="130"/>
                </a:lnTo>
                <a:lnTo>
                  <a:pt x="640" y="121"/>
                </a:lnTo>
                <a:lnTo>
                  <a:pt x="640" y="108"/>
                </a:lnTo>
                <a:lnTo>
                  <a:pt x="634" y="101"/>
                </a:lnTo>
                <a:lnTo>
                  <a:pt x="634" y="85"/>
                </a:lnTo>
                <a:lnTo>
                  <a:pt x="634" y="79"/>
                </a:lnTo>
                <a:lnTo>
                  <a:pt x="634" y="65"/>
                </a:lnTo>
                <a:lnTo>
                  <a:pt x="634" y="58"/>
                </a:lnTo>
                <a:lnTo>
                  <a:pt x="627" y="43"/>
                </a:lnTo>
                <a:lnTo>
                  <a:pt x="627" y="36"/>
                </a:lnTo>
                <a:lnTo>
                  <a:pt x="627" y="22"/>
                </a:lnTo>
                <a:lnTo>
                  <a:pt x="627" y="14"/>
                </a:lnTo>
                <a:lnTo>
                  <a:pt x="627" y="0"/>
                </a:lnTo>
                <a:lnTo>
                  <a:pt x="0" y="0"/>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2" name="Freeform 131"/>
          <p:cNvSpPr>
            <a:spLocks/>
          </p:cNvSpPr>
          <p:nvPr/>
        </p:nvSpPr>
        <p:spPr bwMode="auto">
          <a:xfrm>
            <a:off x="5748338" y="3572346"/>
            <a:ext cx="915987" cy="765175"/>
          </a:xfrm>
          <a:custGeom>
            <a:avLst/>
            <a:gdLst>
              <a:gd name="T0" fmla="*/ 883195 w 1257"/>
              <a:gd name="T1" fmla="*/ 0 h 1256"/>
              <a:gd name="T2" fmla="*/ 837286 w 1257"/>
              <a:gd name="T3" fmla="*/ 0 h 1256"/>
              <a:gd name="T4" fmla="*/ 789920 w 1257"/>
              <a:gd name="T5" fmla="*/ 4265 h 1256"/>
              <a:gd name="T6" fmla="*/ 741097 w 1257"/>
              <a:gd name="T7" fmla="*/ 14012 h 1256"/>
              <a:gd name="T8" fmla="*/ 693731 w 1257"/>
              <a:gd name="T9" fmla="*/ 21932 h 1256"/>
              <a:gd name="T10" fmla="*/ 646365 w 1257"/>
              <a:gd name="T11" fmla="*/ 31679 h 1256"/>
              <a:gd name="T12" fmla="*/ 605557 w 1257"/>
              <a:gd name="T13" fmla="*/ 43864 h 1256"/>
              <a:gd name="T14" fmla="*/ 558191 w 1257"/>
              <a:gd name="T15" fmla="*/ 61531 h 1256"/>
              <a:gd name="T16" fmla="*/ 514468 w 1257"/>
              <a:gd name="T17" fmla="*/ 75543 h 1256"/>
              <a:gd name="T18" fmla="*/ 473661 w 1257"/>
              <a:gd name="T19" fmla="*/ 98084 h 1256"/>
              <a:gd name="T20" fmla="*/ 431396 w 1257"/>
              <a:gd name="T21" fmla="*/ 114533 h 1256"/>
              <a:gd name="T22" fmla="*/ 389131 w 1257"/>
              <a:gd name="T23" fmla="*/ 136464 h 1256"/>
              <a:gd name="T24" fmla="*/ 352695 w 1257"/>
              <a:gd name="T25" fmla="*/ 163879 h 1256"/>
              <a:gd name="T26" fmla="*/ 315531 w 1257"/>
              <a:gd name="T27" fmla="*/ 189466 h 1256"/>
              <a:gd name="T28" fmla="*/ 279095 w 1257"/>
              <a:gd name="T29" fmla="*/ 215662 h 1256"/>
              <a:gd name="T30" fmla="*/ 247032 w 1257"/>
              <a:gd name="T31" fmla="*/ 242468 h 1256"/>
              <a:gd name="T32" fmla="*/ 215698 w 1257"/>
              <a:gd name="T33" fmla="*/ 272319 h 1256"/>
              <a:gd name="T34" fmla="*/ 183635 w 1257"/>
              <a:gd name="T35" fmla="*/ 303999 h 1256"/>
              <a:gd name="T36" fmla="*/ 157401 w 1257"/>
              <a:gd name="T37" fmla="*/ 338115 h 1256"/>
              <a:gd name="T38" fmla="*/ 131168 w 1257"/>
              <a:gd name="T39" fmla="*/ 369794 h 1256"/>
              <a:gd name="T40" fmla="*/ 110035 w 1257"/>
              <a:gd name="T41" fmla="*/ 403910 h 1256"/>
              <a:gd name="T42" fmla="*/ 88902 w 1257"/>
              <a:gd name="T43" fmla="*/ 443509 h 1256"/>
              <a:gd name="T44" fmla="*/ 67770 w 1257"/>
              <a:gd name="T45" fmla="*/ 480062 h 1256"/>
              <a:gd name="T46" fmla="*/ 52467 w 1257"/>
              <a:gd name="T47" fmla="*/ 514178 h 1256"/>
              <a:gd name="T48" fmla="*/ 36435 w 1257"/>
              <a:gd name="T49" fmla="*/ 553777 h 1256"/>
              <a:gd name="T50" fmla="*/ 26234 w 1257"/>
              <a:gd name="T51" fmla="*/ 593376 h 1256"/>
              <a:gd name="T52" fmla="*/ 15303 w 1257"/>
              <a:gd name="T53" fmla="*/ 633584 h 1256"/>
              <a:gd name="T54" fmla="*/ 10202 w 1257"/>
              <a:gd name="T55" fmla="*/ 673183 h 1256"/>
              <a:gd name="T56" fmla="*/ 5101 w 1257"/>
              <a:gd name="T57" fmla="*/ 712173 h 1256"/>
              <a:gd name="T58" fmla="*/ 0 w 1257"/>
              <a:gd name="T59" fmla="*/ 751772 h 1256"/>
              <a:gd name="T60" fmla="*/ 457629 w 1257"/>
              <a:gd name="T61" fmla="*/ 761520 h 1256"/>
              <a:gd name="T62" fmla="*/ 457629 w 1257"/>
              <a:gd name="T63" fmla="*/ 739588 h 1256"/>
              <a:gd name="T64" fmla="*/ 462001 w 1257"/>
              <a:gd name="T65" fmla="*/ 720702 h 1256"/>
              <a:gd name="T66" fmla="*/ 468560 w 1257"/>
              <a:gd name="T67" fmla="*/ 699989 h 1256"/>
              <a:gd name="T68" fmla="*/ 468560 w 1257"/>
              <a:gd name="T69" fmla="*/ 681103 h 1256"/>
              <a:gd name="T70" fmla="*/ 478762 w 1257"/>
              <a:gd name="T71" fmla="*/ 659171 h 1256"/>
              <a:gd name="T72" fmla="*/ 483863 w 1257"/>
              <a:gd name="T73" fmla="*/ 641504 h 1256"/>
              <a:gd name="T74" fmla="*/ 494793 w 1257"/>
              <a:gd name="T75" fmla="*/ 619572 h 1256"/>
              <a:gd name="T76" fmla="*/ 499894 w 1257"/>
              <a:gd name="T77" fmla="*/ 601905 h 1256"/>
              <a:gd name="T78" fmla="*/ 509367 w 1257"/>
              <a:gd name="T79" fmla="*/ 585456 h 1256"/>
              <a:gd name="T80" fmla="*/ 526128 w 1257"/>
              <a:gd name="T81" fmla="*/ 567789 h 1256"/>
              <a:gd name="T82" fmla="*/ 535601 w 1257"/>
              <a:gd name="T83" fmla="*/ 550122 h 1256"/>
              <a:gd name="T84" fmla="*/ 552361 w 1257"/>
              <a:gd name="T85" fmla="*/ 536110 h 1256"/>
              <a:gd name="T86" fmla="*/ 567664 w 1257"/>
              <a:gd name="T87" fmla="*/ 519661 h 1256"/>
              <a:gd name="T88" fmla="*/ 584424 w 1257"/>
              <a:gd name="T89" fmla="*/ 506258 h 1256"/>
              <a:gd name="T90" fmla="*/ 599727 w 1257"/>
              <a:gd name="T91" fmla="*/ 487982 h 1256"/>
              <a:gd name="T92" fmla="*/ 615030 w 1257"/>
              <a:gd name="T93" fmla="*/ 475188 h 1256"/>
              <a:gd name="T94" fmla="*/ 636891 w 1257"/>
              <a:gd name="T95" fmla="*/ 462395 h 1256"/>
              <a:gd name="T96" fmla="*/ 652923 w 1257"/>
              <a:gd name="T97" fmla="*/ 453257 h 1256"/>
              <a:gd name="T98" fmla="*/ 672598 w 1257"/>
              <a:gd name="T99" fmla="*/ 440463 h 1256"/>
              <a:gd name="T100" fmla="*/ 693731 w 1257"/>
              <a:gd name="T101" fmla="*/ 431325 h 1256"/>
              <a:gd name="T102" fmla="*/ 714863 w 1257"/>
              <a:gd name="T103" fmla="*/ 421577 h 1256"/>
              <a:gd name="T104" fmla="*/ 736725 w 1257"/>
              <a:gd name="T105" fmla="*/ 413657 h 1256"/>
              <a:gd name="T106" fmla="*/ 757857 w 1257"/>
              <a:gd name="T107" fmla="*/ 403910 h 1256"/>
              <a:gd name="T108" fmla="*/ 784091 w 1257"/>
              <a:gd name="T109" fmla="*/ 399646 h 1256"/>
              <a:gd name="T110" fmla="*/ 804495 w 1257"/>
              <a:gd name="T111" fmla="*/ 391726 h 1256"/>
              <a:gd name="T112" fmla="*/ 830728 w 1257"/>
              <a:gd name="T113" fmla="*/ 387461 h 1256"/>
              <a:gd name="T114" fmla="*/ 851861 w 1257"/>
              <a:gd name="T115" fmla="*/ 387461 h 1256"/>
              <a:gd name="T116" fmla="*/ 878094 w 1257"/>
              <a:gd name="T117" fmla="*/ 381978 h 1256"/>
              <a:gd name="T118" fmla="*/ 899227 w 1257"/>
              <a:gd name="T119" fmla="*/ 381978 h 1256"/>
              <a:gd name="T120" fmla="*/ 915987 w 1257"/>
              <a:gd name="T121" fmla="*/ 0 h 12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7"/>
              <a:gd name="T184" fmla="*/ 0 h 1256"/>
              <a:gd name="T185" fmla="*/ 1257 w 1257"/>
              <a:gd name="T186" fmla="*/ 1256 h 12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7" h="1256">
                <a:moveTo>
                  <a:pt x="1257" y="0"/>
                </a:moveTo>
                <a:lnTo>
                  <a:pt x="1234" y="0"/>
                </a:lnTo>
                <a:lnTo>
                  <a:pt x="1212" y="0"/>
                </a:lnTo>
                <a:lnTo>
                  <a:pt x="1192" y="0"/>
                </a:lnTo>
                <a:lnTo>
                  <a:pt x="1169" y="0"/>
                </a:lnTo>
                <a:lnTo>
                  <a:pt x="1149" y="0"/>
                </a:lnTo>
                <a:lnTo>
                  <a:pt x="1126" y="7"/>
                </a:lnTo>
                <a:lnTo>
                  <a:pt x="1104" y="7"/>
                </a:lnTo>
                <a:lnTo>
                  <a:pt x="1084" y="7"/>
                </a:lnTo>
                <a:lnTo>
                  <a:pt x="1061" y="16"/>
                </a:lnTo>
                <a:lnTo>
                  <a:pt x="1040" y="16"/>
                </a:lnTo>
                <a:lnTo>
                  <a:pt x="1017" y="23"/>
                </a:lnTo>
                <a:lnTo>
                  <a:pt x="995" y="29"/>
                </a:lnTo>
                <a:lnTo>
                  <a:pt x="975" y="29"/>
                </a:lnTo>
                <a:lnTo>
                  <a:pt x="952" y="36"/>
                </a:lnTo>
                <a:lnTo>
                  <a:pt x="932" y="44"/>
                </a:lnTo>
                <a:lnTo>
                  <a:pt x="910" y="52"/>
                </a:lnTo>
                <a:lnTo>
                  <a:pt x="887" y="52"/>
                </a:lnTo>
                <a:lnTo>
                  <a:pt x="867" y="59"/>
                </a:lnTo>
                <a:lnTo>
                  <a:pt x="851" y="65"/>
                </a:lnTo>
                <a:lnTo>
                  <a:pt x="831" y="72"/>
                </a:lnTo>
                <a:lnTo>
                  <a:pt x="808" y="80"/>
                </a:lnTo>
                <a:lnTo>
                  <a:pt x="787" y="88"/>
                </a:lnTo>
                <a:lnTo>
                  <a:pt x="766" y="101"/>
                </a:lnTo>
                <a:lnTo>
                  <a:pt x="742" y="109"/>
                </a:lnTo>
                <a:lnTo>
                  <a:pt x="729" y="116"/>
                </a:lnTo>
                <a:lnTo>
                  <a:pt x="706" y="124"/>
                </a:lnTo>
                <a:lnTo>
                  <a:pt x="686" y="137"/>
                </a:lnTo>
                <a:lnTo>
                  <a:pt x="670" y="145"/>
                </a:lnTo>
                <a:lnTo>
                  <a:pt x="650" y="161"/>
                </a:lnTo>
                <a:lnTo>
                  <a:pt x="628" y="166"/>
                </a:lnTo>
                <a:lnTo>
                  <a:pt x="614" y="181"/>
                </a:lnTo>
                <a:lnTo>
                  <a:pt x="592" y="188"/>
                </a:lnTo>
                <a:lnTo>
                  <a:pt x="570" y="202"/>
                </a:lnTo>
                <a:lnTo>
                  <a:pt x="556" y="217"/>
                </a:lnTo>
                <a:lnTo>
                  <a:pt x="534" y="224"/>
                </a:lnTo>
                <a:lnTo>
                  <a:pt x="520" y="239"/>
                </a:lnTo>
                <a:lnTo>
                  <a:pt x="505" y="253"/>
                </a:lnTo>
                <a:lnTo>
                  <a:pt x="484" y="269"/>
                </a:lnTo>
                <a:lnTo>
                  <a:pt x="469" y="282"/>
                </a:lnTo>
                <a:lnTo>
                  <a:pt x="448" y="296"/>
                </a:lnTo>
                <a:lnTo>
                  <a:pt x="433" y="311"/>
                </a:lnTo>
                <a:lnTo>
                  <a:pt x="417" y="325"/>
                </a:lnTo>
                <a:lnTo>
                  <a:pt x="404" y="341"/>
                </a:lnTo>
                <a:lnTo>
                  <a:pt x="383" y="354"/>
                </a:lnTo>
                <a:lnTo>
                  <a:pt x="368" y="369"/>
                </a:lnTo>
                <a:lnTo>
                  <a:pt x="354" y="383"/>
                </a:lnTo>
                <a:lnTo>
                  <a:pt x="339" y="398"/>
                </a:lnTo>
                <a:lnTo>
                  <a:pt x="325" y="411"/>
                </a:lnTo>
                <a:lnTo>
                  <a:pt x="310" y="434"/>
                </a:lnTo>
                <a:lnTo>
                  <a:pt x="296" y="447"/>
                </a:lnTo>
                <a:lnTo>
                  <a:pt x="281" y="463"/>
                </a:lnTo>
                <a:lnTo>
                  <a:pt x="267" y="483"/>
                </a:lnTo>
                <a:lnTo>
                  <a:pt x="252" y="499"/>
                </a:lnTo>
                <a:lnTo>
                  <a:pt x="238" y="519"/>
                </a:lnTo>
                <a:lnTo>
                  <a:pt x="231" y="535"/>
                </a:lnTo>
                <a:lnTo>
                  <a:pt x="216" y="555"/>
                </a:lnTo>
                <a:lnTo>
                  <a:pt x="202" y="571"/>
                </a:lnTo>
                <a:lnTo>
                  <a:pt x="195" y="591"/>
                </a:lnTo>
                <a:lnTo>
                  <a:pt x="180" y="607"/>
                </a:lnTo>
                <a:lnTo>
                  <a:pt x="173" y="627"/>
                </a:lnTo>
                <a:lnTo>
                  <a:pt x="159" y="650"/>
                </a:lnTo>
                <a:lnTo>
                  <a:pt x="151" y="663"/>
                </a:lnTo>
                <a:lnTo>
                  <a:pt x="137" y="686"/>
                </a:lnTo>
                <a:lnTo>
                  <a:pt x="130" y="708"/>
                </a:lnTo>
                <a:lnTo>
                  <a:pt x="122" y="728"/>
                </a:lnTo>
                <a:lnTo>
                  <a:pt x="108" y="744"/>
                </a:lnTo>
                <a:lnTo>
                  <a:pt x="102" y="764"/>
                </a:lnTo>
                <a:lnTo>
                  <a:pt x="93" y="788"/>
                </a:lnTo>
                <a:lnTo>
                  <a:pt x="86" y="808"/>
                </a:lnTo>
                <a:lnTo>
                  <a:pt x="79" y="831"/>
                </a:lnTo>
                <a:lnTo>
                  <a:pt x="72" y="844"/>
                </a:lnTo>
                <a:lnTo>
                  <a:pt x="66" y="867"/>
                </a:lnTo>
                <a:lnTo>
                  <a:pt x="57" y="889"/>
                </a:lnTo>
                <a:lnTo>
                  <a:pt x="50" y="909"/>
                </a:lnTo>
                <a:lnTo>
                  <a:pt x="43" y="932"/>
                </a:lnTo>
                <a:lnTo>
                  <a:pt x="36" y="952"/>
                </a:lnTo>
                <a:lnTo>
                  <a:pt x="36" y="974"/>
                </a:lnTo>
                <a:lnTo>
                  <a:pt x="30" y="997"/>
                </a:lnTo>
                <a:lnTo>
                  <a:pt x="21" y="1017"/>
                </a:lnTo>
                <a:lnTo>
                  <a:pt x="21" y="1040"/>
                </a:lnTo>
                <a:lnTo>
                  <a:pt x="14" y="1061"/>
                </a:lnTo>
                <a:lnTo>
                  <a:pt x="14" y="1082"/>
                </a:lnTo>
                <a:lnTo>
                  <a:pt x="14" y="1105"/>
                </a:lnTo>
                <a:lnTo>
                  <a:pt x="7" y="1126"/>
                </a:lnTo>
                <a:lnTo>
                  <a:pt x="7" y="1149"/>
                </a:lnTo>
                <a:lnTo>
                  <a:pt x="7" y="1169"/>
                </a:lnTo>
                <a:lnTo>
                  <a:pt x="0" y="1191"/>
                </a:lnTo>
                <a:lnTo>
                  <a:pt x="0" y="1214"/>
                </a:lnTo>
                <a:lnTo>
                  <a:pt x="0" y="1234"/>
                </a:lnTo>
                <a:lnTo>
                  <a:pt x="0" y="1256"/>
                </a:lnTo>
                <a:lnTo>
                  <a:pt x="628" y="1256"/>
                </a:lnTo>
                <a:lnTo>
                  <a:pt x="628" y="1250"/>
                </a:lnTo>
                <a:lnTo>
                  <a:pt x="628" y="1234"/>
                </a:lnTo>
                <a:lnTo>
                  <a:pt x="628" y="1227"/>
                </a:lnTo>
                <a:lnTo>
                  <a:pt x="628" y="1214"/>
                </a:lnTo>
                <a:lnTo>
                  <a:pt x="634" y="1205"/>
                </a:lnTo>
                <a:lnTo>
                  <a:pt x="634" y="1191"/>
                </a:lnTo>
                <a:lnTo>
                  <a:pt x="634" y="1183"/>
                </a:lnTo>
                <a:lnTo>
                  <a:pt x="634" y="1169"/>
                </a:lnTo>
                <a:lnTo>
                  <a:pt x="634" y="1162"/>
                </a:lnTo>
                <a:lnTo>
                  <a:pt x="643" y="1149"/>
                </a:lnTo>
                <a:lnTo>
                  <a:pt x="643" y="1142"/>
                </a:lnTo>
                <a:lnTo>
                  <a:pt x="643" y="1126"/>
                </a:lnTo>
                <a:lnTo>
                  <a:pt x="643" y="1118"/>
                </a:lnTo>
                <a:lnTo>
                  <a:pt x="650" y="1105"/>
                </a:lnTo>
                <a:lnTo>
                  <a:pt x="650" y="1097"/>
                </a:lnTo>
                <a:lnTo>
                  <a:pt x="657" y="1082"/>
                </a:lnTo>
                <a:lnTo>
                  <a:pt x="657" y="1077"/>
                </a:lnTo>
                <a:lnTo>
                  <a:pt x="664" y="1061"/>
                </a:lnTo>
                <a:lnTo>
                  <a:pt x="664" y="1053"/>
                </a:lnTo>
                <a:lnTo>
                  <a:pt x="664" y="1040"/>
                </a:lnTo>
                <a:lnTo>
                  <a:pt x="670" y="1033"/>
                </a:lnTo>
                <a:lnTo>
                  <a:pt x="679" y="1017"/>
                </a:lnTo>
                <a:lnTo>
                  <a:pt x="679" y="1010"/>
                </a:lnTo>
                <a:lnTo>
                  <a:pt x="686" y="1004"/>
                </a:lnTo>
                <a:lnTo>
                  <a:pt x="686" y="988"/>
                </a:lnTo>
                <a:lnTo>
                  <a:pt x="693" y="981"/>
                </a:lnTo>
                <a:lnTo>
                  <a:pt x="699" y="974"/>
                </a:lnTo>
                <a:lnTo>
                  <a:pt x="699" y="961"/>
                </a:lnTo>
                <a:lnTo>
                  <a:pt x="706" y="952"/>
                </a:lnTo>
                <a:lnTo>
                  <a:pt x="715" y="938"/>
                </a:lnTo>
                <a:lnTo>
                  <a:pt x="722" y="932"/>
                </a:lnTo>
                <a:lnTo>
                  <a:pt x="722" y="925"/>
                </a:lnTo>
                <a:lnTo>
                  <a:pt x="729" y="916"/>
                </a:lnTo>
                <a:lnTo>
                  <a:pt x="735" y="903"/>
                </a:lnTo>
                <a:lnTo>
                  <a:pt x="742" y="896"/>
                </a:lnTo>
                <a:lnTo>
                  <a:pt x="751" y="889"/>
                </a:lnTo>
                <a:lnTo>
                  <a:pt x="758" y="880"/>
                </a:lnTo>
                <a:lnTo>
                  <a:pt x="766" y="867"/>
                </a:lnTo>
                <a:lnTo>
                  <a:pt x="771" y="860"/>
                </a:lnTo>
                <a:lnTo>
                  <a:pt x="779" y="853"/>
                </a:lnTo>
                <a:lnTo>
                  <a:pt x="787" y="844"/>
                </a:lnTo>
                <a:lnTo>
                  <a:pt x="795" y="837"/>
                </a:lnTo>
                <a:lnTo>
                  <a:pt x="802" y="831"/>
                </a:lnTo>
                <a:lnTo>
                  <a:pt x="808" y="816"/>
                </a:lnTo>
                <a:lnTo>
                  <a:pt x="815" y="808"/>
                </a:lnTo>
                <a:lnTo>
                  <a:pt x="823" y="801"/>
                </a:lnTo>
                <a:lnTo>
                  <a:pt x="831" y="795"/>
                </a:lnTo>
                <a:lnTo>
                  <a:pt x="838" y="788"/>
                </a:lnTo>
                <a:lnTo>
                  <a:pt x="844" y="780"/>
                </a:lnTo>
                <a:lnTo>
                  <a:pt x="851" y="772"/>
                </a:lnTo>
                <a:lnTo>
                  <a:pt x="860" y="764"/>
                </a:lnTo>
                <a:lnTo>
                  <a:pt x="874" y="759"/>
                </a:lnTo>
                <a:lnTo>
                  <a:pt x="880" y="751"/>
                </a:lnTo>
                <a:lnTo>
                  <a:pt x="887" y="744"/>
                </a:lnTo>
                <a:lnTo>
                  <a:pt x="896" y="744"/>
                </a:lnTo>
                <a:lnTo>
                  <a:pt x="910" y="736"/>
                </a:lnTo>
                <a:lnTo>
                  <a:pt x="916" y="728"/>
                </a:lnTo>
                <a:lnTo>
                  <a:pt x="923" y="723"/>
                </a:lnTo>
                <a:lnTo>
                  <a:pt x="932" y="715"/>
                </a:lnTo>
                <a:lnTo>
                  <a:pt x="946" y="708"/>
                </a:lnTo>
                <a:lnTo>
                  <a:pt x="952" y="708"/>
                </a:lnTo>
                <a:lnTo>
                  <a:pt x="959" y="699"/>
                </a:lnTo>
                <a:lnTo>
                  <a:pt x="975" y="692"/>
                </a:lnTo>
                <a:lnTo>
                  <a:pt x="981" y="692"/>
                </a:lnTo>
                <a:lnTo>
                  <a:pt x="988" y="686"/>
                </a:lnTo>
                <a:lnTo>
                  <a:pt x="1004" y="679"/>
                </a:lnTo>
                <a:lnTo>
                  <a:pt x="1011" y="679"/>
                </a:lnTo>
                <a:lnTo>
                  <a:pt x="1024" y="672"/>
                </a:lnTo>
                <a:lnTo>
                  <a:pt x="1032" y="672"/>
                </a:lnTo>
                <a:lnTo>
                  <a:pt x="1040" y="663"/>
                </a:lnTo>
                <a:lnTo>
                  <a:pt x="1053" y="663"/>
                </a:lnTo>
                <a:lnTo>
                  <a:pt x="1061" y="656"/>
                </a:lnTo>
                <a:lnTo>
                  <a:pt x="1076" y="656"/>
                </a:lnTo>
                <a:lnTo>
                  <a:pt x="1084" y="650"/>
                </a:lnTo>
                <a:lnTo>
                  <a:pt x="1097" y="650"/>
                </a:lnTo>
                <a:lnTo>
                  <a:pt x="1104" y="643"/>
                </a:lnTo>
                <a:lnTo>
                  <a:pt x="1120" y="643"/>
                </a:lnTo>
                <a:lnTo>
                  <a:pt x="1126" y="643"/>
                </a:lnTo>
                <a:lnTo>
                  <a:pt x="1140" y="636"/>
                </a:lnTo>
                <a:lnTo>
                  <a:pt x="1149" y="636"/>
                </a:lnTo>
                <a:lnTo>
                  <a:pt x="1162" y="636"/>
                </a:lnTo>
                <a:lnTo>
                  <a:pt x="1169" y="636"/>
                </a:lnTo>
                <a:lnTo>
                  <a:pt x="1185" y="627"/>
                </a:lnTo>
                <a:lnTo>
                  <a:pt x="1192" y="627"/>
                </a:lnTo>
                <a:lnTo>
                  <a:pt x="1205" y="627"/>
                </a:lnTo>
                <a:lnTo>
                  <a:pt x="1212" y="627"/>
                </a:lnTo>
                <a:lnTo>
                  <a:pt x="1228" y="627"/>
                </a:lnTo>
                <a:lnTo>
                  <a:pt x="1234" y="627"/>
                </a:lnTo>
                <a:lnTo>
                  <a:pt x="1248" y="627"/>
                </a:lnTo>
                <a:lnTo>
                  <a:pt x="1257" y="627"/>
                </a:lnTo>
                <a:lnTo>
                  <a:pt x="1257" y="0"/>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3" name="Freeform 132"/>
          <p:cNvSpPr>
            <a:spLocks/>
          </p:cNvSpPr>
          <p:nvPr/>
        </p:nvSpPr>
        <p:spPr bwMode="gray">
          <a:xfrm>
            <a:off x="6664325" y="4331171"/>
            <a:ext cx="911225" cy="771525"/>
          </a:xfrm>
          <a:custGeom>
            <a:avLst/>
            <a:gdLst>
              <a:gd name="T0" fmla="*/ 30495 w 1255"/>
              <a:gd name="T1" fmla="*/ 771525 h 1262"/>
              <a:gd name="T2" fmla="*/ 78416 w 1255"/>
              <a:gd name="T3" fmla="*/ 768468 h 1262"/>
              <a:gd name="T4" fmla="*/ 124885 w 1255"/>
              <a:gd name="T5" fmla="*/ 762966 h 1262"/>
              <a:gd name="T6" fmla="*/ 172080 w 1255"/>
              <a:gd name="T7" fmla="*/ 758687 h 1262"/>
              <a:gd name="T8" fmla="*/ 219275 w 1255"/>
              <a:gd name="T9" fmla="*/ 749516 h 1262"/>
              <a:gd name="T10" fmla="*/ 266470 w 1255"/>
              <a:gd name="T11" fmla="*/ 736678 h 1262"/>
              <a:gd name="T12" fmla="*/ 312939 w 1255"/>
              <a:gd name="T13" fmla="*/ 723840 h 1262"/>
              <a:gd name="T14" fmla="*/ 355777 w 1255"/>
              <a:gd name="T15" fmla="*/ 709779 h 1262"/>
              <a:gd name="T16" fmla="*/ 402972 w 1255"/>
              <a:gd name="T17" fmla="*/ 692049 h 1262"/>
              <a:gd name="T18" fmla="*/ 444358 w 1255"/>
              <a:gd name="T19" fmla="*/ 674320 h 1262"/>
              <a:gd name="T20" fmla="*/ 482114 w 1255"/>
              <a:gd name="T21" fmla="*/ 652312 h 1262"/>
              <a:gd name="T22" fmla="*/ 522774 w 1255"/>
              <a:gd name="T23" fmla="*/ 630303 h 1262"/>
              <a:gd name="T24" fmla="*/ 560530 w 1255"/>
              <a:gd name="T25" fmla="*/ 608294 h 1262"/>
              <a:gd name="T26" fmla="*/ 596108 w 1255"/>
              <a:gd name="T27" fmla="*/ 582006 h 1262"/>
              <a:gd name="T28" fmla="*/ 633864 w 1255"/>
              <a:gd name="T29" fmla="*/ 556329 h 1262"/>
              <a:gd name="T30" fmla="*/ 669442 w 1255"/>
              <a:gd name="T31" fmla="*/ 525150 h 1262"/>
              <a:gd name="T32" fmla="*/ 701389 w 1255"/>
              <a:gd name="T33" fmla="*/ 493360 h 1262"/>
              <a:gd name="T34" fmla="*/ 727528 w 1255"/>
              <a:gd name="T35" fmla="*/ 463404 h 1262"/>
              <a:gd name="T36" fmla="*/ 758749 w 1255"/>
              <a:gd name="T37" fmla="*/ 431614 h 1262"/>
              <a:gd name="T38" fmla="*/ 779805 w 1255"/>
              <a:gd name="T39" fmla="*/ 397378 h 1262"/>
              <a:gd name="T40" fmla="*/ 805944 w 1255"/>
              <a:gd name="T41" fmla="*/ 361920 h 1262"/>
              <a:gd name="T42" fmla="*/ 827000 w 1255"/>
              <a:gd name="T43" fmla="*/ 326461 h 1262"/>
              <a:gd name="T44" fmla="*/ 848056 w 1255"/>
              <a:gd name="T45" fmla="*/ 291003 h 1262"/>
              <a:gd name="T46" fmla="*/ 864030 w 1255"/>
              <a:gd name="T47" fmla="*/ 251265 h 1262"/>
              <a:gd name="T48" fmla="*/ 879278 w 1255"/>
              <a:gd name="T49" fmla="*/ 211527 h 1262"/>
              <a:gd name="T50" fmla="*/ 890169 w 1255"/>
              <a:gd name="T51" fmla="*/ 176680 h 1262"/>
              <a:gd name="T52" fmla="*/ 900334 w 1255"/>
              <a:gd name="T53" fmla="*/ 136943 h 1262"/>
              <a:gd name="T54" fmla="*/ 906142 w 1255"/>
              <a:gd name="T55" fmla="*/ 97205 h 1262"/>
              <a:gd name="T56" fmla="*/ 911225 w 1255"/>
              <a:gd name="T57" fmla="*/ 52576 h 1262"/>
              <a:gd name="T58" fmla="*/ 911225 w 1255"/>
              <a:gd name="T59" fmla="*/ 12838 h 1262"/>
              <a:gd name="T60" fmla="*/ 455249 w 1255"/>
              <a:gd name="T61" fmla="*/ 8559 h 1262"/>
              <a:gd name="T62" fmla="*/ 455249 w 1255"/>
              <a:gd name="T63" fmla="*/ 26288 h 1262"/>
              <a:gd name="T64" fmla="*/ 455249 w 1255"/>
              <a:gd name="T65" fmla="*/ 48297 h 1262"/>
              <a:gd name="T66" fmla="*/ 450167 w 1255"/>
              <a:gd name="T67" fmla="*/ 66026 h 1262"/>
              <a:gd name="T68" fmla="*/ 444358 w 1255"/>
              <a:gd name="T69" fmla="*/ 88035 h 1262"/>
              <a:gd name="T70" fmla="*/ 438550 w 1255"/>
              <a:gd name="T71" fmla="*/ 105764 h 1262"/>
              <a:gd name="T72" fmla="*/ 434919 w 1255"/>
              <a:gd name="T73" fmla="*/ 127772 h 1262"/>
              <a:gd name="T74" fmla="*/ 424028 w 1255"/>
              <a:gd name="T75" fmla="*/ 145502 h 1262"/>
              <a:gd name="T76" fmla="*/ 412411 w 1255"/>
              <a:gd name="T77" fmla="*/ 163231 h 1262"/>
              <a:gd name="T78" fmla="*/ 402972 w 1255"/>
              <a:gd name="T79" fmla="*/ 180960 h 1262"/>
              <a:gd name="T80" fmla="*/ 391355 w 1255"/>
              <a:gd name="T81" fmla="*/ 198689 h 1262"/>
              <a:gd name="T82" fmla="*/ 376833 w 1255"/>
              <a:gd name="T83" fmla="*/ 216418 h 1262"/>
              <a:gd name="T84" fmla="*/ 365216 w 1255"/>
              <a:gd name="T85" fmla="*/ 234147 h 1262"/>
              <a:gd name="T86" fmla="*/ 350695 w 1255"/>
              <a:gd name="T87" fmla="*/ 246986 h 1262"/>
              <a:gd name="T88" fmla="*/ 334721 w 1255"/>
              <a:gd name="T89" fmla="*/ 264715 h 1262"/>
              <a:gd name="T90" fmla="*/ 319473 w 1255"/>
              <a:gd name="T91" fmla="*/ 276942 h 1262"/>
              <a:gd name="T92" fmla="*/ 298417 w 1255"/>
              <a:gd name="T93" fmla="*/ 291003 h 1262"/>
              <a:gd name="T94" fmla="*/ 282443 w 1255"/>
              <a:gd name="T95" fmla="*/ 304453 h 1262"/>
              <a:gd name="T96" fmla="*/ 260661 w 1255"/>
              <a:gd name="T97" fmla="*/ 317903 h 1262"/>
              <a:gd name="T98" fmla="*/ 240331 w 1255"/>
              <a:gd name="T99" fmla="*/ 326461 h 1262"/>
              <a:gd name="T100" fmla="*/ 219275 w 1255"/>
              <a:gd name="T101" fmla="*/ 339911 h 1262"/>
              <a:gd name="T102" fmla="*/ 198219 w 1255"/>
              <a:gd name="T103" fmla="*/ 348470 h 1262"/>
              <a:gd name="T104" fmla="*/ 177162 w 1255"/>
              <a:gd name="T105" fmla="*/ 357640 h 1262"/>
              <a:gd name="T106" fmla="*/ 157558 w 1255"/>
              <a:gd name="T107" fmla="*/ 361920 h 1262"/>
              <a:gd name="T108" fmla="*/ 135776 w 1255"/>
              <a:gd name="T109" fmla="*/ 370479 h 1262"/>
              <a:gd name="T110" fmla="*/ 108911 w 1255"/>
              <a:gd name="T111" fmla="*/ 375370 h 1262"/>
              <a:gd name="T112" fmla="*/ 88581 w 1255"/>
              <a:gd name="T113" fmla="*/ 379649 h 1262"/>
              <a:gd name="T114" fmla="*/ 61716 w 1255"/>
              <a:gd name="T115" fmla="*/ 383928 h 1262"/>
              <a:gd name="T116" fmla="*/ 40660 w 1255"/>
              <a:gd name="T117" fmla="*/ 383928 h 1262"/>
              <a:gd name="T118" fmla="*/ 14522 w 1255"/>
              <a:gd name="T119" fmla="*/ 387597 h 1262"/>
              <a:gd name="T120" fmla="*/ 0 w 1255"/>
              <a:gd name="T121" fmla="*/ 771525 h 12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5"/>
              <a:gd name="T184" fmla="*/ 0 h 1262"/>
              <a:gd name="T185" fmla="*/ 1255 w 1255"/>
              <a:gd name="T186" fmla="*/ 1262 h 126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5" h="1262">
                <a:moveTo>
                  <a:pt x="0" y="1262"/>
                </a:moveTo>
                <a:lnTo>
                  <a:pt x="20" y="1262"/>
                </a:lnTo>
                <a:lnTo>
                  <a:pt x="42" y="1262"/>
                </a:lnTo>
                <a:lnTo>
                  <a:pt x="64" y="1262"/>
                </a:lnTo>
                <a:lnTo>
                  <a:pt x="85" y="1257"/>
                </a:lnTo>
                <a:lnTo>
                  <a:pt x="108" y="1257"/>
                </a:lnTo>
                <a:lnTo>
                  <a:pt x="129" y="1257"/>
                </a:lnTo>
                <a:lnTo>
                  <a:pt x="150" y="1248"/>
                </a:lnTo>
                <a:lnTo>
                  <a:pt x="172" y="1248"/>
                </a:lnTo>
                <a:lnTo>
                  <a:pt x="194" y="1248"/>
                </a:lnTo>
                <a:lnTo>
                  <a:pt x="217" y="1241"/>
                </a:lnTo>
                <a:lnTo>
                  <a:pt x="237" y="1241"/>
                </a:lnTo>
                <a:lnTo>
                  <a:pt x="259" y="1233"/>
                </a:lnTo>
                <a:lnTo>
                  <a:pt x="281" y="1226"/>
                </a:lnTo>
                <a:lnTo>
                  <a:pt x="302" y="1226"/>
                </a:lnTo>
                <a:lnTo>
                  <a:pt x="322" y="1220"/>
                </a:lnTo>
                <a:lnTo>
                  <a:pt x="346" y="1212"/>
                </a:lnTo>
                <a:lnTo>
                  <a:pt x="367" y="1205"/>
                </a:lnTo>
                <a:lnTo>
                  <a:pt x="389" y="1197"/>
                </a:lnTo>
                <a:lnTo>
                  <a:pt x="411" y="1192"/>
                </a:lnTo>
                <a:lnTo>
                  <a:pt x="431" y="1184"/>
                </a:lnTo>
                <a:lnTo>
                  <a:pt x="454" y="1176"/>
                </a:lnTo>
                <a:lnTo>
                  <a:pt x="467" y="1168"/>
                </a:lnTo>
                <a:lnTo>
                  <a:pt x="490" y="1161"/>
                </a:lnTo>
                <a:lnTo>
                  <a:pt x="512" y="1155"/>
                </a:lnTo>
                <a:lnTo>
                  <a:pt x="533" y="1140"/>
                </a:lnTo>
                <a:lnTo>
                  <a:pt x="555" y="1132"/>
                </a:lnTo>
                <a:lnTo>
                  <a:pt x="568" y="1125"/>
                </a:lnTo>
                <a:lnTo>
                  <a:pt x="591" y="1112"/>
                </a:lnTo>
                <a:lnTo>
                  <a:pt x="612" y="1103"/>
                </a:lnTo>
                <a:lnTo>
                  <a:pt x="627" y="1089"/>
                </a:lnTo>
                <a:lnTo>
                  <a:pt x="648" y="1083"/>
                </a:lnTo>
                <a:lnTo>
                  <a:pt x="664" y="1067"/>
                </a:lnTo>
                <a:lnTo>
                  <a:pt x="684" y="1060"/>
                </a:lnTo>
                <a:lnTo>
                  <a:pt x="707" y="1047"/>
                </a:lnTo>
                <a:lnTo>
                  <a:pt x="720" y="1031"/>
                </a:lnTo>
                <a:lnTo>
                  <a:pt x="743" y="1017"/>
                </a:lnTo>
                <a:lnTo>
                  <a:pt x="756" y="1011"/>
                </a:lnTo>
                <a:lnTo>
                  <a:pt x="772" y="995"/>
                </a:lnTo>
                <a:lnTo>
                  <a:pt x="792" y="981"/>
                </a:lnTo>
                <a:lnTo>
                  <a:pt x="808" y="968"/>
                </a:lnTo>
                <a:lnTo>
                  <a:pt x="821" y="952"/>
                </a:lnTo>
                <a:lnTo>
                  <a:pt x="844" y="939"/>
                </a:lnTo>
                <a:lnTo>
                  <a:pt x="857" y="923"/>
                </a:lnTo>
                <a:lnTo>
                  <a:pt x="873" y="910"/>
                </a:lnTo>
                <a:lnTo>
                  <a:pt x="886" y="895"/>
                </a:lnTo>
                <a:lnTo>
                  <a:pt x="901" y="874"/>
                </a:lnTo>
                <a:lnTo>
                  <a:pt x="922" y="859"/>
                </a:lnTo>
                <a:lnTo>
                  <a:pt x="937" y="843"/>
                </a:lnTo>
                <a:lnTo>
                  <a:pt x="953" y="830"/>
                </a:lnTo>
                <a:lnTo>
                  <a:pt x="966" y="807"/>
                </a:lnTo>
                <a:lnTo>
                  <a:pt x="973" y="794"/>
                </a:lnTo>
                <a:lnTo>
                  <a:pt x="989" y="778"/>
                </a:lnTo>
                <a:lnTo>
                  <a:pt x="1002" y="758"/>
                </a:lnTo>
                <a:lnTo>
                  <a:pt x="1018" y="742"/>
                </a:lnTo>
                <a:lnTo>
                  <a:pt x="1031" y="722"/>
                </a:lnTo>
                <a:lnTo>
                  <a:pt x="1045" y="706"/>
                </a:lnTo>
                <a:lnTo>
                  <a:pt x="1054" y="686"/>
                </a:lnTo>
                <a:lnTo>
                  <a:pt x="1067" y="670"/>
                </a:lnTo>
                <a:lnTo>
                  <a:pt x="1074" y="650"/>
                </a:lnTo>
                <a:lnTo>
                  <a:pt x="1090" y="634"/>
                </a:lnTo>
                <a:lnTo>
                  <a:pt x="1097" y="614"/>
                </a:lnTo>
                <a:lnTo>
                  <a:pt x="1110" y="592"/>
                </a:lnTo>
                <a:lnTo>
                  <a:pt x="1117" y="570"/>
                </a:lnTo>
                <a:lnTo>
                  <a:pt x="1132" y="556"/>
                </a:lnTo>
                <a:lnTo>
                  <a:pt x="1139" y="534"/>
                </a:lnTo>
                <a:lnTo>
                  <a:pt x="1146" y="513"/>
                </a:lnTo>
                <a:lnTo>
                  <a:pt x="1154" y="489"/>
                </a:lnTo>
                <a:lnTo>
                  <a:pt x="1168" y="476"/>
                </a:lnTo>
                <a:lnTo>
                  <a:pt x="1175" y="453"/>
                </a:lnTo>
                <a:lnTo>
                  <a:pt x="1182" y="433"/>
                </a:lnTo>
                <a:lnTo>
                  <a:pt x="1190" y="411"/>
                </a:lnTo>
                <a:lnTo>
                  <a:pt x="1198" y="390"/>
                </a:lnTo>
                <a:lnTo>
                  <a:pt x="1204" y="368"/>
                </a:lnTo>
                <a:lnTo>
                  <a:pt x="1211" y="346"/>
                </a:lnTo>
                <a:lnTo>
                  <a:pt x="1211" y="325"/>
                </a:lnTo>
                <a:lnTo>
                  <a:pt x="1219" y="303"/>
                </a:lnTo>
                <a:lnTo>
                  <a:pt x="1226" y="289"/>
                </a:lnTo>
                <a:lnTo>
                  <a:pt x="1226" y="267"/>
                </a:lnTo>
                <a:lnTo>
                  <a:pt x="1235" y="245"/>
                </a:lnTo>
                <a:lnTo>
                  <a:pt x="1240" y="224"/>
                </a:lnTo>
                <a:lnTo>
                  <a:pt x="1240" y="202"/>
                </a:lnTo>
                <a:lnTo>
                  <a:pt x="1248" y="180"/>
                </a:lnTo>
                <a:lnTo>
                  <a:pt x="1248" y="159"/>
                </a:lnTo>
                <a:lnTo>
                  <a:pt x="1248" y="130"/>
                </a:lnTo>
                <a:lnTo>
                  <a:pt x="1255" y="108"/>
                </a:lnTo>
                <a:lnTo>
                  <a:pt x="1255" y="86"/>
                </a:lnTo>
                <a:lnTo>
                  <a:pt x="1255" y="66"/>
                </a:lnTo>
                <a:lnTo>
                  <a:pt x="1255" y="43"/>
                </a:lnTo>
                <a:lnTo>
                  <a:pt x="1255" y="21"/>
                </a:lnTo>
                <a:lnTo>
                  <a:pt x="1255" y="0"/>
                </a:lnTo>
                <a:lnTo>
                  <a:pt x="627" y="0"/>
                </a:lnTo>
                <a:lnTo>
                  <a:pt x="627" y="14"/>
                </a:lnTo>
                <a:lnTo>
                  <a:pt x="627" y="21"/>
                </a:lnTo>
                <a:lnTo>
                  <a:pt x="627" y="36"/>
                </a:lnTo>
                <a:lnTo>
                  <a:pt x="627" y="43"/>
                </a:lnTo>
                <a:lnTo>
                  <a:pt x="627" y="57"/>
                </a:lnTo>
                <a:lnTo>
                  <a:pt x="627" y="66"/>
                </a:lnTo>
                <a:lnTo>
                  <a:pt x="627" y="79"/>
                </a:lnTo>
                <a:lnTo>
                  <a:pt x="620" y="86"/>
                </a:lnTo>
                <a:lnTo>
                  <a:pt x="620" y="102"/>
                </a:lnTo>
                <a:lnTo>
                  <a:pt x="620" y="108"/>
                </a:lnTo>
                <a:lnTo>
                  <a:pt x="620" y="122"/>
                </a:lnTo>
                <a:lnTo>
                  <a:pt x="612" y="130"/>
                </a:lnTo>
                <a:lnTo>
                  <a:pt x="612" y="144"/>
                </a:lnTo>
                <a:lnTo>
                  <a:pt x="612" y="151"/>
                </a:lnTo>
                <a:lnTo>
                  <a:pt x="604" y="166"/>
                </a:lnTo>
                <a:lnTo>
                  <a:pt x="604" y="173"/>
                </a:lnTo>
                <a:lnTo>
                  <a:pt x="599" y="187"/>
                </a:lnTo>
                <a:lnTo>
                  <a:pt x="599" y="195"/>
                </a:lnTo>
                <a:lnTo>
                  <a:pt x="599" y="209"/>
                </a:lnTo>
                <a:lnTo>
                  <a:pt x="591" y="216"/>
                </a:lnTo>
                <a:lnTo>
                  <a:pt x="584" y="231"/>
                </a:lnTo>
                <a:lnTo>
                  <a:pt x="584" y="238"/>
                </a:lnTo>
                <a:lnTo>
                  <a:pt x="575" y="245"/>
                </a:lnTo>
                <a:lnTo>
                  <a:pt x="575" y="260"/>
                </a:lnTo>
                <a:lnTo>
                  <a:pt x="568" y="267"/>
                </a:lnTo>
                <a:lnTo>
                  <a:pt x="562" y="281"/>
                </a:lnTo>
                <a:lnTo>
                  <a:pt x="562" y="289"/>
                </a:lnTo>
                <a:lnTo>
                  <a:pt x="555" y="296"/>
                </a:lnTo>
                <a:lnTo>
                  <a:pt x="548" y="310"/>
                </a:lnTo>
                <a:lnTo>
                  <a:pt x="548" y="317"/>
                </a:lnTo>
                <a:lnTo>
                  <a:pt x="539" y="325"/>
                </a:lnTo>
                <a:lnTo>
                  <a:pt x="533" y="339"/>
                </a:lnTo>
                <a:lnTo>
                  <a:pt x="526" y="346"/>
                </a:lnTo>
                <a:lnTo>
                  <a:pt x="519" y="354"/>
                </a:lnTo>
                <a:lnTo>
                  <a:pt x="519" y="361"/>
                </a:lnTo>
                <a:lnTo>
                  <a:pt x="512" y="375"/>
                </a:lnTo>
                <a:lnTo>
                  <a:pt x="503" y="383"/>
                </a:lnTo>
                <a:lnTo>
                  <a:pt x="497" y="390"/>
                </a:lnTo>
                <a:lnTo>
                  <a:pt x="490" y="397"/>
                </a:lnTo>
                <a:lnTo>
                  <a:pt x="483" y="404"/>
                </a:lnTo>
                <a:lnTo>
                  <a:pt x="476" y="419"/>
                </a:lnTo>
                <a:lnTo>
                  <a:pt x="467" y="426"/>
                </a:lnTo>
                <a:lnTo>
                  <a:pt x="461" y="433"/>
                </a:lnTo>
                <a:lnTo>
                  <a:pt x="454" y="440"/>
                </a:lnTo>
                <a:lnTo>
                  <a:pt x="447" y="448"/>
                </a:lnTo>
                <a:lnTo>
                  <a:pt x="440" y="453"/>
                </a:lnTo>
                <a:lnTo>
                  <a:pt x="431" y="462"/>
                </a:lnTo>
                <a:lnTo>
                  <a:pt x="418" y="469"/>
                </a:lnTo>
                <a:lnTo>
                  <a:pt x="411" y="476"/>
                </a:lnTo>
                <a:lnTo>
                  <a:pt x="403" y="484"/>
                </a:lnTo>
                <a:lnTo>
                  <a:pt x="395" y="489"/>
                </a:lnTo>
                <a:lnTo>
                  <a:pt x="389" y="498"/>
                </a:lnTo>
                <a:lnTo>
                  <a:pt x="382" y="505"/>
                </a:lnTo>
                <a:lnTo>
                  <a:pt x="367" y="513"/>
                </a:lnTo>
                <a:lnTo>
                  <a:pt x="359" y="520"/>
                </a:lnTo>
                <a:lnTo>
                  <a:pt x="353" y="526"/>
                </a:lnTo>
                <a:lnTo>
                  <a:pt x="346" y="534"/>
                </a:lnTo>
                <a:lnTo>
                  <a:pt x="331" y="534"/>
                </a:lnTo>
                <a:lnTo>
                  <a:pt x="322" y="541"/>
                </a:lnTo>
                <a:lnTo>
                  <a:pt x="317" y="549"/>
                </a:lnTo>
                <a:lnTo>
                  <a:pt x="302" y="556"/>
                </a:lnTo>
                <a:lnTo>
                  <a:pt x="295" y="562"/>
                </a:lnTo>
                <a:lnTo>
                  <a:pt x="286" y="562"/>
                </a:lnTo>
                <a:lnTo>
                  <a:pt x="273" y="570"/>
                </a:lnTo>
                <a:lnTo>
                  <a:pt x="266" y="578"/>
                </a:lnTo>
                <a:lnTo>
                  <a:pt x="259" y="578"/>
                </a:lnTo>
                <a:lnTo>
                  <a:pt x="244" y="585"/>
                </a:lnTo>
                <a:lnTo>
                  <a:pt x="237" y="585"/>
                </a:lnTo>
                <a:lnTo>
                  <a:pt x="223" y="592"/>
                </a:lnTo>
                <a:lnTo>
                  <a:pt x="217" y="592"/>
                </a:lnTo>
                <a:lnTo>
                  <a:pt x="208" y="598"/>
                </a:lnTo>
                <a:lnTo>
                  <a:pt x="194" y="598"/>
                </a:lnTo>
                <a:lnTo>
                  <a:pt x="187" y="606"/>
                </a:lnTo>
                <a:lnTo>
                  <a:pt x="172" y="606"/>
                </a:lnTo>
                <a:lnTo>
                  <a:pt x="165" y="614"/>
                </a:lnTo>
                <a:lnTo>
                  <a:pt x="150" y="614"/>
                </a:lnTo>
                <a:lnTo>
                  <a:pt x="145" y="621"/>
                </a:lnTo>
                <a:lnTo>
                  <a:pt x="129" y="621"/>
                </a:lnTo>
                <a:lnTo>
                  <a:pt x="122" y="621"/>
                </a:lnTo>
                <a:lnTo>
                  <a:pt x="108" y="621"/>
                </a:lnTo>
                <a:lnTo>
                  <a:pt x="100" y="628"/>
                </a:lnTo>
                <a:lnTo>
                  <a:pt x="85" y="628"/>
                </a:lnTo>
                <a:lnTo>
                  <a:pt x="78" y="628"/>
                </a:lnTo>
                <a:lnTo>
                  <a:pt x="64" y="628"/>
                </a:lnTo>
                <a:lnTo>
                  <a:pt x="56" y="628"/>
                </a:lnTo>
                <a:lnTo>
                  <a:pt x="42" y="634"/>
                </a:lnTo>
                <a:lnTo>
                  <a:pt x="36" y="634"/>
                </a:lnTo>
                <a:lnTo>
                  <a:pt x="20" y="634"/>
                </a:lnTo>
                <a:lnTo>
                  <a:pt x="13" y="634"/>
                </a:lnTo>
                <a:lnTo>
                  <a:pt x="0" y="634"/>
                </a:lnTo>
                <a:lnTo>
                  <a:pt x="0" y="1262"/>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4" name="Freeform 133"/>
          <p:cNvSpPr>
            <a:spLocks/>
          </p:cNvSpPr>
          <p:nvPr/>
        </p:nvSpPr>
        <p:spPr bwMode="gray">
          <a:xfrm>
            <a:off x="6664325" y="3572346"/>
            <a:ext cx="911225" cy="765175"/>
          </a:xfrm>
          <a:custGeom>
            <a:avLst/>
            <a:gdLst>
              <a:gd name="T0" fmla="*/ 911225 w 1255"/>
              <a:gd name="T1" fmla="*/ 739588 h 1256"/>
              <a:gd name="T2" fmla="*/ 911225 w 1255"/>
              <a:gd name="T3" fmla="*/ 699989 h 1256"/>
              <a:gd name="T4" fmla="*/ 906142 w 1255"/>
              <a:gd name="T5" fmla="*/ 659171 h 1256"/>
              <a:gd name="T6" fmla="*/ 896703 w 1255"/>
              <a:gd name="T7" fmla="*/ 619572 h 1256"/>
              <a:gd name="T8" fmla="*/ 885086 w 1255"/>
              <a:gd name="T9" fmla="*/ 579973 h 1256"/>
              <a:gd name="T10" fmla="*/ 874195 w 1255"/>
              <a:gd name="T11" fmla="*/ 541593 h 1256"/>
              <a:gd name="T12" fmla="*/ 858221 w 1255"/>
              <a:gd name="T13" fmla="*/ 506258 h 1256"/>
              <a:gd name="T14" fmla="*/ 837891 w 1255"/>
              <a:gd name="T15" fmla="*/ 465441 h 1256"/>
              <a:gd name="T16" fmla="*/ 821918 w 1255"/>
              <a:gd name="T17" fmla="*/ 431325 h 1256"/>
              <a:gd name="T18" fmla="*/ 796505 w 1255"/>
              <a:gd name="T19" fmla="*/ 395990 h 1256"/>
              <a:gd name="T20" fmla="*/ 774723 w 1255"/>
              <a:gd name="T21" fmla="*/ 360047 h 1256"/>
              <a:gd name="T22" fmla="*/ 748584 w 1255"/>
              <a:gd name="T23" fmla="*/ 325930 h 1256"/>
              <a:gd name="T24" fmla="*/ 718089 w 1255"/>
              <a:gd name="T25" fmla="*/ 294251 h 1256"/>
              <a:gd name="T26" fmla="*/ 691950 w 1255"/>
              <a:gd name="T27" fmla="*/ 264400 h 1256"/>
              <a:gd name="T28" fmla="*/ 654194 w 1255"/>
              <a:gd name="T29" fmla="*/ 233330 h 1256"/>
              <a:gd name="T30" fmla="*/ 622247 w 1255"/>
              <a:gd name="T31" fmla="*/ 207743 h 1256"/>
              <a:gd name="T32" fmla="*/ 586669 w 1255"/>
              <a:gd name="T33" fmla="*/ 180328 h 1256"/>
              <a:gd name="T34" fmla="*/ 548913 w 1255"/>
              <a:gd name="T35" fmla="*/ 154132 h 1256"/>
              <a:gd name="T36" fmla="*/ 513335 w 1255"/>
              <a:gd name="T37" fmla="*/ 132200 h 1256"/>
              <a:gd name="T38" fmla="*/ 470497 w 1255"/>
              <a:gd name="T39" fmla="*/ 110268 h 1256"/>
              <a:gd name="T40" fmla="*/ 429111 w 1255"/>
              <a:gd name="T41" fmla="*/ 88336 h 1256"/>
              <a:gd name="T42" fmla="*/ 386998 w 1255"/>
              <a:gd name="T43" fmla="*/ 70669 h 1256"/>
              <a:gd name="T44" fmla="*/ 339077 w 1255"/>
              <a:gd name="T45" fmla="*/ 53611 h 1256"/>
              <a:gd name="T46" fmla="*/ 298417 w 1255"/>
              <a:gd name="T47" fmla="*/ 39599 h 1256"/>
              <a:gd name="T48" fmla="*/ 251222 w 1255"/>
              <a:gd name="T49" fmla="*/ 31679 h 1256"/>
              <a:gd name="T50" fmla="*/ 204027 w 1255"/>
              <a:gd name="T51" fmla="*/ 17667 h 1256"/>
              <a:gd name="T52" fmla="*/ 157558 w 1255"/>
              <a:gd name="T53" fmla="*/ 9747 h 1256"/>
              <a:gd name="T54" fmla="*/ 108911 w 1255"/>
              <a:gd name="T55" fmla="*/ 4265 h 1256"/>
              <a:gd name="T56" fmla="*/ 61716 w 1255"/>
              <a:gd name="T57" fmla="*/ 0 h 1256"/>
              <a:gd name="T58" fmla="*/ 14522 w 1255"/>
              <a:gd name="T59" fmla="*/ 0 h 1256"/>
              <a:gd name="T60" fmla="*/ 9439 w 1255"/>
              <a:gd name="T61" fmla="*/ 381978 h 1256"/>
              <a:gd name="T62" fmla="*/ 30495 w 1255"/>
              <a:gd name="T63" fmla="*/ 381978 h 1256"/>
              <a:gd name="T64" fmla="*/ 56634 w 1255"/>
              <a:gd name="T65" fmla="*/ 381978 h 1256"/>
              <a:gd name="T66" fmla="*/ 78416 w 1255"/>
              <a:gd name="T67" fmla="*/ 387461 h 1256"/>
              <a:gd name="T68" fmla="*/ 105281 w 1255"/>
              <a:gd name="T69" fmla="*/ 391726 h 1256"/>
              <a:gd name="T70" fmla="*/ 124885 w 1255"/>
              <a:gd name="T71" fmla="*/ 395990 h 1256"/>
              <a:gd name="T72" fmla="*/ 151024 w 1255"/>
              <a:gd name="T73" fmla="*/ 403910 h 1256"/>
              <a:gd name="T74" fmla="*/ 172080 w 1255"/>
              <a:gd name="T75" fmla="*/ 409393 h 1256"/>
              <a:gd name="T76" fmla="*/ 193136 w 1255"/>
              <a:gd name="T77" fmla="*/ 417922 h 1256"/>
              <a:gd name="T78" fmla="*/ 214192 w 1255"/>
              <a:gd name="T79" fmla="*/ 425842 h 1256"/>
              <a:gd name="T80" fmla="*/ 233796 w 1255"/>
              <a:gd name="T81" fmla="*/ 435589 h 1256"/>
              <a:gd name="T82" fmla="*/ 256305 w 1255"/>
              <a:gd name="T83" fmla="*/ 448383 h 1256"/>
              <a:gd name="T84" fmla="*/ 277361 w 1255"/>
              <a:gd name="T85" fmla="*/ 457521 h 1256"/>
              <a:gd name="T86" fmla="*/ 292608 w 1255"/>
              <a:gd name="T87" fmla="*/ 470315 h 1256"/>
              <a:gd name="T88" fmla="*/ 312939 w 1255"/>
              <a:gd name="T89" fmla="*/ 484326 h 1256"/>
              <a:gd name="T90" fmla="*/ 329638 w 1255"/>
              <a:gd name="T91" fmla="*/ 497120 h 1256"/>
              <a:gd name="T92" fmla="*/ 345612 w 1255"/>
              <a:gd name="T93" fmla="*/ 514178 h 1256"/>
              <a:gd name="T94" fmla="*/ 360860 w 1255"/>
              <a:gd name="T95" fmla="*/ 528190 h 1256"/>
              <a:gd name="T96" fmla="*/ 376833 w 1255"/>
              <a:gd name="T97" fmla="*/ 545857 h 1256"/>
              <a:gd name="T98" fmla="*/ 386998 w 1255"/>
              <a:gd name="T99" fmla="*/ 563525 h 1256"/>
              <a:gd name="T100" fmla="*/ 397890 w 1255"/>
              <a:gd name="T101" fmla="*/ 579973 h 1256"/>
              <a:gd name="T102" fmla="*/ 408055 w 1255"/>
              <a:gd name="T103" fmla="*/ 597641 h 1256"/>
              <a:gd name="T104" fmla="*/ 417494 w 1255"/>
              <a:gd name="T105" fmla="*/ 615308 h 1256"/>
              <a:gd name="T106" fmla="*/ 429111 w 1255"/>
              <a:gd name="T107" fmla="*/ 633584 h 1256"/>
              <a:gd name="T108" fmla="*/ 434919 w 1255"/>
              <a:gd name="T109" fmla="*/ 656125 h 1256"/>
              <a:gd name="T110" fmla="*/ 444358 w 1255"/>
              <a:gd name="T111" fmla="*/ 673183 h 1256"/>
              <a:gd name="T112" fmla="*/ 450167 w 1255"/>
              <a:gd name="T113" fmla="*/ 695724 h 1256"/>
              <a:gd name="T114" fmla="*/ 450167 w 1255"/>
              <a:gd name="T115" fmla="*/ 712173 h 1256"/>
              <a:gd name="T116" fmla="*/ 455249 w 1255"/>
              <a:gd name="T117" fmla="*/ 734105 h 1256"/>
              <a:gd name="T118" fmla="*/ 455249 w 1255"/>
              <a:gd name="T119" fmla="*/ 751772 h 1256"/>
              <a:gd name="T120" fmla="*/ 911225 w 1255"/>
              <a:gd name="T121" fmla="*/ 765175 h 12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5"/>
              <a:gd name="T184" fmla="*/ 0 h 1256"/>
              <a:gd name="T185" fmla="*/ 1255 w 1255"/>
              <a:gd name="T186" fmla="*/ 1256 h 12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5" h="1256">
                <a:moveTo>
                  <a:pt x="1255" y="1256"/>
                </a:moveTo>
                <a:lnTo>
                  <a:pt x="1255" y="1234"/>
                </a:lnTo>
                <a:lnTo>
                  <a:pt x="1255" y="1214"/>
                </a:lnTo>
                <a:lnTo>
                  <a:pt x="1255" y="1191"/>
                </a:lnTo>
                <a:lnTo>
                  <a:pt x="1255" y="1169"/>
                </a:lnTo>
                <a:lnTo>
                  <a:pt x="1255" y="1149"/>
                </a:lnTo>
                <a:lnTo>
                  <a:pt x="1248" y="1126"/>
                </a:lnTo>
                <a:lnTo>
                  <a:pt x="1248" y="1105"/>
                </a:lnTo>
                <a:lnTo>
                  <a:pt x="1248" y="1082"/>
                </a:lnTo>
                <a:lnTo>
                  <a:pt x="1240" y="1061"/>
                </a:lnTo>
                <a:lnTo>
                  <a:pt x="1240" y="1040"/>
                </a:lnTo>
                <a:lnTo>
                  <a:pt x="1235" y="1017"/>
                </a:lnTo>
                <a:lnTo>
                  <a:pt x="1226" y="997"/>
                </a:lnTo>
                <a:lnTo>
                  <a:pt x="1226" y="974"/>
                </a:lnTo>
                <a:lnTo>
                  <a:pt x="1219" y="952"/>
                </a:lnTo>
                <a:lnTo>
                  <a:pt x="1211" y="932"/>
                </a:lnTo>
                <a:lnTo>
                  <a:pt x="1211" y="909"/>
                </a:lnTo>
                <a:lnTo>
                  <a:pt x="1204" y="889"/>
                </a:lnTo>
                <a:lnTo>
                  <a:pt x="1198" y="867"/>
                </a:lnTo>
                <a:lnTo>
                  <a:pt x="1190" y="844"/>
                </a:lnTo>
                <a:lnTo>
                  <a:pt x="1182" y="831"/>
                </a:lnTo>
                <a:lnTo>
                  <a:pt x="1175" y="808"/>
                </a:lnTo>
                <a:lnTo>
                  <a:pt x="1168" y="788"/>
                </a:lnTo>
                <a:lnTo>
                  <a:pt x="1154" y="764"/>
                </a:lnTo>
                <a:lnTo>
                  <a:pt x="1146" y="744"/>
                </a:lnTo>
                <a:lnTo>
                  <a:pt x="1139" y="728"/>
                </a:lnTo>
                <a:lnTo>
                  <a:pt x="1132" y="708"/>
                </a:lnTo>
                <a:lnTo>
                  <a:pt x="1117" y="686"/>
                </a:lnTo>
                <a:lnTo>
                  <a:pt x="1110" y="663"/>
                </a:lnTo>
                <a:lnTo>
                  <a:pt x="1097" y="650"/>
                </a:lnTo>
                <a:lnTo>
                  <a:pt x="1090" y="627"/>
                </a:lnTo>
                <a:lnTo>
                  <a:pt x="1074" y="607"/>
                </a:lnTo>
                <a:lnTo>
                  <a:pt x="1067" y="591"/>
                </a:lnTo>
                <a:lnTo>
                  <a:pt x="1054" y="571"/>
                </a:lnTo>
                <a:lnTo>
                  <a:pt x="1045" y="555"/>
                </a:lnTo>
                <a:lnTo>
                  <a:pt x="1031" y="535"/>
                </a:lnTo>
                <a:lnTo>
                  <a:pt x="1018" y="519"/>
                </a:lnTo>
                <a:lnTo>
                  <a:pt x="1002" y="499"/>
                </a:lnTo>
                <a:lnTo>
                  <a:pt x="989" y="483"/>
                </a:lnTo>
                <a:lnTo>
                  <a:pt x="973" y="463"/>
                </a:lnTo>
                <a:lnTo>
                  <a:pt x="966" y="447"/>
                </a:lnTo>
                <a:lnTo>
                  <a:pt x="953" y="434"/>
                </a:lnTo>
                <a:lnTo>
                  <a:pt x="937" y="411"/>
                </a:lnTo>
                <a:lnTo>
                  <a:pt x="922" y="398"/>
                </a:lnTo>
                <a:lnTo>
                  <a:pt x="901" y="383"/>
                </a:lnTo>
                <a:lnTo>
                  <a:pt x="886" y="369"/>
                </a:lnTo>
                <a:lnTo>
                  <a:pt x="873" y="354"/>
                </a:lnTo>
                <a:lnTo>
                  <a:pt x="857" y="341"/>
                </a:lnTo>
                <a:lnTo>
                  <a:pt x="844" y="325"/>
                </a:lnTo>
                <a:lnTo>
                  <a:pt x="821" y="311"/>
                </a:lnTo>
                <a:lnTo>
                  <a:pt x="808" y="296"/>
                </a:lnTo>
                <a:lnTo>
                  <a:pt x="792" y="282"/>
                </a:lnTo>
                <a:lnTo>
                  <a:pt x="772" y="269"/>
                </a:lnTo>
                <a:lnTo>
                  <a:pt x="756" y="253"/>
                </a:lnTo>
                <a:lnTo>
                  <a:pt x="743" y="239"/>
                </a:lnTo>
                <a:lnTo>
                  <a:pt x="720" y="224"/>
                </a:lnTo>
                <a:lnTo>
                  <a:pt x="707" y="217"/>
                </a:lnTo>
                <a:lnTo>
                  <a:pt x="684" y="202"/>
                </a:lnTo>
                <a:lnTo>
                  <a:pt x="664" y="188"/>
                </a:lnTo>
                <a:lnTo>
                  <a:pt x="648" y="181"/>
                </a:lnTo>
                <a:lnTo>
                  <a:pt x="627" y="166"/>
                </a:lnTo>
                <a:lnTo>
                  <a:pt x="612" y="161"/>
                </a:lnTo>
                <a:lnTo>
                  <a:pt x="591" y="145"/>
                </a:lnTo>
                <a:lnTo>
                  <a:pt x="568" y="137"/>
                </a:lnTo>
                <a:lnTo>
                  <a:pt x="555" y="124"/>
                </a:lnTo>
                <a:lnTo>
                  <a:pt x="533" y="116"/>
                </a:lnTo>
                <a:lnTo>
                  <a:pt x="512" y="109"/>
                </a:lnTo>
                <a:lnTo>
                  <a:pt x="490" y="101"/>
                </a:lnTo>
                <a:lnTo>
                  <a:pt x="467" y="88"/>
                </a:lnTo>
                <a:lnTo>
                  <a:pt x="454" y="80"/>
                </a:lnTo>
                <a:lnTo>
                  <a:pt x="431" y="72"/>
                </a:lnTo>
                <a:lnTo>
                  <a:pt x="411" y="65"/>
                </a:lnTo>
                <a:lnTo>
                  <a:pt x="389" y="59"/>
                </a:lnTo>
                <a:lnTo>
                  <a:pt x="367" y="52"/>
                </a:lnTo>
                <a:lnTo>
                  <a:pt x="346" y="52"/>
                </a:lnTo>
                <a:lnTo>
                  <a:pt x="322" y="44"/>
                </a:lnTo>
                <a:lnTo>
                  <a:pt x="302" y="36"/>
                </a:lnTo>
                <a:lnTo>
                  <a:pt x="281" y="29"/>
                </a:lnTo>
                <a:lnTo>
                  <a:pt x="259" y="29"/>
                </a:lnTo>
                <a:lnTo>
                  <a:pt x="237" y="23"/>
                </a:lnTo>
                <a:lnTo>
                  <a:pt x="217" y="16"/>
                </a:lnTo>
                <a:lnTo>
                  <a:pt x="194" y="16"/>
                </a:lnTo>
                <a:lnTo>
                  <a:pt x="172" y="7"/>
                </a:lnTo>
                <a:lnTo>
                  <a:pt x="150" y="7"/>
                </a:lnTo>
                <a:lnTo>
                  <a:pt x="129" y="7"/>
                </a:lnTo>
                <a:lnTo>
                  <a:pt x="108" y="0"/>
                </a:lnTo>
                <a:lnTo>
                  <a:pt x="85" y="0"/>
                </a:lnTo>
                <a:lnTo>
                  <a:pt x="64" y="0"/>
                </a:lnTo>
                <a:lnTo>
                  <a:pt x="42" y="0"/>
                </a:lnTo>
                <a:lnTo>
                  <a:pt x="20" y="0"/>
                </a:lnTo>
                <a:lnTo>
                  <a:pt x="0" y="0"/>
                </a:lnTo>
                <a:lnTo>
                  <a:pt x="0" y="627"/>
                </a:lnTo>
                <a:lnTo>
                  <a:pt x="13" y="627"/>
                </a:lnTo>
                <a:lnTo>
                  <a:pt x="20" y="627"/>
                </a:lnTo>
                <a:lnTo>
                  <a:pt x="36" y="627"/>
                </a:lnTo>
                <a:lnTo>
                  <a:pt x="42" y="627"/>
                </a:lnTo>
                <a:lnTo>
                  <a:pt x="56" y="627"/>
                </a:lnTo>
                <a:lnTo>
                  <a:pt x="64" y="627"/>
                </a:lnTo>
                <a:lnTo>
                  <a:pt x="78" y="627"/>
                </a:lnTo>
                <a:lnTo>
                  <a:pt x="85" y="636"/>
                </a:lnTo>
                <a:lnTo>
                  <a:pt x="100" y="636"/>
                </a:lnTo>
                <a:lnTo>
                  <a:pt x="108" y="636"/>
                </a:lnTo>
                <a:lnTo>
                  <a:pt x="122" y="636"/>
                </a:lnTo>
                <a:lnTo>
                  <a:pt x="129" y="643"/>
                </a:lnTo>
                <a:lnTo>
                  <a:pt x="145" y="643"/>
                </a:lnTo>
                <a:lnTo>
                  <a:pt x="150" y="643"/>
                </a:lnTo>
                <a:lnTo>
                  <a:pt x="165" y="650"/>
                </a:lnTo>
                <a:lnTo>
                  <a:pt x="172" y="650"/>
                </a:lnTo>
                <a:lnTo>
                  <a:pt x="187" y="656"/>
                </a:lnTo>
                <a:lnTo>
                  <a:pt x="194" y="656"/>
                </a:lnTo>
                <a:lnTo>
                  <a:pt x="208" y="663"/>
                </a:lnTo>
                <a:lnTo>
                  <a:pt x="217" y="663"/>
                </a:lnTo>
                <a:lnTo>
                  <a:pt x="223" y="672"/>
                </a:lnTo>
                <a:lnTo>
                  <a:pt x="237" y="672"/>
                </a:lnTo>
                <a:lnTo>
                  <a:pt x="244" y="679"/>
                </a:lnTo>
                <a:lnTo>
                  <a:pt x="259" y="679"/>
                </a:lnTo>
                <a:lnTo>
                  <a:pt x="266" y="686"/>
                </a:lnTo>
                <a:lnTo>
                  <a:pt x="273" y="692"/>
                </a:lnTo>
                <a:lnTo>
                  <a:pt x="286" y="692"/>
                </a:lnTo>
                <a:lnTo>
                  <a:pt x="295" y="699"/>
                </a:lnTo>
                <a:lnTo>
                  <a:pt x="302" y="708"/>
                </a:lnTo>
                <a:lnTo>
                  <a:pt x="317" y="708"/>
                </a:lnTo>
                <a:lnTo>
                  <a:pt x="322" y="715"/>
                </a:lnTo>
                <a:lnTo>
                  <a:pt x="331" y="723"/>
                </a:lnTo>
                <a:lnTo>
                  <a:pt x="346" y="728"/>
                </a:lnTo>
                <a:lnTo>
                  <a:pt x="353" y="736"/>
                </a:lnTo>
                <a:lnTo>
                  <a:pt x="359" y="744"/>
                </a:lnTo>
                <a:lnTo>
                  <a:pt x="367" y="744"/>
                </a:lnTo>
                <a:lnTo>
                  <a:pt x="382" y="751"/>
                </a:lnTo>
                <a:lnTo>
                  <a:pt x="389" y="759"/>
                </a:lnTo>
                <a:lnTo>
                  <a:pt x="395" y="764"/>
                </a:lnTo>
                <a:lnTo>
                  <a:pt x="403" y="772"/>
                </a:lnTo>
                <a:lnTo>
                  <a:pt x="411" y="780"/>
                </a:lnTo>
                <a:lnTo>
                  <a:pt x="418" y="788"/>
                </a:lnTo>
                <a:lnTo>
                  <a:pt x="431" y="795"/>
                </a:lnTo>
                <a:lnTo>
                  <a:pt x="440" y="801"/>
                </a:lnTo>
                <a:lnTo>
                  <a:pt x="447" y="808"/>
                </a:lnTo>
                <a:lnTo>
                  <a:pt x="454" y="816"/>
                </a:lnTo>
                <a:lnTo>
                  <a:pt x="461" y="831"/>
                </a:lnTo>
                <a:lnTo>
                  <a:pt x="467" y="837"/>
                </a:lnTo>
                <a:lnTo>
                  <a:pt x="476" y="844"/>
                </a:lnTo>
                <a:lnTo>
                  <a:pt x="483" y="853"/>
                </a:lnTo>
                <a:lnTo>
                  <a:pt x="490" y="860"/>
                </a:lnTo>
                <a:lnTo>
                  <a:pt x="497" y="867"/>
                </a:lnTo>
                <a:lnTo>
                  <a:pt x="503" y="880"/>
                </a:lnTo>
                <a:lnTo>
                  <a:pt x="512" y="889"/>
                </a:lnTo>
                <a:lnTo>
                  <a:pt x="519" y="896"/>
                </a:lnTo>
                <a:lnTo>
                  <a:pt x="519" y="903"/>
                </a:lnTo>
                <a:lnTo>
                  <a:pt x="526" y="916"/>
                </a:lnTo>
                <a:lnTo>
                  <a:pt x="533" y="925"/>
                </a:lnTo>
                <a:lnTo>
                  <a:pt x="539" y="932"/>
                </a:lnTo>
                <a:lnTo>
                  <a:pt x="548" y="938"/>
                </a:lnTo>
                <a:lnTo>
                  <a:pt x="548" y="952"/>
                </a:lnTo>
                <a:lnTo>
                  <a:pt x="555" y="961"/>
                </a:lnTo>
                <a:lnTo>
                  <a:pt x="562" y="974"/>
                </a:lnTo>
                <a:lnTo>
                  <a:pt x="562" y="981"/>
                </a:lnTo>
                <a:lnTo>
                  <a:pt x="568" y="988"/>
                </a:lnTo>
                <a:lnTo>
                  <a:pt x="575" y="1004"/>
                </a:lnTo>
                <a:lnTo>
                  <a:pt x="575" y="1010"/>
                </a:lnTo>
                <a:lnTo>
                  <a:pt x="584" y="1017"/>
                </a:lnTo>
                <a:lnTo>
                  <a:pt x="584" y="1033"/>
                </a:lnTo>
                <a:lnTo>
                  <a:pt x="591" y="1040"/>
                </a:lnTo>
                <a:lnTo>
                  <a:pt x="599" y="1053"/>
                </a:lnTo>
                <a:lnTo>
                  <a:pt x="599" y="1061"/>
                </a:lnTo>
                <a:lnTo>
                  <a:pt x="599" y="1077"/>
                </a:lnTo>
                <a:lnTo>
                  <a:pt x="604" y="1082"/>
                </a:lnTo>
                <a:lnTo>
                  <a:pt x="604" y="1097"/>
                </a:lnTo>
                <a:lnTo>
                  <a:pt x="612" y="1105"/>
                </a:lnTo>
                <a:lnTo>
                  <a:pt x="612" y="1118"/>
                </a:lnTo>
                <a:lnTo>
                  <a:pt x="612" y="1126"/>
                </a:lnTo>
                <a:lnTo>
                  <a:pt x="620" y="1142"/>
                </a:lnTo>
                <a:lnTo>
                  <a:pt x="620" y="1149"/>
                </a:lnTo>
                <a:lnTo>
                  <a:pt x="620" y="1162"/>
                </a:lnTo>
                <a:lnTo>
                  <a:pt x="620" y="1169"/>
                </a:lnTo>
                <a:lnTo>
                  <a:pt x="627" y="1183"/>
                </a:lnTo>
                <a:lnTo>
                  <a:pt x="627" y="1191"/>
                </a:lnTo>
                <a:lnTo>
                  <a:pt x="627" y="1205"/>
                </a:lnTo>
                <a:lnTo>
                  <a:pt x="627" y="1214"/>
                </a:lnTo>
                <a:lnTo>
                  <a:pt x="627" y="1227"/>
                </a:lnTo>
                <a:lnTo>
                  <a:pt x="627" y="1234"/>
                </a:lnTo>
                <a:lnTo>
                  <a:pt x="627" y="1250"/>
                </a:lnTo>
                <a:lnTo>
                  <a:pt x="627" y="1256"/>
                </a:lnTo>
                <a:lnTo>
                  <a:pt x="1255" y="1256"/>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5" name="Freeform 134"/>
          <p:cNvSpPr>
            <a:spLocks/>
          </p:cNvSpPr>
          <p:nvPr/>
        </p:nvSpPr>
        <p:spPr bwMode="gray">
          <a:xfrm>
            <a:off x="5297488" y="3589809"/>
            <a:ext cx="898525" cy="747712"/>
          </a:xfrm>
          <a:custGeom>
            <a:avLst/>
            <a:gdLst>
              <a:gd name="T0" fmla="*/ 31502 w 1255"/>
              <a:gd name="T1" fmla="*/ 0 h 1190"/>
              <a:gd name="T2" fmla="*/ 78039 w 1255"/>
              <a:gd name="T3" fmla="*/ 0 h 1190"/>
              <a:gd name="T4" fmla="*/ 123144 w 1255"/>
              <a:gd name="T5" fmla="*/ 3770 h 1190"/>
              <a:gd name="T6" fmla="*/ 169682 w 1255"/>
              <a:gd name="T7" fmla="*/ 11938 h 1190"/>
              <a:gd name="T8" fmla="*/ 216935 w 1255"/>
              <a:gd name="T9" fmla="*/ 21992 h 1190"/>
              <a:gd name="T10" fmla="*/ 264188 w 1255"/>
              <a:gd name="T11" fmla="*/ 30160 h 1190"/>
              <a:gd name="T12" fmla="*/ 304281 w 1255"/>
              <a:gd name="T13" fmla="*/ 42726 h 1190"/>
              <a:gd name="T14" fmla="*/ 350818 w 1255"/>
              <a:gd name="T15" fmla="*/ 59063 h 1190"/>
              <a:gd name="T16" fmla="*/ 392344 w 1255"/>
              <a:gd name="T17" fmla="*/ 72886 h 1190"/>
              <a:gd name="T18" fmla="*/ 433869 w 1255"/>
              <a:gd name="T19" fmla="*/ 94249 h 1190"/>
              <a:gd name="T20" fmla="*/ 475395 w 1255"/>
              <a:gd name="T21" fmla="*/ 111843 h 1190"/>
              <a:gd name="T22" fmla="*/ 517636 w 1255"/>
              <a:gd name="T23" fmla="*/ 133206 h 1190"/>
              <a:gd name="T24" fmla="*/ 552718 w 1255"/>
              <a:gd name="T25" fmla="*/ 158967 h 1190"/>
              <a:gd name="T26" fmla="*/ 589232 w 1255"/>
              <a:gd name="T27" fmla="*/ 184101 h 1190"/>
              <a:gd name="T28" fmla="*/ 625030 w 1255"/>
              <a:gd name="T29" fmla="*/ 210490 h 1190"/>
              <a:gd name="T30" fmla="*/ 656532 w 1255"/>
              <a:gd name="T31" fmla="*/ 236252 h 1190"/>
              <a:gd name="T32" fmla="*/ 687318 w 1255"/>
              <a:gd name="T33" fmla="*/ 265783 h 1190"/>
              <a:gd name="T34" fmla="*/ 718820 w 1255"/>
              <a:gd name="T35" fmla="*/ 295943 h 1190"/>
              <a:gd name="T36" fmla="*/ 743163 w 1255"/>
              <a:gd name="T37" fmla="*/ 330501 h 1190"/>
              <a:gd name="T38" fmla="*/ 768937 w 1255"/>
              <a:gd name="T39" fmla="*/ 361289 h 1190"/>
              <a:gd name="T40" fmla="*/ 791132 w 1255"/>
              <a:gd name="T41" fmla="*/ 394591 h 1190"/>
              <a:gd name="T42" fmla="*/ 811894 w 1255"/>
              <a:gd name="T43" fmla="*/ 434176 h 1190"/>
              <a:gd name="T44" fmla="*/ 832657 w 1255"/>
              <a:gd name="T45" fmla="*/ 467477 h 1190"/>
              <a:gd name="T46" fmla="*/ 846976 w 1255"/>
              <a:gd name="T47" fmla="*/ 502663 h 1190"/>
              <a:gd name="T48" fmla="*/ 863443 w 1255"/>
              <a:gd name="T49" fmla="*/ 542248 h 1190"/>
              <a:gd name="T50" fmla="*/ 872751 w 1255"/>
              <a:gd name="T51" fmla="*/ 579320 h 1190"/>
              <a:gd name="T52" fmla="*/ 884206 w 1255"/>
              <a:gd name="T53" fmla="*/ 618276 h 1190"/>
              <a:gd name="T54" fmla="*/ 889218 w 1255"/>
              <a:gd name="T55" fmla="*/ 657233 h 1190"/>
              <a:gd name="T56" fmla="*/ 894229 w 1255"/>
              <a:gd name="T57" fmla="*/ 695561 h 1190"/>
              <a:gd name="T58" fmla="*/ 898525 w 1255"/>
              <a:gd name="T59" fmla="*/ 734517 h 1190"/>
              <a:gd name="T60" fmla="*/ 449620 w 1255"/>
              <a:gd name="T61" fmla="*/ 742685 h 1190"/>
              <a:gd name="T62" fmla="*/ 449620 w 1255"/>
              <a:gd name="T63" fmla="*/ 722579 h 1190"/>
              <a:gd name="T64" fmla="*/ 444609 w 1255"/>
              <a:gd name="T65" fmla="*/ 704357 h 1190"/>
              <a:gd name="T66" fmla="*/ 440313 w 1255"/>
              <a:gd name="T67" fmla="*/ 683622 h 1190"/>
              <a:gd name="T68" fmla="*/ 440313 w 1255"/>
              <a:gd name="T69" fmla="*/ 665401 h 1190"/>
              <a:gd name="T70" fmla="*/ 428858 w 1255"/>
              <a:gd name="T71" fmla="*/ 644666 h 1190"/>
              <a:gd name="T72" fmla="*/ 423846 w 1255"/>
              <a:gd name="T73" fmla="*/ 627073 h 1190"/>
              <a:gd name="T74" fmla="*/ 414539 w 1255"/>
              <a:gd name="T75" fmla="*/ 605709 h 1190"/>
              <a:gd name="T76" fmla="*/ 408095 w 1255"/>
              <a:gd name="T77" fmla="*/ 589373 h 1190"/>
              <a:gd name="T78" fmla="*/ 397356 w 1255"/>
              <a:gd name="T79" fmla="*/ 571151 h 1190"/>
              <a:gd name="T80" fmla="*/ 382321 w 1255"/>
              <a:gd name="T81" fmla="*/ 553558 h 1190"/>
              <a:gd name="T82" fmla="*/ 371581 w 1255"/>
              <a:gd name="T83" fmla="*/ 536593 h 1190"/>
              <a:gd name="T84" fmla="*/ 356546 w 1255"/>
              <a:gd name="T85" fmla="*/ 524027 h 1190"/>
              <a:gd name="T86" fmla="*/ 340795 w 1255"/>
              <a:gd name="T87" fmla="*/ 506433 h 1190"/>
              <a:gd name="T88" fmla="*/ 325044 w 1255"/>
              <a:gd name="T89" fmla="*/ 493867 h 1190"/>
              <a:gd name="T90" fmla="*/ 310725 w 1255"/>
              <a:gd name="T91" fmla="*/ 476274 h 1190"/>
              <a:gd name="T92" fmla="*/ 294258 w 1255"/>
              <a:gd name="T93" fmla="*/ 463707 h 1190"/>
              <a:gd name="T94" fmla="*/ 273495 w 1255"/>
              <a:gd name="T95" fmla="*/ 451140 h 1190"/>
              <a:gd name="T96" fmla="*/ 259176 w 1255"/>
              <a:gd name="T97" fmla="*/ 442344 h 1190"/>
              <a:gd name="T98" fmla="*/ 238413 w 1255"/>
              <a:gd name="T99" fmla="*/ 429149 h 1190"/>
              <a:gd name="T100" fmla="*/ 216935 w 1255"/>
              <a:gd name="T101" fmla="*/ 420352 h 1190"/>
              <a:gd name="T102" fmla="*/ 196172 w 1255"/>
              <a:gd name="T103" fmla="*/ 412184 h 1190"/>
              <a:gd name="T104" fmla="*/ 175409 w 1255"/>
              <a:gd name="T105" fmla="*/ 402759 h 1190"/>
              <a:gd name="T106" fmla="*/ 155362 w 1255"/>
              <a:gd name="T107" fmla="*/ 394591 h 1190"/>
              <a:gd name="T108" fmla="*/ 129588 w 1255"/>
              <a:gd name="T109" fmla="*/ 390193 h 1190"/>
              <a:gd name="T110" fmla="*/ 108825 w 1255"/>
              <a:gd name="T111" fmla="*/ 382024 h 1190"/>
              <a:gd name="T112" fmla="*/ 83051 w 1255"/>
              <a:gd name="T113" fmla="*/ 377626 h 1190"/>
              <a:gd name="T114" fmla="*/ 62288 w 1255"/>
              <a:gd name="T115" fmla="*/ 377626 h 1190"/>
              <a:gd name="T116" fmla="*/ 36514 w 1255"/>
              <a:gd name="T117" fmla="*/ 373228 h 1190"/>
              <a:gd name="T118" fmla="*/ 15035 w 1255"/>
              <a:gd name="T119" fmla="*/ 373228 h 1190"/>
              <a:gd name="T120" fmla="*/ 0 w 1255"/>
              <a:gd name="T121" fmla="*/ 0 h 11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5"/>
              <a:gd name="T184" fmla="*/ 0 h 1190"/>
              <a:gd name="T185" fmla="*/ 1255 w 1255"/>
              <a:gd name="T186" fmla="*/ 1190 h 11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5" h="1190">
                <a:moveTo>
                  <a:pt x="0" y="0"/>
                </a:moveTo>
                <a:lnTo>
                  <a:pt x="21" y="0"/>
                </a:lnTo>
                <a:lnTo>
                  <a:pt x="44" y="0"/>
                </a:lnTo>
                <a:lnTo>
                  <a:pt x="64" y="0"/>
                </a:lnTo>
                <a:lnTo>
                  <a:pt x="87" y="0"/>
                </a:lnTo>
                <a:lnTo>
                  <a:pt x="109" y="0"/>
                </a:lnTo>
                <a:lnTo>
                  <a:pt x="129" y="6"/>
                </a:lnTo>
                <a:lnTo>
                  <a:pt x="152" y="6"/>
                </a:lnTo>
                <a:lnTo>
                  <a:pt x="172" y="6"/>
                </a:lnTo>
                <a:lnTo>
                  <a:pt x="194" y="13"/>
                </a:lnTo>
                <a:lnTo>
                  <a:pt x="217" y="13"/>
                </a:lnTo>
                <a:lnTo>
                  <a:pt x="237" y="19"/>
                </a:lnTo>
                <a:lnTo>
                  <a:pt x="261" y="26"/>
                </a:lnTo>
                <a:lnTo>
                  <a:pt x="281" y="26"/>
                </a:lnTo>
                <a:lnTo>
                  <a:pt x="303" y="35"/>
                </a:lnTo>
                <a:lnTo>
                  <a:pt x="326" y="40"/>
                </a:lnTo>
                <a:lnTo>
                  <a:pt x="346" y="48"/>
                </a:lnTo>
                <a:lnTo>
                  <a:pt x="369" y="48"/>
                </a:lnTo>
                <a:lnTo>
                  <a:pt x="389" y="53"/>
                </a:lnTo>
                <a:lnTo>
                  <a:pt x="405" y="61"/>
                </a:lnTo>
                <a:lnTo>
                  <a:pt x="425" y="68"/>
                </a:lnTo>
                <a:lnTo>
                  <a:pt x="447" y="75"/>
                </a:lnTo>
                <a:lnTo>
                  <a:pt x="470" y="81"/>
                </a:lnTo>
                <a:lnTo>
                  <a:pt x="490" y="94"/>
                </a:lnTo>
                <a:lnTo>
                  <a:pt x="512" y="103"/>
                </a:lnTo>
                <a:lnTo>
                  <a:pt x="527" y="108"/>
                </a:lnTo>
                <a:lnTo>
                  <a:pt x="548" y="116"/>
                </a:lnTo>
                <a:lnTo>
                  <a:pt x="570" y="129"/>
                </a:lnTo>
                <a:lnTo>
                  <a:pt x="584" y="136"/>
                </a:lnTo>
                <a:lnTo>
                  <a:pt x="606" y="150"/>
                </a:lnTo>
                <a:lnTo>
                  <a:pt x="628" y="156"/>
                </a:lnTo>
                <a:lnTo>
                  <a:pt x="642" y="169"/>
                </a:lnTo>
                <a:lnTo>
                  <a:pt x="664" y="178"/>
                </a:lnTo>
                <a:lnTo>
                  <a:pt x="687" y="191"/>
                </a:lnTo>
                <a:lnTo>
                  <a:pt x="700" y="204"/>
                </a:lnTo>
                <a:lnTo>
                  <a:pt x="723" y="212"/>
                </a:lnTo>
                <a:lnTo>
                  <a:pt x="736" y="225"/>
                </a:lnTo>
                <a:lnTo>
                  <a:pt x="751" y="238"/>
                </a:lnTo>
                <a:lnTo>
                  <a:pt x="772" y="253"/>
                </a:lnTo>
                <a:lnTo>
                  <a:pt x="787" y="266"/>
                </a:lnTo>
                <a:lnTo>
                  <a:pt x="808" y="279"/>
                </a:lnTo>
                <a:lnTo>
                  <a:pt x="823" y="293"/>
                </a:lnTo>
                <a:lnTo>
                  <a:pt x="837" y="306"/>
                </a:lnTo>
                <a:lnTo>
                  <a:pt x="852" y="321"/>
                </a:lnTo>
                <a:lnTo>
                  <a:pt x="873" y="335"/>
                </a:lnTo>
                <a:lnTo>
                  <a:pt x="888" y="348"/>
                </a:lnTo>
                <a:lnTo>
                  <a:pt x="902" y="363"/>
                </a:lnTo>
                <a:lnTo>
                  <a:pt x="917" y="376"/>
                </a:lnTo>
                <a:lnTo>
                  <a:pt x="931" y="389"/>
                </a:lnTo>
                <a:lnTo>
                  <a:pt x="946" y="409"/>
                </a:lnTo>
                <a:lnTo>
                  <a:pt x="960" y="423"/>
                </a:lnTo>
                <a:lnTo>
                  <a:pt x="975" y="438"/>
                </a:lnTo>
                <a:lnTo>
                  <a:pt x="989" y="457"/>
                </a:lnTo>
                <a:lnTo>
                  <a:pt x="1004" y="471"/>
                </a:lnTo>
                <a:lnTo>
                  <a:pt x="1018" y="491"/>
                </a:lnTo>
                <a:lnTo>
                  <a:pt x="1025" y="506"/>
                </a:lnTo>
                <a:lnTo>
                  <a:pt x="1038" y="526"/>
                </a:lnTo>
                <a:lnTo>
                  <a:pt x="1054" y="540"/>
                </a:lnTo>
                <a:lnTo>
                  <a:pt x="1061" y="561"/>
                </a:lnTo>
                <a:lnTo>
                  <a:pt x="1074" y="575"/>
                </a:lnTo>
                <a:lnTo>
                  <a:pt x="1083" y="594"/>
                </a:lnTo>
                <a:lnTo>
                  <a:pt x="1098" y="615"/>
                </a:lnTo>
                <a:lnTo>
                  <a:pt x="1105" y="628"/>
                </a:lnTo>
                <a:lnTo>
                  <a:pt x="1119" y="650"/>
                </a:lnTo>
                <a:lnTo>
                  <a:pt x="1126" y="669"/>
                </a:lnTo>
                <a:lnTo>
                  <a:pt x="1134" y="691"/>
                </a:lnTo>
                <a:lnTo>
                  <a:pt x="1147" y="704"/>
                </a:lnTo>
                <a:lnTo>
                  <a:pt x="1155" y="725"/>
                </a:lnTo>
                <a:lnTo>
                  <a:pt x="1163" y="744"/>
                </a:lnTo>
                <a:lnTo>
                  <a:pt x="1170" y="766"/>
                </a:lnTo>
                <a:lnTo>
                  <a:pt x="1177" y="786"/>
                </a:lnTo>
                <a:lnTo>
                  <a:pt x="1183" y="800"/>
                </a:lnTo>
                <a:lnTo>
                  <a:pt x="1191" y="819"/>
                </a:lnTo>
                <a:lnTo>
                  <a:pt x="1199" y="841"/>
                </a:lnTo>
                <a:lnTo>
                  <a:pt x="1206" y="863"/>
                </a:lnTo>
                <a:lnTo>
                  <a:pt x="1213" y="881"/>
                </a:lnTo>
                <a:lnTo>
                  <a:pt x="1219" y="903"/>
                </a:lnTo>
                <a:lnTo>
                  <a:pt x="1219" y="922"/>
                </a:lnTo>
                <a:lnTo>
                  <a:pt x="1228" y="943"/>
                </a:lnTo>
                <a:lnTo>
                  <a:pt x="1235" y="964"/>
                </a:lnTo>
                <a:lnTo>
                  <a:pt x="1235" y="984"/>
                </a:lnTo>
                <a:lnTo>
                  <a:pt x="1242" y="1006"/>
                </a:lnTo>
                <a:lnTo>
                  <a:pt x="1242" y="1026"/>
                </a:lnTo>
                <a:lnTo>
                  <a:pt x="1242" y="1046"/>
                </a:lnTo>
                <a:lnTo>
                  <a:pt x="1249" y="1066"/>
                </a:lnTo>
                <a:lnTo>
                  <a:pt x="1249" y="1088"/>
                </a:lnTo>
                <a:lnTo>
                  <a:pt x="1249" y="1107"/>
                </a:lnTo>
                <a:lnTo>
                  <a:pt x="1255" y="1128"/>
                </a:lnTo>
                <a:lnTo>
                  <a:pt x="1255" y="1150"/>
                </a:lnTo>
                <a:lnTo>
                  <a:pt x="1255" y="1169"/>
                </a:lnTo>
                <a:lnTo>
                  <a:pt x="1255" y="1190"/>
                </a:lnTo>
                <a:lnTo>
                  <a:pt x="628" y="1190"/>
                </a:lnTo>
                <a:lnTo>
                  <a:pt x="628" y="1182"/>
                </a:lnTo>
                <a:lnTo>
                  <a:pt x="628" y="1169"/>
                </a:lnTo>
                <a:lnTo>
                  <a:pt x="628" y="1163"/>
                </a:lnTo>
                <a:lnTo>
                  <a:pt x="628" y="1150"/>
                </a:lnTo>
                <a:lnTo>
                  <a:pt x="621" y="1141"/>
                </a:lnTo>
                <a:lnTo>
                  <a:pt x="621" y="1128"/>
                </a:lnTo>
                <a:lnTo>
                  <a:pt x="621" y="1121"/>
                </a:lnTo>
                <a:lnTo>
                  <a:pt x="621" y="1107"/>
                </a:lnTo>
                <a:lnTo>
                  <a:pt x="621" y="1101"/>
                </a:lnTo>
                <a:lnTo>
                  <a:pt x="615" y="1088"/>
                </a:lnTo>
                <a:lnTo>
                  <a:pt x="615" y="1081"/>
                </a:lnTo>
                <a:lnTo>
                  <a:pt x="615" y="1066"/>
                </a:lnTo>
                <a:lnTo>
                  <a:pt x="615" y="1059"/>
                </a:lnTo>
                <a:lnTo>
                  <a:pt x="606" y="1046"/>
                </a:lnTo>
                <a:lnTo>
                  <a:pt x="606" y="1039"/>
                </a:lnTo>
                <a:lnTo>
                  <a:pt x="599" y="1026"/>
                </a:lnTo>
                <a:lnTo>
                  <a:pt x="599" y="1019"/>
                </a:lnTo>
                <a:lnTo>
                  <a:pt x="592" y="1006"/>
                </a:lnTo>
                <a:lnTo>
                  <a:pt x="592" y="998"/>
                </a:lnTo>
                <a:lnTo>
                  <a:pt x="592" y="984"/>
                </a:lnTo>
                <a:lnTo>
                  <a:pt x="584" y="978"/>
                </a:lnTo>
                <a:lnTo>
                  <a:pt x="579" y="964"/>
                </a:lnTo>
                <a:lnTo>
                  <a:pt x="579" y="956"/>
                </a:lnTo>
                <a:lnTo>
                  <a:pt x="570" y="951"/>
                </a:lnTo>
                <a:lnTo>
                  <a:pt x="570" y="938"/>
                </a:lnTo>
                <a:lnTo>
                  <a:pt x="563" y="929"/>
                </a:lnTo>
                <a:lnTo>
                  <a:pt x="555" y="922"/>
                </a:lnTo>
                <a:lnTo>
                  <a:pt x="555" y="909"/>
                </a:lnTo>
                <a:lnTo>
                  <a:pt x="548" y="903"/>
                </a:lnTo>
                <a:lnTo>
                  <a:pt x="542" y="889"/>
                </a:lnTo>
                <a:lnTo>
                  <a:pt x="534" y="881"/>
                </a:lnTo>
                <a:lnTo>
                  <a:pt x="534" y="876"/>
                </a:lnTo>
                <a:lnTo>
                  <a:pt x="527" y="868"/>
                </a:lnTo>
                <a:lnTo>
                  <a:pt x="519" y="854"/>
                </a:lnTo>
                <a:lnTo>
                  <a:pt x="512" y="848"/>
                </a:lnTo>
                <a:lnTo>
                  <a:pt x="506" y="841"/>
                </a:lnTo>
                <a:lnTo>
                  <a:pt x="498" y="834"/>
                </a:lnTo>
                <a:lnTo>
                  <a:pt x="490" y="819"/>
                </a:lnTo>
                <a:lnTo>
                  <a:pt x="483" y="813"/>
                </a:lnTo>
                <a:lnTo>
                  <a:pt x="476" y="806"/>
                </a:lnTo>
                <a:lnTo>
                  <a:pt x="470" y="800"/>
                </a:lnTo>
                <a:lnTo>
                  <a:pt x="462" y="793"/>
                </a:lnTo>
                <a:lnTo>
                  <a:pt x="454" y="786"/>
                </a:lnTo>
                <a:lnTo>
                  <a:pt x="447" y="771"/>
                </a:lnTo>
                <a:lnTo>
                  <a:pt x="441" y="766"/>
                </a:lnTo>
                <a:lnTo>
                  <a:pt x="434" y="758"/>
                </a:lnTo>
                <a:lnTo>
                  <a:pt x="425" y="753"/>
                </a:lnTo>
                <a:lnTo>
                  <a:pt x="418" y="744"/>
                </a:lnTo>
                <a:lnTo>
                  <a:pt x="411" y="738"/>
                </a:lnTo>
                <a:lnTo>
                  <a:pt x="405" y="731"/>
                </a:lnTo>
                <a:lnTo>
                  <a:pt x="398" y="725"/>
                </a:lnTo>
                <a:lnTo>
                  <a:pt x="382" y="718"/>
                </a:lnTo>
                <a:lnTo>
                  <a:pt x="375" y="711"/>
                </a:lnTo>
                <a:lnTo>
                  <a:pt x="369" y="704"/>
                </a:lnTo>
                <a:lnTo>
                  <a:pt x="362" y="704"/>
                </a:lnTo>
                <a:lnTo>
                  <a:pt x="346" y="698"/>
                </a:lnTo>
                <a:lnTo>
                  <a:pt x="339" y="691"/>
                </a:lnTo>
                <a:lnTo>
                  <a:pt x="333" y="683"/>
                </a:lnTo>
                <a:lnTo>
                  <a:pt x="326" y="676"/>
                </a:lnTo>
                <a:lnTo>
                  <a:pt x="310" y="669"/>
                </a:lnTo>
                <a:lnTo>
                  <a:pt x="303" y="669"/>
                </a:lnTo>
                <a:lnTo>
                  <a:pt x="297" y="663"/>
                </a:lnTo>
                <a:lnTo>
                  <a:pt x="281" y="656"/>
                </a:lnTo>
                <a:lnTo>
                  <a:pt x="274" y="656"/>
                </a:lnTo>
                <a:lnTo>
                  <a:pt x="266" y="650"/>
                </a:lnTo>
                <a:lnTo>
                  <a:pt x="253" y="641"/>
                </a:lnTo>
                <a:lnTo>
                  <a:pt x="245" y="641"/>
                </a:lnTo>
                <a:lnTo>
                  <a:pt x="230" y="636"/>
                </a:lnTo>
                <a:lnTo>
                  <a:pt x="224" y="636"/>
                </a:lnTo>
                <a:lnTo>
                  <a:pt x="217" y="628"/>
                </a:lnTo>
                <a:lnTo>
                  <a:pt x="201" y="628"/>
                </a:lnTo>
                <a:lnTo>
                  <a:pt x="194" y="621"/>
                </a:lnTo>
                <a:lnTo>
                  <a:pt x="181" y="621"/>
                </a:lnTo>
                <a:lnTo>
                  <a:pt x="172" y="615"/>
                </a:lnTo>
                <a:lnTo>
                  <a:pt x="159" y="615"/>
                </a:lnTo>
                <a:lnTo>
                  <a:pt x="152" y="608"/>
                </a:lnTo>
                <a:lnTo>
                  <a:pt x="136" y="608"/>
                </a:lnTo>
                <a:lnTo>
                  <a:pt x="129" y="608"/>
                </a:lnTo>
                <a:lnTo>
                  <a:pt x="116" y="601"/>
                </a:lnTo>
                <a:lnTo>
                  <a:pt x="109" y="601"/>
                </a:lnTo>
                <a:lnTo>
                  <a:pt x="93" y="601"/>
                </a:lnTo>
                <a:lnTo>
                  <a:pt x="87" y="601"/>
                </a:lnTo>
                <a:lnTo>
                  <a:pt x="73" y="594"/>
                </a:lnTo>
                <a:lnTo>
                  <a:pt x="64" y="594"/>
                </a:lnTo>
                <a:lnTo>
                  <a:pt x="51" y="594"/>
                </a:lnTo>
                <a:lnTo>
                  <a:pt x="44" y="594"/>
                </a:lnTo>
                <a:lnTo>
                  <a:pt x="28" y="594"/>
                </a:lnTo>
                <a:lnTo>
                  <a:pt x="21" y="594"/>
                </a:lnTo>
                <a:lnTo>
                  <a:pt x="8" y="594"/>
                </a:lnTo>
                <a:lnTo>
                  <a:pt x="0" y="594"/>
                </a:lnTo>
                <a:lnTo>
                  <a:pt x="0" y="0"/>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6" name="Freeform 135"/>
          <p:cNvSpPr>
            <a:spLocks/>
          </p:cNvSpPr>
          <p:nvPr/>
        </p:nvSpPr>
        <p:spPr bwMode="gray">
          <a:xfrm>
            <a:off x="5595938" y="4335934"/>
            <a:ext cx="725487" cy="241300"/>
          </a:xfrm>
          <a:custGeom>
            <a:avLst/>
            <a:gdLst>
              <a:gd name="T0" fmla="*/ 364385 w 884"/>
              <a:gd name="T1" fmla="*/ 241300 h 299"/>
              <a:gd name="T2" fmla="*/ 0 w 884"/>
              <a:gd name="T3" fmla="*/ 0 h 299"/>
              <a:gd name="T4" fmla="*/ 725487 w 884"/>
              <a:gd name="T5" fmla="*/ 0 h 299"/>
              <a:gd name="T6" fmla="*/ 364385 w 884"/>
              <a:gd name="T7" fmla="*/ 241300 h 299"/>
              <a:gd name="T8" fmla="*/ 0 60000 65536"/>
              <a:gd name="T9" fmla="*/ 0 60000 65536"/>
              <a:gd name="T10" fmla="*/ 0 60000 65536"/>
              <a:gd name="T11" fmla="*/ 0 60000 65536"/>
              <a:gd name="T12" fmla="*/ 0 w 884"/>
              <a:gd name="T13" fmla="*/ 0 h 299"/>
              <a:gd name="T14" fmla="*/ 884 w 884"/>
              <a:gd name="T15" fmla="*/ 299 h 299"/>
            </a:gdLst>
            <a:ahLst/>
            <a:cxnLst>
              <a:cxn ang="T8">
                <a:pos x="T0" y="T1"/>
              </a:cxn>
              <a:cxn ang="T9">
                <a:pos x="T2" y="T3"/>
              </a:cxn>
              <a:cxn ang="T10">
                <a:pos x="T4" y="T5"/>
              </a:cxn>
              <a:cxn ang="T11">
                <a:pos x="T6" y="T7"/>
              </a:cxn>
            </a:cxnLst>
            <a:rect l="T12" t="T13" r="T14" b="T15"/>
            <a:pathLst>
              <a:path w="884" h="299">
                <a:moveTo>
                  <a:pt x="444" y="299"/>
                </a:moveTo>
                <a:lnTo>
                  <a:pt x="0" y="0"/>
                </a:lnTo>
                <a:lnTo>
                  <a:pt x="884" y="0"/>
                </a:lnTo>
                <a:lnTo>
                  <a:pt x="444" y="299"/>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7" name="Freeform 136"/>
          <p:cNvSpPr>
            <a:spLocks/>
          </p:cNvSpPr>
          <p:nvPr/>
        </p:nvSpPr>
        <p:spPr bwMode="gray">
          <a:xfrm>
            <a:off x="5340350" y="3461221"/>
            <a:ext cx="292100" cy="609600"/>
          </a:xfrm>
          <a:custGeom>
            <a:avLst/>
            <a:gdLst>
              <a:gd name="T0" fmla="*/ 292100 w 298"/>
              <a:gd name="T1" fmla="*/ 304456 h 885"/>
              <a:gd name="T2" fmla="*/ 0 w 298"/>
              <a:gd name="T3" fmla="*/ 609600 h 885"/>
              <a:gd name="T4" fmla="*/ 0 w 298"/>
              <a:gd name="T5" fmla="*/ 0 h 885"/>
              <a:gd name="T6" fmla="*/ 292100 w 298"/>
              <a:gd name="T7" fmla="*/ 304456 h 885"/>
              <a:gd name="T8" fmla="*/ 0 60000 65536"/>
              <a:gd name="T9" fmla="*/ 0 60000 65536"/>
              <a:gd name="T10" fmla="*/ 0 60000 65536"/>
              <a:gd name="T11" fmla="*/ 0 60000 65536"/>
              <a:gd name="T12" fmla="*/ 0 w 298"/>
              <a:gd name="T13" fmla="*/ 0 h 885"/>
              <a:gd name="T14" fmla="*/ 298 w 298"/>
              <a:gd name="T15" fmla="*/ 885 h 885"/>
            </a:gdLst>
            <a:ahLst/>
            <a:cxnLst>
              <a:cxn ang="T8">
                <a:pos x="T0" y="T1"/>
              </a:cxn>
              <a:cxn ang="T9">
                <a:pos x="T2" y="T3"/>
              </a:cxn>
              <a:cxn ang="T10">
                <a:pos x="T4" y="T5"/>
              </a:cxn>
              <a:cxn ang="T11">
                <a:pos x="T6" y="T7"/>
              </a:cxn>
            </a:cxnLst>
            <a:rect l="T12" t="T13" r="T14" b="T15"/>
            <a:pathLst>
              <a:path w="298" h="885">
                <a:moveTo>
                  <a:pt x="298" y="442"/>
                </a:moveTo>
                <a:lnTo>
                  <a:pt x="0" y="885"/>
                </a:lnTo>
                <a:lnTo>
                  <a:pt x="0" y="0"/>
                </a:lnTo>
                <a:lnTo>
                  <a:pt x="298" y="442"/>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8" name="Freeform 137"/>
          <p:cNvSpPr>
            <a:spLocks/>
          </p:cNvSpPr>
          <p:nvPr/>
        </p:nvSpPr>
        <p:spPr bwMode="gray">
          <a:xfrm rot="5400000">
            <a:off x="6267451" y="3615208"/>
            <a:ext cx="608012" cy="290513"/>
          </a:xfrm>
          <a:custGeom>
            <a:avLst/>
            <a:gdLst>
              <a:gd name="T0" fmla="*/ 305382 w 884"/>
              <a:gd name="T1" fmla="*/ 290513 h 299"/>
              <a:gd name="T2" fmla="*/ 0 w 884"/>
              <a:gd name="T3" fmla="*/ 0 h 299"/>
              <a:gd name="T4" fmla="*/ 608012 w 884"/>
              <a:gd name="T5" fmla="*/ 0 h 299"/>
              <a:gd name="T6" fmla="*/ 305382 w 884"/>
              <a:gd name="T7" fmla="*/ 290513 h 299"/>
              <a:gd name="T8" fmla="*/ 0 60000 65536"/>
              <a:gd name="T9" fmla="*/ 0 60000 65536"/>
              <a:gd name="T10" fmla="*/ 0 60000 65536"/>
              <a:gd name="T11" fmla="*/ 0 60000 65536"/>
              <a:gd name="T12" fmla="*/ 0 w 884"/>
              <a:gd name="T13" fmla="*/ 0 h 299"/>
              <a:gd name="T14" fmla="*/ 884 w 884"/>
              <a:gd name="T15" fmla="*/ 299 h 299"/>
            </a:gdLst>
            <a:ahLst/>
            <a:cxnLst>
              <a:cxn ang="T8">
                <a:pos x="T0" y="T1"/>
              </a:cxn>
              <a:cxn ang="T9">
                <a:pos x="T2" y="T3"/>
              </a:cxn>
              <a:cxn ang="T10">
                <a:pos x="T4" y="T5"/>
              </a:cxn>
              <a:cxn ang="T11">
                <a:pos x="T6" y="T7"/>
              </a:cxn>
            </a:cxnLst>
            <a:rect l="T12" t="T13" r="T14" b="T15"/>
            <a:pathLst>
              <a:path w="884" h="299">
                <a:moveTo>
                  <a:pt x="444" y="299"/>
                </a:moveTo>
                <a:lnTo>
                  <a:pt x="0" y="0"/>
                </a:lnTo>
                <a:lnTo>
                  <a:pt x="884" y="0"/>
                </a:lnTo>
                <a:lnTo>
                  <a:pt x="444" y="299"/>
                </a:lnTo>
                <a:close/>
              </a:path>
            </a:pathLst>
          </a:custGeom>
          <a:solidFill>
            <a:srgbClr val="549CB5"/>
          </a:solidFill>
          <a:ln w="9525">
            <a:noFill/>
            <a:round/>
            <a:headEnd/>
            <a:tailEnd/>
          </a:ln>
        </p:spPr>
        <p:txBody>
          <a:bodyPr rot="10800000" vert="eaVert"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19" name="Freeform 138"/>
          <p:cNvSpPr>
            <a:spLocks/>
          </p:cNvSpPr>
          <p:nvPr/>
        </p:nvSpPr>
        <p:spPr bwMode="auto">
          <a:xfrm>
            <a:off x="6653213" y="4613746"/>
            <a:ext cx="290512" cy="606425"/>
          </a:xfrm>
          <a:custGeom>
            <a:avLst/>
            <a:gdLst>
              <a:gd name="T0" fmla="*/ 290512 w 298"/>
              <a:gd name="T1" fmla="*/ 303900 h 882"/>
              <a:gd name="T2" fmla="*/ 0 w 298"/>
              <a:gd name="T3" fmla="*/ 606425 h 882"/>
              <a:gd name="T4" fmla="*/ 0 w 298"/>
              <a:gd name="T5" fmla="*/ 0 h 882"/>
              <a:gd name="T6" fmla="*/ 290512 w 298"/>
              <a:gd name="T7" fmla="*/ 303900 h 882"/>
              <a:gd name="T8" fmla="*/ 0 60000 65536"/>
              <a:gd name="T9" fmla="*/ 0 60000 65536"/>
              <a:gd name="T10" fmla="*/ 0 60000 65536"/>
              <a:gd name="T11" fmla="*/ 0 60000 65536"/>
              <a:gd name="T12" fmla="*/ 0 w 298"/>
              <a:gd name="T13" fmla="*/ 0 h 882"/>
              <a:gd name="T14" fmla="*/ 298 w 298"/>
              <a:gd name="T15" fmla="*/ 882 h 882"/>
            </a:gdLst>
            <a:ahLst/>
            <a:cxnLst>
              <a:cxn ang="T8">
                <a:pos x="T0" y="T1"/>
              </a:cxn>
              <a:cxn ang="T9">
                <a:pos x="T2" y="T3"/>
              </a:cxn>
              <a:cxn ang="T10">
                <a:pos x="T4" y="T5"/>
              </a:cxn>
              <a:cxn ang="T11">
                <a:pos x="T6" y="T7"/>
              </a:cxn>
            </a:cxnLst>
            <a:rect l="T12" t="T13" r="T14" b="T15"/>
            <a:pathLst>
              <a:path w="298" h="882">
                <a:moveTo>
                  <a:pt x="298" y="442"/>
                </a:moveTo>
                <a:lnTo>
                  <a:pt x="0" y="882"/>
                </a:lnTo>
                <a:lnTo>
                  <a:pt x="0" y="0"/>
                </a:lnTo>
                <a:lnTo>
                  <a:pt x="298" y="442"/>
                </a:lnTo>
                <a:close/>
              </a:path>
            </a:pathLst>
          </a:custGeom>
          <a:solidFill>
            <a:srgbClr val="E3E3DB"/>
          </a:solidFill>
          <a:ln w="9525">
            <a:noFill/>
            <a:round/>
            <a:headEnd/>
            <a:tailEnd/>
          </a:ln>
        </p:spPr>
        <p:txBody>
          <a:bodyP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20" name="Freeform 139"/>
          <p:cNvSpPr>
            <a:spLocks/>
          </p:cNvSpPr>
          <p:nvPr/>
        </p:nvSpPr>
        <p:spPr bwMode="gray">
          <a:xfrm>
            <a:off x="8023225" y="3459634"/>
            <a:ext cx="292100" cy="608012"/>
          </a:xfrm>
          <a:custGeom>
            <a:avLst/>
            <a:gdLst>
              <a:gd name="T0" fmla="*/ 292100 w 298"/>
              <a:gd name="T1" fmla="*/ 304695 h 882"/>
              <a:gd name="T2" fmla="*/ 0 w 298"/>
              <a:gd name="T3" fmla="*/ 608012 h 882"/>
              <a:gd name="T4" fmla="*/ 0 w 298"/>
              <a:gd name="T5" fmla="*/ 0 h 882"/>
              <a:gd name="T6" fmla="*/ 292100 w 298"/>
              <a:gd name="T7" fmla="*/ 304695 h 882"/>
              <a:gd name="T8" fmla="*/ 0 60000 65536"/>
              <a:gd name="T9" fmla="*/ 0 60000 65536"/>
              <a:gd name="T10" fmla="*/ 0 60000 65536"/>
              <a:gd name="T11" fmla="*/ 0 60000 65536"/>
              <a:gd name="T12" fmla="*/ 0 w 298"/>
              <a:gd name="T13" fmla="*/ 0 h 882"/>
              <a:gd name="T14" fmla="*/ 298 w 298"/>
              <a:gd name="T15" fmla="*/ 882 h 882"/>
            </a:gdLst>
            <a:ahLst/>
            <a:cxnLst>
              <a:cxn ang="T8">
                <a:pos x="T0" y="T1"/>
              </a:cxn>
              <a:cxn ang="T9">
                <a:pos x="T2" y="T3"/>
              </a:cxn>
              <a:cxn ang="T10">
                <a:pos x="T4" y="T5"/>
              </a:cxn>
              <a:cxn ang="T11">
                <a:pos x="T6" y="T7"/>
              </a:cxn>
            </a:cxnLst>
            <a:rect l="T12" t="T13" r="T14" b="T15"/>
            <a:pathLst>
              <a:path w="298" h="882">
                <a:moveTo>
                  <a:pt x="298" y="442"/>
                </a:moveTo>
                <a:lnTo>
                  <a:pt x="0" y="882"/>
                </a:lnTo>
                <a:lnTo>
                  <a:pt x="0" y="0"/>
                </a:lnTo>
                <a:lnTo>
                  <a:pt x="298" y="442"/>
                </a:lnTo>
                <a:close/>
              </a:path>
            </a:pathLst>
          </a:custGeom>
          <a:solidFill>
            <a:srgbClr val="549CB5"/>
          </a:solidFill>
          <a:ln w="9525">
            <a:noFill/>
            <a:round/>
            <a:headEnd/>
            <a:tailEnd/>
          </a:ln>
        </p:spPr>
        <p:txBody>
          <a:bodyPr wrap="none" anchor="ctr"/>
          <a:lstStyle/>
          <a:p>
            <a:pPr algn="l">
              <a:spcAft>
                <a:spcPct val="20000"/>
              </a:spcAft>
              <a:buClr>
                <a:schemeClr val="tx1"/>
              </a:buClr>
              <a:buFont typeface="Wingdings" pitchFamily="2" charset="2"/>
              <a:buNone/>
            </a:pPr>
            <a:endParaRPr lang="zh-CN" altLang="en-US" i="0">
              <a:latin typeface="微软雅黑" pitchFamily="34" charset="-122"/>
              <a:ea typeface="微软雅黑" pitchFamily="34" charset="-122"/>
            </a:endParaRPr>
          </a:p>
        </p:txBody>
      </p:sp>
      <p:sp>
        <p:nvSpPr>
          <p:cNvPr id="121" name="Line 142"/>
          <p:cNvSpPr>
            <a:spLocks noChangeShapeType="1"/>
          </p:cNvSpPr>
          <p:nvPr/>
        </p:nvSpPr>
        <p:spPr bwMode="auto">
          <a:xfrm>
            <a:off x="966788" y="5940896"/>
            <a:ext cx="7285037" cy="0"/>
          </a:xfrm>
          <a:prstGeom prst="line">
            <a:avLst/>
          </a:prstGeom>
          <a:noFill/>
          <a:ln w="9525">
            <a:solidFill>
              <a:srgbClr val="000066"/>
            </a:solidFill>
            <a:round/>
            <a:headEnd/>
            <a:tailEnd type="triangle" w="med" len="med"/>
          </a:ln>
        </p:spPr>
        <p:txBody>
          <a:bodyPr/>
          <a:lstStyle/>
          <a:p>
            <a:endParaRPr lang="en-US"/>
          </a:p>
        </p:txBody>
      </p:sp>
      <p:sp>
        <p:nvSpPr>
          <p:cNvPr id="122" name="Text Box 143"/>
          <p:cNvSpPr txBox="1">
            <a:spLocks noChangeArrowheads="1"/>
          </p:cNvSpPr>
          <p:nvPr/>
        </p:nvSpPr>
        <p:spPr bwMode="auto">
          <a:xfrm>
            <a:off x="3149600" y="5818659"/>
            <a:ext cx="2754313" cy="274637"/>
          </a:xfrm>
          <a:prstGeom prst="rect">
            <a:avLst/>
          </a:prstGeom>
          <a:solidFill>
            <a:srgbClr val="FFFFFF"/>
          </a:solidFill>
          <a:ln w="9525" algn="ctr">
            <a:noFill/>
            <a:miter lim="800000"/>
            <a:headEnd/>
            <a:tailEnd/>
          </a:ln>
        </p:spPr>
        <p:txBody>
          <a:bodyPr>
            <a:spAutoFit/>
          </a:bodyPr>
          <a:lstStyle/>
          <a:p>
            <a:pPr eaLnBrk="0" hangingPunct="0"/>
            <a:r>
              <a:rPr lang="zh-CN" altLang="en-US" sz="1200" i="0">
                <a:solidFill>
                  <a:srgbClr val="091D5D"/>
                </a:solidFill>
                <a:latin typeface="微软雅黑" pitchFamily="34" charset="-122"/>
                <a:ea typeface="微软雅黑" pitchFamily="34" charset="-122"/>
              </a:rPr>
              <a:t>需要沟通程度</a:t>
            </a:r>
            <a:endParaRPr lang="zh-TW" altLang="en-US" sz="1200" i="0">
              <a:solidFill>
                <a:srgbClr val="091D5D"/>
              </a:solidFill>
              <a:latin typeface="微软雅黑" pitchFamily="34" charset="-122"/>
              <a:ea typeface="微软雅黑" pitchFamily="34" charset="-122"/>
            </a:endParaRPr>
          </a:p>
        </p:txBody>
      </p:sp>
      <p:sp>
        <p:nvSpPr>
          <p:cNvPr id="123" name="Rectangle 144"/>
          <p:cNvSpPr>
            <a:spLocks noChangeArrowheads="1"/>
          </p:cNvSpPr>
          <p:nvPr/>
        </p:nvSpPr>
        <p:spPr bwMode="auto">
          <a:xfrm>
            <a:off x="971550" y="3026246"/>
            <a:ext cx="1177925" cy="295275"/>
          </a:xfrm>
          <a:prstGeom prst="rect">
            <a:avLst/>
          </a:prstGeom>
          <a:solidFill>
            <a:srgbClr val="DDD2B5"/>
          </a:solidFill>
          <a:ln w="6350" algn="ctr">
            <a:noFill/>
            <a:miter lim="800000"/>
            <a:headEnd/>
            <a:tailEnd/>
          </a:ln>
        </p:spPr>
        <p:txBody>
          <a:bodyPr wrap="none" tIns="91440" bIns="91440" anchor="ctr"/>
          <a:lstStyle/>
          <a:p>
            <a:pPr eaLnBrk="0" hangingPunct="0"/>
            <a:r>
              <a:rPr lang="zh-CN" altLang="en-US" sz="1200" i="0">
                <a:solidFill>
                  <a:srgbClr val="091D5D"/>
                </a:solidFill>
                <a:latin typeface="微软雅黑" pitchFamily="34" charset="-122"/>
                <a:ea typeface="微软雅黑" pitchFamily="34" charset="-122"/>
              </a:rPr>
              <a:t>收入</a:t>
            </a:r>
            <a:r>
              <a:rPr lang="en-US" altLang="zh-CN" sz="1200" i="0">
                <a:solidFill>
                  <a:srgbClr val="091D5D"/>
                </a:solidFill>
                <a:latin typeface="微软雅黑" pitchFamily="34" charset="-122"/>
                <a:ea typeface="微软雅黑" pitchFamily="34" charset="-122"/>
              </a:rPr>
              <a:t>/</a:t>
            </a:r>
            <a:r>
              <a:rPr lang="zh-CN" altLang="en-US" sz="1200" i="0">
                <a:solidFill>
                  <a:srgbClr val="091D5D"/>
                </a:solidFill>
                <a:latin typeface="微软雅黑" pitchFamily="34" charset="-122"/>
                <a:ea typeface="微软雅黑" pitchFamily="34" charset="-122"/>
              </a:rPr>
              <a:t>盈利目标</a:t>
            </a:r>
            <a:endParaRPr lang="zh-TW" altLang="en-US" sz="1200" i="0">
              <a:solidFill>
                <a:srgbClr val="091D5D"/>
              </a:solidFill>
              <a:latin typeface="微软雅黑" pitchFamily="34" charset="-122"/>
              <a:ea typeface="微软雅黑" pitchFamily="34" charset="-122"/>
            </a:endParaRPr>
          </a:p>
        </p:txBody>
      </p:sp>
      <p:sp>
        <p:nvSpPr>
          <p:cNvPr id="124" name="Text Box 145"/>
          <p:cNvSpPr txBox="1">
            <a:spLocks noChangeArrowheads="1"/>
          </p:cNvSpPr>
          <p:nvPr/>
        </p:nvSpPr>
        <p:spPr bwMode="auto">
          <a:xfrm>
            <a:off x="2551113" y="3197696"/>
            <a:ext cx="1468437" cy="274638"/>
          </a:xfrm>
          <a:prstGeom prst="rect">
            <a:avLst/>
          </a:prstGeom>
          <a:noFill/>
          <a:ln w="9525" algn="ctr">
            <a:noFill/>
            <a:miter lim="800000"/>
            <a:headEnd/>
            <a:tailEnd/>
          </a:ln>
        </p:spPr>
        <p:txBody>
          <a:bodyPr wrap="none">
            <a:spAutoFit/>
          </a:bodyPr>
          <a:lstStyle/>
          <a:p>
            <a:pPr eaLnBrk="0" hangingPunct="0"/>
            <a:r>
              <a:rPr lang="zh-TW" altLang="en-US" sz="1200" i="0" dirty="0">
                <a:solidFill>
                  <a:srgbClr val="091D5D"/>
                </a:solidFill>
                <a:latin typeface="微软雅黑" pitchFamily="34" charset="-122"/>
                <a:ea typeface="微软雅黑" pitchFamily="34" charset="-122"/>
              </a:rPr>
              <a:t>经营</a:t>
            </a:r>
            <a:r>
              <a:rPr lang="zh-CN" altLang="en-US" sz="1200" i="0" dirty="0">
                <a:solidFill>
                  <a:srgbClr val="091D5D"/>
                </a:solidFill>
                <a:latin typeface="微软雅黑" pitchFamily="34" charset="-122"/>
                <a:ea typeface="微软雅黑" pitchFamily="34" charset="-122"/>
              </a:rPr>
              <a:t>计划</a:t>
            </a:r>
            <a:r>
              <a:rPr lang="en-US" altLang="zh-CN" sz="1200" i="0" dirty="0">
                <a:solidFill>
                  <a:srgbClr val="091D5D"/>
                </a:solidFill>
                <a:latin typeface="微软雅黑" pitchFamily="34" charset="-122"/>
                <a:ea typeface="微软雅黑" pitchFamily="34" charset="-122"/>
              </a:rPr>
              <a:t>/</a:t>
            </a:r>
            <a:r>
              <a:rPr lang="zh-CN" altLang="en-US" sz="1200" i="0" dirty="0">
                <a:solidFill>
                  <a:srgbClr val="091D5D"/>
                </a:solidFill>
                <a:latin typeface="微软雅黑" pitchFamily="34" charset="-122"/>
                <a:ea typeface="微软雅黑" pitchFamily="34" charset="-122"/>
              </a:rPr>
              <a:t>资源投入</a:t>
            </a:r>
            <a:endParaRPr lang="en-US" altLang="zh-TW" sz="1200" i="0" dirty="0">
              <a:solidFill>
                <a:srgbClr val="091D5D"/>
              </a:solidFill>
              <a:latin typeface="微软雅黑" pitchFamily="34" charset="-122"/>
              <a:ea typeface="微软雅黑" pitchFamily="34" charset="-122"/>
            </a:endParaRPr>
          </a:p>
        </p:txBody>
      </p:sp>
      <p:sp>
        <p:nvSpPr>
          <p:cNvPr id="125" name="Text Box 146"/>
          <p:cNvSpPr txBox="1">
            <a:spLocks noChangeArrowheads="1"/>
          </p:cNvSpPr>
          <p:nvPr/>
        </p:nvSpPr>
        <p:spPr bwMode="auto">
          <a:xfrm>
            <a:off x="6291263" y="3197696"/>
            <a:ext cx="793750" cy="274638"/>
          </a:xfrm>
          <a:prstGeom prst="rect">
            <a:avLst/>
          </a:prstGeom>
          <a:noFill/>
          <a:ln w="9525" algn="ctr">
            <a:noFill/>
            <a:miter lim="800000"/>
            <a:headEnd/>
            <a:tailEnd/>
          </a:ln>
        </p:spPr>
        <p:txBody>
          <a:bodyPr wrap="none">
            <a:spAutoFit/>
          </a:bodyPr>
          <a:lstStyle/>
          <a:p>
            <a:pPr eaLnBrk="0" hangingPunct="0"/>
            <a:r>
              <a:rPr lang="zh-TW" altLang="en-US" sz="1200" i="0">
                <a:solidFill>
                  <a:srgbClr val="091D5D"/>
                </a:solidFill>
                <a:latin typeface="微软雅黑" pitchFamily="34" charset="-122"/>
                <a:ea typeface="微软雅黑" pitchFamily="34" charset="-122"/>
              </a:rPr>
              <a:t>标杆比较</a:t>
            </a:r>
          </a:p>
        </p:txBody>
      </p:sp>
      <p:sp>
        <p:nvSpPr>
          <p:cNvPr id="126" name="Text Box 147"/>
          <p:cNvSpPr txBox="1">
            <a:spLocks noChangeArrowheads="1"/>
          </p:cNvSpPr>
          <p:nvPr/>
        </p:nvSpPr>
        <p:spPr bwMode="auto">
          <a:xfrm>
            <a:off x="1179513" y="3642196"/>
            <a:ext cx="793750" cy="274638"/>
          </a:xfrm>
          <a:prstGeom prst="rect">
            <a:avLst/>
          </a:prstGeom>
          <a:noFill/>
          <a:ln w="9525" algn="ctr">
            <a:noFill/>
            <a:miter lim="800000"/>
            <a:headEnd/>
            <a:tailEnd/>
          </a:ln>
        </p:spPr>
        <p:txBody>
          <a:bodyPr wrap="none">
            <a:spAutoFit/>
          </a:bodyPr>
          <a:lstStyle/>
          <a:p>
            <a:pPr eaLnBrk="0" hangingPunct="0"/>
            <a:r>
              <a:rPr lang="zh-TW" altLang="en-US" sz="1200" i="0">
                <a:latin typeface="微软雅黑" pitchFamily="34" charset="-122"/>
                <a:ea typeface="微软雅黑" pitchFamily="34" charset="-122"/>
              </a:rPr>
              <a:t>战略</a:t>
            </a:r>
            <a:r>
              <a:rPr lang="zh-CN" altLang="en-US" sz="1200" i="0">
                <a:latin typeface="微软雅黑" pitchFamily="34" charset="-122"/>
                <a:ea typeface="微软雅黑" pitchFamily="34" charset="-122"/>
              </a:rPr>
              <a:t>制定</a:t>
            </a:r>
          </a:p>
        </p:txBody>
      </p:sp>
      <p:sp>
        <p:nvSpPr>
          <p:cNvPr id="127" name="Text Box 148"/>
          <p:cNvSpPr txBox="1">
            <a:spLocks noChangeArrowheads="1"/>
          </p:cNvSpPr>
          <p:nvPr/>
        </p:nvSpPr>
        <p:spPr bwMode="auto">
          <a:xfrm>
            <a:off x="4630738" y="3626321"/>
            <a:ext cx="793750" cy="274638"/>
          </a:xfrm>
          <a:prstGeom prst="rect">
            <a:avLst/>
          </a:prstGeom>
          <a:solidFill>
            <a:srgbClr val="549CB5"/>
          </a:solidFill>
          <a:ln w="9525" algn="ctr">
            <a:noFill/>
            <a:miter lim="800000"/>
            <a:headEnd/>
            <a:tailEnd/>
          </a:ln>
        </p:spPr>
        <p:txBody>
          <a:bodyPr wrap="none">
            <a:spAutoFit/>
          </a:bodyPr>
          <a:lstStyle/>
          <a:p>
            <a:pPr eaLnBrk="0" hangingPunct="0"/>
            <a:r>
              <a:rPr lang="zh-TW" altLang="en-US" sz="1200" i="0">
                <a:solidFill>
                  <a:srgbClr val="FFFFFF"/>
                </a:solidFill>
                <a:latin typeface="微软雅黑" pitchFamily="34" charset="-122"/>
                <a:ea typeface="微软雅黑" pitchFamily="34" charset="-122"/>
              </a:rPr>
              <a:t>预算</a:t>
            </a:r>
            <a:r>
              <a:rPr lang="zh-CN" altLang="en-US" sz="1200" i="0">
                <a:solidFill>
                  <a:srgbClr val="FFFFFF"/>
                </a:solidFill>
                <a:latin typeface="微软雅黑" pitchFamily="34" charset="-122"/>
                <a:ea typeface="微软雅黑" pitchFamily="34" charset="-122"/>
              </a:rPr>
              <a:t>编制</a:t>
            </a:r>
            <a:endParaRPr lang="zh-TW" altLang="en-US" sz="1200" i="0">
              <a:solidFill>
                <a:srgbClr val="FFFFFF"/>
              </a:solidFill>
              <a:latin typeface="微软雅黑" pitchFamily="34" charset="-122"/>
              <a:ea typeface="微软雅黑" pitchFamily="34" charset="-122"/>
            </a:endParaRPr>
          </a:p>
        </p:txBody>
      </p:sp>
      <p:sp>
        <p:nvSpPr>
          <p:cNvPr id="128" name="AutoShape 149"/>
          <p:cNvSpPr>
            <a:spLocks noChangeArrowheads="1"/>
          </p:cNvSpPr>
          <p:nvPr/>
        </p:nvSpPr>
        <p:spPr bwMode="auto">
          <a:xfrm>
            <a:off x="1443038" y="3302471"/>
            <a:ext cx="152400" cy="277813"/>
          </a:xfrm>
          <a:prstGeom prst="downArrow">
            <a:avLst>
              <a:gd name="adj1" fmla="val 50000"/>
              <a:gd name="adj2" fmla="val 45573"/>
            </a:avLst>
          </a:prstGeom>
          <a:solidFill>
            <a:srgbClr val="9CD100"/>
          </a:solidFill>
          <a:ln w="9525" algn="ctr">
            <a:noFill/>
            <a:miter lim="800000"/>
            <a:headEnd/>
            <a:tailEnd/>
          </a:ln>
        </p:spPr>
        <p:txBody>
          <a:bodyPr wrap="none" anchor="ctr"/>
          <a:lstStyle/>
          <a:p>
            <a:pPr eaLnBrk="0" hangingPunct="0"/>
            <a:endParaRPr lang="zh-CN" altLang="en-US" sz="1200" i="0">
              <a:latin typeface="微软雅黑" pitchFamily="34" charset="-122"/>
              <a:ea typeface="微软雅黑" pitchFamily="34" charset="-122"/>
            </a:endParaRPr>
          </a:p>
        </p:txBody>
      </p:sp>
      <p:sp>
        <p:nvSpPr>
          <p:cNvPr id="129" name="Text Box 150"/>
          <p:cNvSpPr txBox="1">
            <a:spLocks noChangeArrowheads="1"/>
          </p:cNvSpPr>
          <p:nvPr/>
        </p:nvSpPr>
        <p:spPr bwMode="auto">
          <a:xfrm>
            <a:off x="2849563" y="5178896"/>
            <a:ext cx="793750" cy="274638"/>
          </a:xfrm>
          <a:prstGeom prst="rect">
            <a:avLst/>
          </a:prstGeom>
          <a:noFill/>
          <a:ln w="9525" algn="ctr">
            <a:noFill/>
            <a:miter lim="800000"/>
            <a:headEnd/>
            <a:tailEnd/>
          </a:ln>
        </p:spPr>
        <p:txBody>
          <a:bodyPr wrap="none">
            <a:spAutoFit/>
          </a:bodyPr>
          <a:lstStyle/>
          <a:p>
            <a:pPr eaLnBrk="0" hangingPunct="0"/>
            <a:r>
              <a:rPr lang="zh-CN" altLang="en-US" sz="1200" i="0">
                <a:solidFill>
                  <a:srgbClr val="091D5D"/>
                </a:solidFill>
                <a:latin typeface="微软雅黑" pitchFamily="34" charset="-122"/>
                <a:ea typeface="微软雅黑" pitchFamily="34" charset="-122"/>
              </a:rPr>
              <a:t>业务活动</a:t>
            </a:r>
            <a:endParaRPr lang="en-US" altLang="zh-TW" sz="1200" i="0">
              <a:solidFill>
                <a:srgbClr val="091D5D"/>
              </a:solidFill>
              <a:latin typeface="微软雅黑" pitchFamily="34" charset="-122"/>
              <a:ea typeface="微软雅黑" pitchFamily="34" charset="-122"/>
            </a:endParaRPr>
          </a:p>
        </p:txBody>
      </p:sp>
      <p:sp>
        <p:nvSpPr>
          <p:cNvPr id="130" name="Text Box 151"/>
          <p:cNvSpPr txBox="1">
            <a:spLocks noChangeArrowheads="1"/>
          </p:cNvSpPr>
          <p:nvPr/>
        </p:nvSpPr>
        <p:spPr bwMode="auto">
          <a:xfrm>
            <a:off x="7464425" y="3640609"/>
            <a:ext cx="846138" cy="274637"/>
          </a:xfrm>
          <a:prstGeom prst="rect">
            <a:avLst/>
          </a:prstGeom>
          <a:noFill/>
          <a:ln w="9525" algn="ctr">
            <a:noFill/>
            <a:miter lim="800000"/>
            <a:headEnd/>
            <a:tailEnd/>
          </a:ln>
        </p:spPr>
        <p:txBody>
          <a:bodyPr>
            <a:spAutoFit/>
          </a:bodyPr>
          <a:lstStyle/>
          <a:p>
            <a:pPr eaLnBrk="0" hangingPunct="0"/>
            <a:r>
              <a:rPr lang="zh-TW" altLang="en-US" sz="1200" i="0">
                <a:solidFill>
                  <a:schemeClr val="bg1"/>
                </a:solidFill>
                <a:latin typeface="微软雅黑" pitchFamily="34" charset="-122"/>
                <a:ea typeface="微软雅黑" pitchFamily="34" charset="-122"/>
              </a:rPr>
              <a:t>预算分解</a:t>
            </a:r>
          </a:p>
        </p:txBody>
      </p:sp>
      <p:sp>
        <p:nvSpPr>
          <p:cNvPr id="131" name="Text Box 152"/>
          <p:cNvSpPr txBox="1">
            <a:spLocks noChangeArrowheads="1"/>
          </p:cNvSpPr>
          <p:nvPr/>
        </p:nvSpPr>
        <p:spPr bwMode="auto">
          <a:xfrm>
            <a:off x="6280150" y="5140796"/>
            <a:ext cx="793750" cy="274638"/>
          </a:xfrm>
          <a:prstGeom prst="rect">
            <a:avLst/>
          </a:prstGeom>
          <a:noFill/>
          <a:ln w="9525" algn="ctr">
            <a:noFill/>
            <a:miter lim="800000"/>
            <a:headEnd/>
            <a:tailEnd/>
          </a:ln>
        </p:spPr>
        <p:txBody>
          <a:bodyPr wrap="none">
            <a:spAutoFit/>
          </a:bodyPr>
          <a:lstStyle/>
          <a:p>
            <a:pPr eaLnBrk="0" hangingPunct="0"/>
            <a:r>
              <a:rPr lang="zh-CN" altLang="en-US" sz="1200" i="0">
                <a:solidFill>
                  <a:srgbClr val="091D5D"/>
                </a:solidFill>
                <a:latin typeface="微软雅黑" pitchFamily="34" charset="-122"/>
                <a:ea typeface="微软雅黑" pitchFamily="34" charset="-122"/>
              </a:rPr>
              <a:t>分解科目</a:t>
            </a:r>
            <a:endParaRPr lang="en-US" altLang="zh-CN" sz="1200" i="0">
              <a:solidFill>
                <a:srgbClr val="091D5D"/>
              </a:solidFill>
              <a:latin typeface="微软雅黑" pitchFamily="34" charset="-122"/>
              <a:ea typeface="微软雅黑" pitchFamily="34" charset="-122"/>
            </a:endParaRPr>
          </a:p>
        </p:txBody>
      </p:sp>
      <p:sp>
        <p:nvSpPr>
          <p:cNvPr id="132" name="AutoShape 153"/>
          <p:cNvSpPr>
            <a:spLocks noChangeArrowheads="1"/>
          </p:cNvSpPr>
          <p:nvPr/>
        </p:nvSpPr>
        <p:spPr bwMode="auto">
          <a:xfrm flipV="1">
            <a:off x="1443038" y="3999384"/>
            <a:ext cx="152400" cy="293687"/>
          </a:xfrm>
          <a:prstGeom prst="downArrow">
            <a:avLst>
              <a:gd name="adj1" fmla="val 50000"/>
              <a:gd name="adj2" fmla="val 48177"/>
            </a:avLst>
          </a:prstGeom>
          <a:solidFill>
            <a:srgbClr val="9CD100"/>
          </a:solidFill>
          <a:ln w="9525" algn="ctr">
            <a:noFill/>
            <a:miter lim="800000"/>
            <a:headEnd/>
            <a:tailEnd/>
          </a:ln>
        </p:spPr>
        <p:txBody>
          <a:bodyPr rot="10800000" wrap="none" anchor="ctr"/>
          <a:lstStyle/>
          <a:p>
            <a:pPr eaLnBrk="0" hangingPunct="0"/>
            <a:endParaRPr lang="zh-CN" altLang="en-US" sz="1200" i="0">
              <a:latin typeface="微软雅黑" pitchFamily="34" charset="-122"/>
              <a:ea typeface="微软雅黑" pitchFamily="34" charset="-122"/>
            </a:endParaRPr>
          </a:p>
        </p:txBody>
      </p:sp>
      <p:sp>
        <p:nvSpPr>
          <p:cNvPr id="133" name="Rectangle 154"/>
          <p:cNvSpPr>
            <a:spLocks noChangeArrowheads="1"/>
          </p:cNvSpPr>
          <p:nvPr/>
        </p:nvSpPr>
        <p:spPr bwMode="auto">
          <a:xfrm>
            <a:off x="958850" y="4296246"/>
            <a:ext cx="1176338" cy="295275"/>
          </a:xfrm>
          <a:prstGeom prst="rect">
            <a:avLst/>
          </a:prstGeom>
          <a:solidFill>
            <a:srgbClr val="DDD2B5"/>
          </a:solidFill>
          <a:ln w="6350" algn="ctr">
            <a:noFill/>
            <a:miter lim="800000"/>
            <a:headEnd/>
            <a:tailEnd/>
          </a:ln>
        </p:spPr>
        <p:txBody>
          <a:bodyPr wrap="none" tIns="91440" bIns="91440" anchor="ctr"/>
          <a:lstStyle/>
          <a:p>
            <a:pPr eaLnBrk="0" hangingPunct="0"/>
            <a:r>
              <a:rPr lang="zh-CN" altLang="en-US" sz="1200" i="0">
                <a:solidFill>
                  <a:srgbClr val="091D5D"/>
                </a:solidFill>
                <a:latin typeface="微软雅黑" pitchFamily="34" charset="-122"/>
                <a:ea typeface="微软雅黑" pitchFamily="34" charset="-122"/>
              </a:rPr>
              <a:t>战略规划</a:t>
            </a:r>
          </a:p>
        </p:txBody>
      </p:sp>
      <p:sp>
        <p:nvSpPr>
          <p:cNvPr id="134" name="Rectangle 155"/>
          <p:cNvSpPr>
            <a:spLocks noChangeArrowheads="1"/>
          </p:cNvSpPr>
          <p:nvPr/>
        </p:nvSpPr>
        <p:spPr bwMode="auto">
          <a:xfrm>
            <a:off x="4454525" y="2945284"/>
            <a:ext cx="1177925" cy="295275"/>
          </a:xfrm>
          <a:prstGeom prst="rect">
            <a:avLst/>
          </a:prstGeom>
          <a:solidFill>
            <a:srgbClr val="DDD2B5"/>
          </a:solidFill>
          <a:ln w="6350" algn="ctr">
            <a:noFill/>
            <a:miter lim="800000"/>
            <a:headEnd/>
            <a:tailEnd/>
          </a:ln>
        </p:spPr>
        <p:txBody>
          <a:bodyPr wrap="none" tIns="91440" bIns="91440" anchor="ctr"/>
          <a:lstStyle/>
          <a:p>
            <a:pPr eaLnBrk="0" hangingPunct="0"/>
            <a:r>
              <a:rPr lang="zh-CN" altLang="en-US" sz="1200" i="0">
                <a:solidFill>
                  <a:srgbClr val="091D5D"/>
                </a:solidFill>
                <a:latin typeface="微软雅黑" pitchFamily="34" charset="-122"/>
                <a:ea typeface="微软雅黑" pitchFamily="34" charset="-122"/>
              </a:rPr>
              <a:t>编制维度</a:t>
            </a:r>
          </a:p>
        </p:txBody>
      </p:sp>
      <p:sp>
        <p:nvSpPr>
          <p:cNvPr id="135" name="AutoShape 156"/>
          <p:cNvSpPr>
            <a:spLocks noChangeArrowheads="1"/>
          </p:cNvSpPr>
          <p:nvPr/>
        </p:nvSpPr>
        <p:spPr bwMode="auto">
          <a:xfrm>
            <a:off x="4978400" y="3264371"/>
            <a:ext cx="150813" cy="277813"/>
          </a:xfrm>
          <a:prstGeom prst="downArrow">
            <a:avLst>
              <a:gd name="adj1" fmla="val 50000"/>
              <a:gd name="adj2" fmla="val 46053"/>
            </a:avLst>
          </a:prstGeom>
          <a:solidFill>
            <a:srgbClr val="9CD100"/>
          </a:solidFill>
          <a:ln w="9525" algn="ctr">
            <a:noFill/>
            <a:miter lim="800000"/>
            <a:headEnd/>
            <a:tailEnd/>
          </a:ln>
        </p:spPr>
        <p:txBody>
          <a:bodyPr wrap="none" anchor="ctr"/>
          <a:lstStyle/>
          <a:p>
            <a:pPr eaLnBrk="0" hangingPunct="0"/>
            <a:endParaRPr lang="zh-CN" altLang="en-US" sz="1200" i="0">
              <a:latin typeface="微软雅黑" pitchFamily="34" charset="-122"/>
              <a:ea typeface="微软雅黑" pitchFamily="34" charset="-122"/>
            </a:endParaRPr>
          </a:p>
        </p:txBody>
      </p:sp>
      <p:sp>
        <p:nvSpPr>
          <p:cNvPr id="136" name="Rectangle 159"/>
          <p:cNvSpPr>
            <a:spLocks noChangeArrowheads="1"/>
          </p:cNvSpPr>
          <p:nvPr/>
        </p:nvSpPr>
        <p:spPr bwMode="auto">
          <a:xfrm>
            <a:off x="4468813" y="4316884"/>
            <a:ext cx="1176337" cy="295275"/>
          </a:xfrm>
          <a:prstGeom prst="rect">
            <a:avLst/>
          </a:prstGeom>
          <a:solidFill>
            <a:srgbClr val="DDD2B5"/>
          </a:solidFill>
          <a:ln w="6350" algn="ctr">
            <a:noFill/>
            <a:miter lim="800000"/>
            <a:headEnd/>
            <a:tailEnd/>
          </a:ln>
        </p:spPr>
        <p:txBody>
          <a:bodyPr wrap="none" tIns="91440" bIns="91440" anchor="ctr"/>
          <a:lstStyle/>
          <a:p>
            <a:pPr eaLnBrk="0" hangingPunct="0"/>
            <a:r>
              <a:rPr lang="zh-CN" altLang="en-US" sz="1200" i="0">
                <a:solidFill>
                  <a:srgbClr val="091D5D"/>
                </a:solidFill>
                <a:latin typeface="微软雅黑" pitchFamily="34" charset="-122"/>
                <a:ea typeface="微软雅黑" pitchFamily="34" charset="-122"/>
              </a:rPr>
              <a:t>驱动因素</a:t>
            </a:r>
          </a:p>
        </p:txBody>
      </p:sp>
      <p:sp>
        <p:nvSpPr>
          <p:cNvPr id="137" name="AutoShape 160"/>
          <p:cNvSpPr>
            <a:spLocks noChangeArrowheads="1"/>
          </p:cNvSpPr>
          <p:nvPr/>
        </p:nvSpPr>
        <p:spPr bwMode="auto">
          <a:xfrm flipV="1">
            <a:off x="4976813" y="3999384"/>
            <a:ext cx="152400" cy="293687"/>
          </a:xfrm>
          <a:prstGeom prst="downArrow">
            <a:avLst>
              <a:gd name="adj1" fmla="val 50000"/>
              <a:gd name="adj2" fmla="val 48177"/>
            </a:avLst>
          </a:prstGeom>
          <a:solidFill>
            <a:srgbClr val="9CD100"/>
          </a:solidFill>
          <a:ln w="9525" algn="ctr">
            <a:noFill/>
            <a:miter lim="800000"/>
            <a:headEnd/>
            <a:tailEnd/>
          </a:ln>
        </p:spPr>
        <p:txBody>
          <a:bodyPr rot="10800000" wrap="none" anchor="ctr"/>
          <a:lstStyle/>
          <a:p>
            <a:pPr eaLnBrk="0" hangingPunct="0"/>
            <a:endParaRPr lang="zh-CN" altLang="en-US" sz="1200" i="0">
              <a:latin typeface="微软雅黑" pitchFamily="34" charset="-122"/>
              <a:ea typeface="微软雅黑" pitchFamily="34" charset="-122"/>
            </a:endParaRPr>
          </a:p>
        </p:txBody>
      </p:sp>
      <p:sp>
        <p:nvSpPr>
          <p:cNvPr id="138" name="Text Box 164"/>
          <p:cNvSpPr txBox="1">
            <a:spLocks noChangeArrowheads="1"/>
          </p:cNvSpPr>
          <p:nvPr/>
        </p:nvSpPr>
        <p:spPr bwMode="auto">
          <a:xfrm>
            <a:off x="728663" y="2278534"/>
            <a:ext cx="1784350" cy="304800"/>
          </a:xfrm>
          <a:prstGeom prst="rect">
            <a:avLst/>
          </a:prstGeom>
          <a:solidFill>
            <a:srgbClr val="FFFFFF"/>
          </a:solidFill>
          <a:ln w="9525" algn="ctr">
            <a:noFill/>
            <a:miter lim="800000"/>
            <a:headEnd/>
            <a:tailEnd/>
          </a:ln>
        </p:spPr>
        <p:txBody>
          <a:bodyPr wrap="none">
            <a:spAutoFit/>
          </a:bodyPr>
          <a:lstStyle/>
          <a:p>
            <a:pPr eaLnBrk="0" hangingPunct="0"/>
            <a:r>
              <a:rPr lang="zh-CN" altLang="en-US" sz="1400">
                <a:solidFill>
                  <a:srgbClr val="091D5D"/>
                </a:solidFill>
                <a:latin typeface="微软雅黑" pitchFamily="34" charset="-122"/>
                <a:ea typeface="微软雅黑" pitchFamily="34" charset="-122"/>
              </a:rPr>
              <a:t>由上而下的目标分解</a:t>
            </a:r>
            <a:endParaRPr lang="en-US" altLang="zh-CN" sz="1400">
              <a:solidFill>
                <a:srgbClr val="091D5D"/>
              </a:solidFill>
              <a:latin typeface="微软雅黑" pitchFamily="34" charset="-122"/>
              <a:ea typeface="微软雅黑" pitchFamily="34" charset="-122"/>
            </a:endParaRPr>
          </a:p>
        </p:txBody>
      </p:sp>
      <p:sp>
        <p:nvSpPr>
          <p:cNvPr id="139" name="Text Box 165"/>
          <p:cNvSpPr txBox="1">
            <a:spLocks noChangeArrowheads="1"/>
          </p:cNvSpPr>
          <p:nvPr/>
        </p:nvSpPr>
        <p:spPr bwMode="auto">
          <a:xfrm>
            <a:off x="3178175" y="2240434"/>
            <a:ext cx="1784350" cy="304800"/>
          </a:xfrm>
          <a:prstGeom prst="rect">
            <a:avLst/>
          </a:prstGeom>
          <a:solidFill>
            <a:srgbClr val="FFFFFF"/>
          </a:solidFill>
          <a:ln w="9525" algn="ctr">
            <a:noFill/>
            <a:miter lim="800000"/>
            <a:headEnd/>
            <a:tailEnd/>
          </a:ln>
        </p:spPr>
        <p:txBody>
          <a:bodyPr wrap="none">
            <a:spAutoFit/>
          </a:bodyPr>
          <a:lstStyle/>
          <a:p>
            <a:pPr eaLnBrk="0" hangingPunct="0"/>
            <a:r>
              <a:rPr lang="zh-CN" altLang="en-US" sz="1400">
                <a:solidFill>
                  <a:srgbClr val="091D5D"/>
                </a:solidFill>
                <a:latin typeface="微软雅黑" pitchFamily="34" charset="-122"/>
                <a:ea typeface="微软雅黑" pitchFamily="34" charset="-122"/>
              </a:rPr>
              <a:t>由下而上的预算编制</a:t>
            </a:r>
          </a:p>
        </p:txBody>
      </p:sp>
      <p:sp>
        <p:nvSpPr>
          <p:cNvPr id="140" name="Text Box 166"/>
          <p:cNvSpPr txBox="1">
            <a:spLocks noChangeArrowheads="1"/>
          </p:cNvSpPr>
          <p:nvPr/>
        </p:nvSpPr>
        <p:spPr bwMode="auto">
          <a:xfrm>
            <a:off x="5254625" y="2227734"/>
            <a:ext cx="1784350" cy="304800"/>
          </a:xfrm>
          <a:prstGeom prst="rect">
            <a:avLst/>
          </a:prstGeom>
          <a:solidFill>
            <a:srgbClr val="FFFFFF"/>
          </a:solidFill>
          <a:ln w="9525" algn="ctr">
            <a:noFill/>
            <a:miter lim="800000"/>
            <a:headEnd/>
            <a:tailEnd/>
          </a:ln>
        </p:spPr>
        <p:txBody>
          <a:bodyPr wrap="none">
            <a:spAutoFit/>
          </a:bodyPr>
          <a:lstStyle/>
          <a:p>
            <a:pPr eaLnBrk="0" hangingPunct="0"/>
            <a:r>
              <a:rPr lang="zh-CN" altLang="en-US" sz="1400">
                <a:solidFill>
                  <a:srgbClr val="091D5D"/>
                </a:solidFill>
                <a:latin typeface="微软雅黑" pitchFamily="34" charset="-122"/>
                <a:ea typeface="微软雅黑" pitchFamily="34" charset="-122"/>
              </a:rPr>
              <a:t>由上而下的预算分解</a:t>
            </a:r>
            <a:endParaRPr lang="en-US" altLang="zh-CN" sz="1400">
              <a:solidFill>
                <a:srgbClr val="091D5D"/>
              </a:solidFill>
              <a:latin typeface="微软雅黑" pitchFamily="34" charset="-122"/>
              <a:ea typeface="微软雅黑" pitchFamily="34" charset="-122"/>
            </a:endParaRPr>
          </a:p>
        </p:txBody>
      </p:sp>
      <p:grpSp>
        <p:nvGrpSpPr>
          <p:cNvPr id="141" name="Group 53"/>
          <p:cNvGrpSpPr>
            <a:grpSpLocks/>
          </p:cNvGrpSpPr>
          <p:nvPr/>
        </p:nvGrpSpPr>
        <p:grpSpPr bwMode="auto">
          <a:xfrm>
            <a:off x="274638" y="1329209"/>
            <a:ext cx="2447925" cy="971550"/>
            <a:chOff x="3991" y="595"/>
            <a:chExt cx="1542" cy="612"/>
          </a:xfrm>
        </p:grpSpPr>
        <p:sp>
          <p:nvSpPr>
            <p:cNvPr id="142" name="Rectangle 54"/>
            <p:cNvSpPr>
              <a:spLocks noChangeArrowheads="1"/>
            </p:cNvSpPr>
            <p:nvPr/>
          </p:nvSpPr>
          <p:spPr bwMode="auto">
            <a:xfrm>
              <a:off x="3991" y="595"/>
              <a:ext cx="1542" cy="612"/>
            </a:xfrm>
            <a:prstGeom prst="rect">
              <a:avLst/>
            </a:prstGeom>
            <a:solidFill>
              <a:schemeClr val="accent3">
                <a:lumMod val="75000"/>
              </a:schemeClr>
            </a:solidFill>
            <a:ln w="9525" algn="ctr">
              <a:solidFill>
                <a:schemeClr val="bg2"/>
              </a:solidFill>
              <a:miter lim="800000"/>
              <a:headEnd/>
              <a:tailEnd/>
            </a:ln>
          </p:spPr>
          <p:txBody>
            <a:bodyPr wrap="none" lIns="0" tIns="72000" rIns="0" bIns="0"/>
            <a:lstStyle/>
            <a:p>
              <a:pPr algn="ctr">
                <a:lnSpc>
                  <a:spcPct val="90000"/>
                </a:lnSpc>
              </a:pPr>
              <a:endParaRPr lang="zh-CN" altLang="en-US" sz="1100" i="0">
                <a:solidFill>
                  <a:schemeClr val="bg1"/>
                </a:solidFill>
                <a:latin typeface="微软雅黑" pitchFamily="34" charset="-122"/>
                <a:ea typeface="微软雅黑" pitchFamily="34" charset="-122"/>
              </a:endParaRPr>
            </a:p>
          </p:txBody>
        </p:sp>
        <p:grpSp>
          <p:nvGrpSpPr>
            <p:cNvPr id="143" name="Group 55"/>
            <p:cNvGrpSpPr>
              <a:grpSpLocks/>
            </p:cNvGrpSpPr>
            <p:nvPr/>
          </p:nvGrpSpPr>
          <p:grpSpPr bwMode="auto">
            <a:xfrm>
              <a:off x="4058" y="640"/>
              <a:ext cx="1423" cy="521"/>
              <a:chOff x="4058" y="640"/>
              <a:chExt cx="1423" cy="521"/>
            </a:xfrm>
          </p:grpSpPr>
          <p:sp>
            <p:nvSpPr>
              <p:cNvPr id="144" name="Rectangle 22"/>
              <p:cNvSpPr>
                <a:spLocks noChangeArrowheads="1"/>
              </p:cNvSpPr>
              <p:nvPr/>
            </p:nvSpPr>
            <p:spPr bwMode="auto">
              <a:xfrm>
                <a:off x="4058" y="640"/>
                <a:ext cx="696" cy="15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100" i="0" dirty="0" smtClean="0">
                    <a:latin typeface="微软雅黑" pitchFamily="34" charset="-122"/>
                    <a:ea typeface="微软雅黑" pitchFamily="34" charset="-122"/>
                  </a:rPr>
                  <a:t>战略五年</a:t>
                </a:r>
                <a:r>
                  <a:rPr lang="zh-CN" altLang="en-US" sz="1100" i="0" dirty="0">
                    <a:latin typeface="微软雅黑" pitchFamily="34" charset="-122"/>
                    <a:ea typeface="微软雅黑" pitchFamily="34" charset="-122"/>
                  </a:rPr>
                  <a:t>规划</a:t>
                </a:r>
                <a:endParaRPr lang="en-US" altLang="zh-CN" sz="1100" i="0" dirty="0">
                  <a:latin typeface="微软雅黑" pitchFamily="34" charset="-122"/>
                  <a:ea typeface="微软雅黑" pitchFamily="34" charset="-122"/>
                </a:endParaRPr>
              </a:p>
            </p:txBody>
          </p:sp>
          <p:sp>
            <p:nvSpPr>
              <p:cNvPr id="145" name="Rectangle 22"/>
              <p:cNvSpPr>
                <a:spLocks noChangeArrowheads="1"/>
              </p:cNvSpPr>
              <p:nvPr/>
            </p:nvSpPr>
            <p:spPr bwMode="auto">
              <a:xfrm>
                <a:off x="4059" y="822"/>
                <a:ext cx="696" cy="15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100" i="0">
                    <a:latin typeface="微软雅黑" pitchFamily="34" charset="-122"/>
                    <a:ea typeface="微软雅黑" pitchFamily="34" charset="-122"/>
                  </a:rPr>
                  <a:t>预算目标分解</a:t>
                </a:r>
                <a:endParaRPr lang="en-US" altLang="zh-CN" sz="1100" i="0">
                  <a:latin typeface="微软雅黑" pitchFamily="34" charset="-122"/>
                  <a:ea typeface="微软雅黑" pitchFamily="34" charset="-122"/>
                </a:endParaRPr>
              </a:p>
            </p:txBody>
          </p:sp>
          <p:sp>
            <p:nvSpPr>
              <p:cNvPr id="146" name="Rectangle 22"/>
              <p:cNvSpPr>
                <a:spLocks noChangeArrowheads="1"/>
              </p:cNvSpPr>
              <p:nvPr/>
            </p:nvSpPr>
            <p:spPr bwMode="auto">
              <a:xfrm>
                <a:off x="4784" y="640"/>
                <a:ext cx="696" cy="15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100" i="0" dirty="0">
                    <a:latin typeface="微软雅黑" pitchFamily="34" charset="-122"/>
                    <a:ea typeface="微软雅黑" pitchFamily="34" charset="-122"/>
                  </a:rPr>
                  <a:t>预算审核</a:t>
                </a:r>
                <a:endParaRPr lang="en-US" altLang="zh-CN" sz="1100" i="0" dirty="0">
                  <a:latin typeface="微软雅黑" pitchFamily="34" charset="-122"/>
                  <a:ea typeface="微软雅黑" pitchFamily="34" charset="-122"/>
                </a:endParaRPr>
              </a:p>
            </p:txBody>
          </p:sp>
          <p:sp>
            <p:nvSpPr>
              <p:cNvPr id="147" name="Rectangle 22"/>
              <p:cNvSpPr>
                <a:spLocks noChangeArrowheads="1"/>
              </p:cNvSpPr>
              <p:nvPr/>
            </p:nvSpPr>
            <p:spPr bwMode="auto">
              <a:xfrm>
                <a:off x="4785" y="822"/>
                <a:ext cx="696" cy="15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100" i="0">
                    <a:latin typeface="微软雅黑" pitchFamily="34" charset="-122"/>
                    <a:ea typeface="微软雅黑" pitchFamily="34" charset="-122"/>
                  </a:rPr>
                  <a:t>预算汇总</a:t>
                </a:r>
                <a:r>
                  <a:rPr lang="en-US" altLang="zh-CN" sz="1100" i="0">
                    <a:latin typeface="微软雅黑" pitchFamily="34" charset="-122"/>
                    <a:ea typeface="微软雅黑" pitchFamily="34" charset="-122"/>
                  </a:rPr>
                  <a:t>/</a:t>
                </a:r>
                <a:r>
                  <a:rPr lang="zh-CN" altLang="en-US" sz="1100" i="0">
                    <a:latin typeface="微软雅黑" pitchFamily="34" charset="-122"/>
                    <a:ea typeface="微软雅黑" pitchFamily="34" charset="-122"/>
                  </a:rPr>
                  <a:t>定稿</a:t>
                </a:r>
              </a:p>
            </p:txBody>
          </p:sp>
          <p:sp>
            <p:nvSpPr>
              <p:cNvPr id="148" name="Rectangle 22"/>
              <p:cNvSpPr>
                <a:spLocks noChangeArrowheads="1"/>
              </p:cNvSpPr>
              <p:nvPr/>
            </p:nvSpPr>
            <p:spPr bwMode="auto">
              <a:xfrm>
                <a:off x="4059" y="1003"/>
                <a:ext cx="696" cy="15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100" i="0">
                    <a:latin typeface="微软雅黑" pitchFamily="34" charset="-122"/>
                    <a:ea typeface="微软雅黑" pitchFamily="34" charset="-122"/>
                  </a:rPr>
                  <a:t>预算编制</a:t>
                </a:r>
                <a:endParaRPr lang="en-US" altLang="zh-CN" sz="1100" i="0">
                  <a:latin typeface="微软雅黑" pitchFamily="34" charset="-122"/>
                  <a:ea typeface="微软雅黑" pitchFamily="34" charset="-122"/>
                </a:endParaRPr>
              </a:p>
            </p:txBody>
          </p:sp>
          <p:sp>
            <p:nvSpPr>
              <p:cNvPr id="149" name="Rectangle 22"/>
              <p:cNvSpPr>
                <a:spLocks noChangeArrowheads="1"/>
              </p:cNvSpPr>
              <p:nvPr/>
            </p:nvSpPr>
            <p:spPr bwMode="auto">
              <a:xfrm>
                <a:off x="4785" y="1003"/>
                <a:ext cx="696" cy="15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100" i="0">
                    <a:latin typeface="微软雅黑" pitchFamily="34" charset="-122"/>
                    <a:ea typeface="微软雅黑" pitchFamily="34" charset="-122"/>
                  </a:rPr>
                  <a:t>滚动预测</a:t>
                </a:r>
              </a:p>
            </p:txBody>
          </p:sp>
        </p:grpSp>
      </p:grpSp>
      <p:sp>
        <p:nvSpPr>
          <p:cNvPr id="63" name="Rectangle 2"/>
          <p:cNvSpPr txBox="1">
            <a:spLocks/>
          </p:cNvSpPr>
          <p:nvPr/>
        </p:nvSpPr>
        <p:spPr bwMode="auto">
          <a:xfrm>
            <a:off x="179388" y="574328"/>
            <a:ext cx="8640762" cy="406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914400" rtl="0" eaLnBrk="1" latinLnBrk="0" hangingPunct="1">
              <a:spcBef>
                <a:spcPct val="0"/>
              </a:spcBef>
              <a:buNone/>
              <a:defRPr sz="1800" b="1" kern="1200">
                <a:solidFill>
                  <a:schemeClr val="bg1"/>
                </a:solidFill>
                <a:latin typeface="微软雅黑" pitchFamily="34" charset="-122"/>
                <a:ea typeface="微软雅黑" pitchFamily="34" charset="-122"/>
                <a:cs typeface="+mj-cs"/>
              </a:defRPr>
            </a:lvl1pPr>
          </a:lstStyle>
          <a:p>
            <a:r>
              <a:rPr lang="zh-CN" altLang="en-US" b="0" dirty="0" smtClean="0">
                <a:solidFill>
                  <a:schemeClr val="tx1"/>
                </a:solidFill>
              </a:rPr>
              <a:t>由上而下进行目标分解，由下而上进行预算编制</a:t>
            </a:r>
            <a:endParaRPr lang="en-US" b="0" dirty="0" smtClean="0">
              <a:solidFill>
                <a:schemeClr val="tx1"/>
              </a:solidFill>
            </a:endParaRPr>
          </a:p>
        </p:txBody>
      </p:sp>
      <p:cxnSp>
        <p:nvCxnSpPr>
          <p:cNvPr id="64" name="直接连接符 63"/>
          <p:cNvCxnSpPr/>
          <p:nvPr/>
        </p:nvCxnSpPr>
        <p:spPr>
          <a:xfrm>
            <a:off x="222712" y="1052736"/>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7086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17856202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5535" name="think-cell Slide" r:id="rId9" imgW="360" imgH="360" progId="">
                  <p:embed/>
                </p:oleObj>
              </mc:Choice>
              <mc:Fallback>
                <p:oleObj name="think-cell Slide" r:id="rId9" imgW="360" imgH="360" progId="">
                  <p:embed/>
                  <p:pic>
                    <p:nvPicPr>
                      <p:cNvPr id="0" name="Picture 18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itle 1"/>
          <p:cNvSpPr>
            <a:spLocks noGrp="1"/>
          </p:cNvSpPr>
          <p:nvPr>
            <p:ph type="title"/>
            <p:custDataLst>
              <p:tags r:id="rId3"/>
            </p:custDataLst>
          </p:nvPr>
        </p:nvSpPr>
        <p:spPr/>
        <p:txBody>
          <a:bodyPr/>
          <a:lstStyle/>
          <a:p>
            <a:r>
              <a:rPr lang="zh-CN" altLang="en-US" dirty="0"/>
              <a:t>全面预算体系和框架</a:t>
            </a:r>
            <a:r>
              <a:rPr lang="en-US" altLang="zh-CN" dirty="0"/>
              <a:t>——</a:t>
            </a:r>
            <a:r>
              <a:rPr lang="zh-CN" altLang="en-US" dirty="0"/>
              <a:t>企业精细化管理</a:t>
            </a:r>
            <a:endParaRPr lang="en-US" altLang="zh-CN" dirty="0"/>
          </a:p>
        </p:txBody>
      </p:sp>
      <p:sp>
        <p:nvSpPr>
          <p:cNvPr id="2" name="Rectangle 2"/>
          <p:cNvSpPr>
            <a:spLocks noGrp="1"/>
          </p:cNvSpPr>
          <p:nvPr>
            <p:ph type="title" idx="4294967295"/>
            <p:custDataLst>
              <p:tags r:id="rId4"/>
            </p:custDataLst>
          </p:nvPr>
        </p:nvSpPr>
        <p:spPr>
          <a:xfrm>
            <a:off x="0" y="501650"/>
            <a:ext cx="8640763" cy="406400"/>
          </a:xfrm>
          <a:prstGeom prst="rect">
            <a:avLst/>
          </a:prstGeom>
        </p:spPr>
        <p:txBody>
          <a:bodyPr/>
          <a:lstStyle/>
          <a:p>
            <a:pPr algn="l"/>
            <a:r>
              <a:rPr lang="zh-CN" altLang="en-US" sz="2000" dirty="0">
                <a:latin typeface="微软雅黑" pitchFamily="34" charset="-122"/>
                <a:ea typeface="微软雅黑" pitchFamily="34" charset="-122"/>
              </a:rPr>
              <a:t>精细</a:t>
            </a:r>
            <a:r>
              <a:rPr lang="zh-CN" altLang="en-US" sz="2000" dirty="0" smtClean="0">
                <a:latin typeface="微软雅黑" pitchFamily="34" charset="-122"/>
                <a:ea typeface="微软雅黑" pitchFamily="34" charset="-122"/>
              </a:rPr>
              <a:t>化管理思路</a:t>
            </a:r>
            <a:endParaRPr lang="en-US" sz="2000" dirty="0" smtClean="0">
              <a:latin typeface="微软雅黑" pitchFamily="34" charset="-122"/>
              <a:ea typeface="微软雅黑" pitchFamily="34" charset="-122"/>
            </a:endParaRPr>
          </a:p>
        </p:txBody>
      </p:sp>
      <p:cxnSp>
        <p:nvCxnSpPr>
          <p:cNvPr id="11" name="直接连接符 10"/>
          <p:cNvCxnSpPr/>
          <p:nvPr>
            <p:custDataLst>
              <p:tags r:id="rId5"/>
            </p:custDataLst>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reeform 5"/>
          <p:cNvSpPr>
            <a:spLocks/>
          </p:cNvSpPr>
          <p:nvPr>
            <p:custDataLst>
              <p:tags r:id="rId6"/>
            </p:custDataLst>
          </p:nvPr>
        </p:nvSpPr>
        <p:spPr bwMode="auto">
          <a:xfrm>
            <a:off x="1889125" y="1089025"/>
            <a:ext cx="6643688" cy="1008063"/>
          </a:xfrm>
          <a:custGeom>
            <a:avLst/>
            <a:gdLst>
              <a:gd name="T0" fmla="*/ 0 w 4465"/>
              <a:gd name="T1" fmla="*/ 0 h 721"/>
              <a:gd name="T2" fmla="*/ 2147483647 w 4465"/>
              <a:gd name="T3" fmla="*/ 2147483647 h 721"/>
              <a:gd name="T4" fmla="*/ 0 w 4465"/>
              <a:gd name="T5" fmla="*/ 2147483647 h 721"/>
              <a:gd name="T6" fmla="*/ 2147483647 w 4465"/>
              <a:gd name="T7" fmla="*/ 2147483647 h 721"/>
              <a:gd name="T8" fmla="*/ 2147483647 w 4465"/>
              <a:gd name="T9" fmla="*/ 0 h 721"/>
              <a:gd name="T10" fmla="*/ 0 w 4465"/>
              <a:gd name="T11" fmla="*/ 0 h 721"/>
              <a:gd name="T12" fmla="*/ 0 60000 65536"/>
              <a:gd name="T13" fmla="*/ 0 60000 65536"/>
              <a:gd name="T14" fmla="*/ 0 60000 65536"/>
              <a:gd name="T15" fmla="*/ 0 60000 65536"/>
              <a:gd name="T16" fmla="*/ 0 60000 65536"/>
              <a:gd name="T17" fmla="*/ 0 60000 65536"/>
              <a:gd name="T18" fmla="*/ 0 w 4465"/>
              <a:gd name="T19" fmla="*/ 0 h 721"/>
              <a:gd name="T20" fmla="*/ 4465 w 4465"/>
              <a:gd name="T21" fmla="*/ 721 h 721"/>
            </a:gdLst>
            <a:ahLst/>
            <a:cxnLst>
              <a:cxn ang="T12">
                <a:pos x="T0" y="T1"/>
              </a:cxn>
              <a:cxn ang="T13">
                <a:pos x="T2" y="T3"/>
              </a:cxn>
              <a:cxn ang="T14">
                <a:pos x="T4" y="T5"/>
              </a:cxn>
              <a:cxn ang="T15">
                <a:pos x="T6" y="T7"/>
              </a:cxn>
              <a:cxn ang="T16">
                <a:pos x="T8" y="T9"/>
              </a:cxn>
              <a:cxn ang="T17">
                <a:pos x="T10" y="T11"/>
              </a:cxn>
            </a:cxnLst>
            <a:rect l="T18" t="T19" r="T20" b="T21"/>
            <a:pathLst>
              <a:path w="4465" h="721">
                <a:moveTo>
                  <a:pt x="0" y="0"/>
                </a:moveTo>
                <a:lnTo>
                  <a:pt x="144" y="344"/>
                </a:lnTo>
                <a:lnTo>
                  <a:pt x="0" y="720"/>
                </a:lnTo>
                <a:lnTo>
                  <a:pt x="4464" y="720"/>
                </a:lnTo>
                <a:lnTo>
                  <a:pt x="4464" y="0"/>
                </a:lnTo>
                <a:lnTo>
                  <a:pt x="0" y="0"/>
                </a:lnTo>
              </a:path>
            </a:pathLst>
          </a:custGeom>
          <a:noFill/>
          <a:ln w="6350" cap="flat" cmpd="sng">
            <a:noFill/>
            <a:prstDash val="solid"/>
            <a:round/>
            <a:headEnd type="none" w="med" len="med"/>
            <a:tailEnd type="none" w="med" len="med"/>
          </a:ln>
        </p:spPr>
        <p:txBody>
          <a:bodyPr wrap="none" lIns="45720" rIns="45720"/>
          <a:lstStyle/>
          <a:p>
            <a:endParaRPr lang="zh-CN" altLang="en-US"/>
          </a:p>
        </p:txBody>
      </p:sp>
      <p:grpSp>
        <p:nvGrpSpPr>
          <p:cNvPr id="14" name="Group 7"/>
          <p:cNvGrpSpPr>
            <a:grpSpLocks/>
          </p:cNvGrpSpPr>
          <p:nvPr/>
        </p:nvGrpSpPr>
        <p:grpSpPr bwMode="auto">
          <a:xfrm>
            <a:off x="197644" y="1358902"/>
            <a:ext cx="8604250" cy="4718052"/>
            <a:chOff x="0" y="1015"/>
            <a:chExt cx="5420" cy="2972"/>
          </a:xfrm>
        </p:grpSpPr>
        <p:sp>
          <p:nvSpPr>
            <p:cNvPr id="15" name="AutoShape 8"/>
            <p:cNvSpPr>
              <a:spLocks noChangeArrowheads="1"/>
            </p:cNvSpPr>
            <p:nvPr/>
          </p:nvSpPr>
          <p:spPr bwMode="auto">
            <a:xfrm rot="5400000">
              <a:off x="4729" y="2103"/>
              <a:ext cx="590" cy="431"/>
            </a:xfrm>
            <a:prstGeom prst="triangle">
              <a:avLst>
                <a:gd name="adj" fmla="val 50000"/>
              </a:avLst>
            </a:prstGeom>
            <a:gradFill rotWithShape="1">
              <a:gsLst>
                <a:gs pos="0">
                  <a:srgbClr val="FF6400"/>
                </a:gs>
                <a:gs pos="100000">
                  <a:srgbClr val="FF6400"/>
                </a:gs>
              </a:gsLst>
              <a:lin ang="5400000" scaled="1"/>
            </a:gradFill>
            <a:ln>
              <a:noFill/>
            </a:ln>
            <a:effectLst/>
            <a:scene3d>
              <a:camera prst="legacyObliqueTop"/>
              <a:lightRig rig="legacyFlat2" dir="b"/>
            </a:scene3d>
            <a:sp3d extrusionH="201600" prstMaterial="legacyMatte">
              <a:bevelT w="13500" h="13500" prst="angle"/>
              <a:bevelB w="13500" h="13500" prst="angle"/>
              <a:extrusionClr>
                <a:srgbClr val="FF6400"/>
              </a:extrusion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latinLnBrk="1"/>
              <a:endParaRPr kumimoji="1" lang="zh-CN" altLang="en-US" smtClean="0">
                <a:solidFill>
                  <a:srgbClr val="000000"/>
                </a:solidFill>
                <a:latin typeface="굴림" charset="-127"/>
                <a:ea typeface="굴림" charset="-127"/>
              </a:endParaRPr>
            </a:p>
          </p:txBody>
        </p:sp>
        <p:sp>
          <p:nvSpPr>
            <p:cNvPr id="16" name="Rectangle 9"/>
            <p:cNvSpPr>
              <a:spLocks noChangeArrowheads="1"/>
            </p:cNvSpPr>
            <p:nvPr/>
          </p:nvSpPr>
          <p:spPr bwMode="auto">
            <a:xfrm>
              <a:off x="0" y="2114"/>
              <a:ext cx="4808" cy="409"/>
            </a:xfrm>
            <a:prstGeom prst="rect">
              <a:avLst/>
            </a:prstGeom>
            <a:gradFill rotWithShape="1">
              <a:gsLst>
                <a:gs pos="0">
                  <a:srgbClr val="E8E2D8"/>
                </a:gs>
                <a:gs pos="100000">
                  <a:srgbClr val="FF6400"/>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17" name="Rectangle 10"/>
            <p:cNvSpPr>
              <a:spLocks noChangeArrowheads="1"/>
            </p:cNvSpPr>
            <p:nvPr/>
          </p:nvSpPr>
          <p:spPr bwMode="auto">
            <a:xfrm>
              <a:off x="0" y="2024"/>
              <a:ext cx="4808" cy="90"/>
            </a:xfrm>
            <a:prstGeom prst="rect">
              <a:avLst/>
            </a:prstGeom>
            <a:gradFill rotWithShape="1">
              <a:gsLst>
                <a:gs pos="0">
                  <a:srgbClr val="D0C2B0"/>
                </a:gs>
                <a:gs pos="100000">
                  <a:srgbClr val="8A3500"/>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19" name="WordArt 12"/>
            <p:cNvSpPr>
              <a:spLocks noChangeArrowheads="1" noChangeShapeType="1" noTextEdit="1"/>
            </p:cNvSpPr>
            <p:nvPr/>
          </p:nvSpPr>
          <p:spPr bwMode="auto">
            <a:xfrm>
              <a:off x="850" y="2249"/>
              <a:ext cx="817" cy="138"/>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latinLnBrk="1"/>
              <a:r>
                <a:rPr kumimoji="1" lang="zh-CN" altLang="en-US" sz="1400" kern="10" spc="-45" dirty="0" smtClean="0">
                  <a:solidFill>
                    <a:schemeClr val="accent2">
                      <a:lumMod val="75000"/>
                    </a:schemeClr>
                  </a:solidFill>
                  <a:latin typeface="微软雅黑" pitchFamily="34" charset="-122"/>
                  <a:ea typeface="微软雅黑" pitchFamily="34" charset="-122"/>
                </a:rPr>
                <a:t>精细化核算</a:t>
              </a:r>
            </a:p>
          </p:txBody>
        </p:sp>
        <p:sp>
          <p:nvSpPr>
            <p:cNvPr id="21" name="WordArt 14"/>
            <p:cNvSpPr>
              <a:spLocks noChangeArrowheads="1" noChangeShapeType="1" noTextEdit="1"/>
            </p:cNvSpPr>
            <p:nvPr/>
          </p:nvSpPr>
          <p:spPr bwMode="auto">
            <a:xfrm>
              <a:off x="2472" y="2249"/>
              <a:ext cx="771" cy="138"/>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latinLnBrk="1"/>
              <a:r>
                <a:rPr kumimoji="1" lang="zh-CN" altLang="en-US" kern="10" spc="-45" dirty="0">
                  <a:solidFill>
                    <a:schemeClr val="accent2">
                      <a:lumMod val="75000"/>
                    </a:schemeClr>
                  </a:solidFill>
                  <a:latin typeface="微软雅黑" pitchFamily="34" charset="-122"/>
                  <a:ea typeface="微软雅黑" pitchFamily="34" charset="-122"/>
                </a:rPr>
                <a:t>精细</a:t>
              </a:r>
              <a:r>
                <a:rPr kumimoji="1" lang="zh-CN" altLang="en-US" kern="10" spc="-45" dirty="0" smtClean="0">
                  <a:solidFill>
                    <a:schemeClr val="accent2">
                      <a:lumMod val="75000"/>
                    </a:schemeClr>
                  </a:solidFill>
                  <a:latin typeface="微软雅黑" pitchFamily="34" charset="-122"/>
                  <a:ea typeface="微软雅黑" pitchFamily="34" charset="-122"/>
                </a:rPr>
                <a:t>化</a:t>
              </a:r>
              <a:r>
                <a:rPr kumimoji="1" lang="zh-CN" altLang="en-US" kern="10" spc="-45" dirty="0">
                  <a:solidFill>
                    <a:schemeClr val="accent2">
                      <a:lumMod val="75000"/>
                    </a:schemeClr>
                  </a:solidFill>
                  <a:latin typeface="微软雅黑" pitchFamily="34" charset="-122"/>
                  <a:ea typeface="微软雅黑" pitchFamily="34" charset="-122"/>
                </a:rPr>
                <a:t>预算</a:t>
              </a:r>
            </a:p>
          </p:txBody>
        </p:sp>
        <p:sp>
          <p:nvSpPr>
            <p:cNvPr id="24" name="Line 17"/>
            <p:cNvSpPr>
              <a:spLocks noChangeShapeType="1"/>
            </p:cNvSpPr>
            <p:nvPr/>
          </p:nvSpPr>
          <p:spPr bwMode="auto">
            <a:xfrm flipV="1">
              <a:off x="1270" y="1253"/>
              <a:ext cx="0" cy="862"/>
            </a:xfrm>
            <a:prstGeom prst="line">
              <a:avLst/>
            </a:prstGeom>
            <a:noFill/>
            <a:ln w="19050" cap="rnd">
              <a:solidFill>
                <a:schemeClr val="bg1"/>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5" name="Line 18"/>
            <p:cNvSpPr>
              <a:spLocks noChangeShapeType="1"/>
            </p:cNvSpPr>
            <p:nvPr/>
          </p:nvSpPr>
          <p:spPr bwMode="auto">
            <a:xfrm flipV="1">
              <a:off x="2721" y="1253"/>
              <a:ext cx="0" cy="862"/>
            </a:xfrm>
            <a:prstGeom prst="line">
              <a:avLst/>
            </a:prstGeom>
            <a:noFill/>
            <a:ln w="19050" cap="rnd">
              <a:solidFill>
                <a:schemeClr val="bg1"/>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6" name="Line 19"/>
            <p:cNvSpPr>
              <a:spLocks noChangeShapeType="1"/>
            </p:cNvSpPr>
            <p:nvPr/>
          </p:nvSpPr>
          <p:spPr bwMode="auto">
            <a:xfrm flipV="1">
              <a:off x="4173" y="1253"/>
              <a:ext cx="0" cy="862"/>
            </a:xfrm>
            <a:prstGeom prst="line">
              <a:avLst/>
            </a:prstGeom>
            <a:noFill/>
            <a:ln w="19050" cap="rnd">
              <a:solidFill>
                <a:schemeClr val="bg1"/>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7" name="Line 20"/>
            <p:cNvSpPr>
              <a:spLocks noChangeShapeType="1"/>
            </p:cNvSpPr>
            <p:nvPr/>
          </p:nvSpPr>
          <p:spPr bwMode="auto">
            <a:xfrm flipV="1">
              <a:off x="3447" y="2523"/>
              <a:ext cx="0" cy="794"/>
            </a:xfrm>
            <a:prstGeom prst="line">
              <a:avLst/>
            </a:prstGeom>
            <a:noFill/>
            <a:ln w="19050" cap="rnd">
              <a:solidFill>
                <a:schemeClr val="bg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sp>
          <p:nvSpPr>
            <p:cNvPr id="28" name="AutoShape 21"/>
            <p:cNvSpPr>
              <a:spLocks noChangeArrowheads="1"/>
            </p:cNvSpPr>
            <p:nvPr/>
          </p:nvSpPr>
          <p:spPr bwMode="auto">
            <a:xfrm>
              <a:off x="125" y="2694"/>
              <a:ext cx="1497" cy="1293"/>
            </a:xfrm>
            <a:prstGeom prst="roundRect">
              <a:avLst>
                <a:gd name="adj" fmla="val 5528"/>
              </a:avLst>
            </a:prstGeom>
            <a:solidFill>
              <a:schemeClr val="tx1">
                <a:alpha val="25000"/>
              </a:scheme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9" name="Text Box 22"/>
            <p:cNvSpPr txBox="1">
              <a:spLocks noChangeArrowheads="1"/>
            </p:cNvSpPr>
            <p:nvPr/>
          </p:nvSpPr>
          <p:spPr bwMode="auto">
            <a:xfrm>
              <a:off x="1292" y="1015"/>
              <a:ext cx="1225" cy="737"/>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atinLnBrk="1"/>
              <a:r>
                <a:rPr kumimoji="1" lang="zh-CN" altLang="en-US" sz="1500" b="1" dirty="0">
                  <a:latin typeface="微软雅黑" pitchFamily="34" charset="-122"/>
                  <a:ea typeface="微软雅黑" pitchFamily="34" charset="-122"/>
                </a:rPr>
                <a:t>精细</a:t>
              </a:r>
              <a:r>
                <a:rPr kumimoji="1" lang="zh-CN" altLang="en-US" sz="1500" b="1" dirty="0" smtClean="0">
                  <a:latin typeface="微软雅黑" pitchFamily="34" charset="-122"/>
                  <a:ea typeface="微软雅黑" pitchFamily="34" charset="-122"/>
                </a:rPr>
                <a:t>化的</a:t>
              </a:r>
              <a:r>
                <a:rPr kumimoji="1" lang="zh-CN" altLang="en-US" sz="1500" b="1" dirty="0">
                  <a:latin typeface="微软雅黑" pitchFamily="34" charset="-122"/>
                  <a:ea typeface="微软雅黑" pitchFamily="34" charset="-122"/>
                </a:rPr>
                <a:t>预算</a:t>
              </a:r>
              <a:endParaRPr kumimoji="1" lang="en-US" altLang="zh-CN" sz="1500" b="1" dirty="0" smtClean="0">
                <a:latin typeface="微软雅黑" pitchFamily="34" charset="-122"/>
                <a:ea typeface="微软雅黑" pitchFamily="34" charset="-122"/>
              </a:endParaRPr>
            </a:p>
            <a:p>
              <a:pPr latinLnBrk="1"/>
              <a:endParaRPr kumimoji="1" lang="en-US" altLang="ko-KR" sz="1100" dirty="0">
                <a:latin typeface="微软雅黑" pitchFamily="34" charset="-122"/>
                <a:ea typeface="微软雅黑" pitchFamily="34" charset="-122"/>
              </a:endParaRPr>
            </a:p>
            <a:p>
              <a:pPr latinLnBrk="1"/>
              <a:r>
                <a:rPr kumimoji="1" lang="zh-CN" altLang="en-US" sz="1100" dirty="0" smtClean="0">
                  <a:latin typeface="微软雅黑" pitchFamily="34" charset="-122"/>
                  <a:ea typeface="微软雅黑" pitchFamily="34" charset="-122"/>
                </a:rPr>
                <a:t>企业进行全面预算编制，管理，监控。对于企业未来的经营情况，财务表现进行规划。</a:t>
              </a:r>
              <a:endParaRPr kumimoji="1" lang="en-US" altLang="ko-KR" sz="1100" dirty="0" smtClean="0">
                <a:latin typeface="微软雅黑" pitchFamily="34" charset="-122"/>
                <a:ea typeface="微软雅黑" pitchFamily="34" charset="-122"/>
              </a:endParaRPr>
            </a:p>
          </p:txBody>
        </p:sp>
        <p:sp>
          <p:nvSpPr>
            <p:cNvPr id="30" name="Text Box 23"/>
            <p:cNvSpPr txBox="1">
              <a:spLocks noChangeArrowheads="1"/>
            </p:cNvSpPr>
            <p:nvPr/>
          </p:nvSpPr>
          <p:spPr bwMode="auto">
            <a:xfrm>
              <a:off x="2744" y="1025"/>
              <a:ext cx="1225" cy="88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atinLnBrk="1"/>
              <a:r>
                <a:rPr kumimoji="1" lang="zh-CN" altLang="en-US" sz="1500" b="1" dirty="0">
                  <a:latin typeface="微软雅黑" pitchFamily="34" charset="-122"/>
                  <a:ea typeface="微软雅黑" pitchFamily="34" charset="-122"/>
                </a:rPr>
                <a:t>精细</a:t>
              </a:r>
              <a:r>
                <a:rPr kumimoji="1" lang="zh-CN" altLang="en-US" sz="1500" b="1" dirty="0" smtClean="0">
                  <a:latin typeface="微软雅黑" pitchFamily="34" charset="-122"/>
                  <a:ea typeface="微软雅黑" pitchFamily="34" charset="-122"/>
                </a:rPr>
                <a:t>化的的控制</a:t>
              </a:r>
              <a:endParaRPr kumimoji="1" lang="en-US" altLang="zh-CN" sz="1500" b="1" dirty="0" smtClean="0">
                <a:latin typeface="微软雅黑" pitchFamily="34" charset="-122"/>
                <a:ea typeface="微软雅黑" pitchFamily="34" charset="-122"/>
              </a:endParaRPr>
            </a:p>
            <a:p>
              <a:pPr latinLnBrk="1"/>
              <a:endParaRPr kumimoji="1" lang="en-US" altLang="ko-KR" sz="1500" b="1" dirty="0">
                <a:latin typeface="微软雅黑" pitchFamily="34" charset="-122"/>
                <a:ea typeface="微软雅黑" pitchFamily="34" charset="-122"/>
              </a:endParaRPr>
            </a:p>
            <a:p>
              <a:pPr latinLnBrk="1"/>
              <a:r>
                <a:rPr kumimoji="1" lang="zh-CN" altLang="en-US" sz="1100" dirty="0">
                  <a:latin typeface="微软雅黑" pitchFamily="34" charset="-122"/>
                  <a:ea typeface="微软雅黑" pitchFamily="34" charset="-122"/>
                </a:rPr>
                <a:t>业务的运作要有一个流程，要有计划、审核、执行和回顾的过程。控制过程，可以减少企业的业务运做失误，杜绝部分管理漏洞</a:t>
              </a:r>
              <a:r>
                <a:rPr kumimoji="1" lang="en-US" altLang="zh-CN" sz="1100" dirty="0">
                  <a:latin typeface="微软雅黑" pitchFamily="34" charset="-122"/>
                  <a:ea typeface="微软雅黑" pitchFamily="34" charset="-122"/>
                </a:rPr>
                <a:t>.</a:t>
              </a:r>
              <a:endParaRPr kumimoji="1" lang="en-US" altLang="ko-KR" sz="1100" dirty="0">
                <a:latin typeface="微软雅黑" pitchFamily="34" charset="-122"/>
                <a:ea typeface="微软雅黑" pitchFamily="34" charset="-122"/>
              </a:endParaRPr>
            </a:p>
          </p:txBody>
        </p:sp>
        <p:sp>
          <p:nvSpPr>
            <p:cNvPr id="31" name="Text Box 24"/>
            <p:cNvSpPr txBox="1">
              <a:spLocks noChangeArrowheads="1"/>
            </p:cNvSpPr>
            <p:nvPr/>
          </p:nvSpPr>
          <p:spPr bwMode="auto">
            <a:xfrm>
              <a:off x="4195" y="1026"/>
              <a:ext cx="1225" cy="66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atinLnBrk="1"/>
              <a:r>
                <a:rPr kumimoji="1" lang="zh-CN" altLang="en-US" sz="1500" b="1" dirty="0" smtClean="0">
                  <a:latin typeface="微软雅黑" pitchFamily="34" charset="-122"/>
                  <a:ea typeface="微软雅黑" pitchFamily="34" charset="-122"/>
                </a:rPr>
                <a:t>精细化核算</a:t>
              </a:r>
              <a:endParaRPr kumimoji="1" lang="en-US" altLang="zh-CN" sz="1500" b="1" dirty="0" smtClean="0">
                <a:latin typeface="微软雅黑" pitchFamily="34" charset="-122"/>
                <a:ea typeface="微软雅黑" pitchFamily="34" charset="-122"/>
              </a:endParaRPr>
            </a:p>
            <a:p>
              <a:pPr latinLnBrk="1"/>
              <a:endParaRPr kumimoji="1" lang="en-US" altLang="ko-KR" sz="1500" b="1" dirty="0">
                <a:latin typeface="微软雅黑" pitchFamily="34" charset="-122"/>
                <a:ea typeface="微软雅黑" pitchFamily="34" charset="-122"/>
              </a:endParaRPr>
            </a:p>
            <a:p>
              <a:pPr latinLnBrk="1"/>
              <a:r>
                <a:rPr kumimoji="1" lang="zh-CN" altLang="en-US" sz="1100" dirty="0">
                  <a:latin typeface="微软雅黑" pitchFamily="34" charset="-122"/>
                  <a:ea typeface="微软雅黑" pitchFamily="34" charset="-122"/>
                </a:rPr>
                <a:t>要求企业的经营活动凡与财务有关的行为都要记帐、核算。</a:t>
              </a:r>
              <a:endParaRPr kumimoji="1" lang="en-US" altLang="ko-KR" sz="1100" dirty="0">
                <a:latin typeface="微软雅黑" pitchFamily="34" charset="-122"/>
                <a:ea typeface="微软雅黑" pitchFamily="34" charset="-122"/>
              </a:endParaRPr>
            </a:p>
          </p:txBody>
        </p:sp>
        <p:sp>
          <p:nvSpPr>
            <p:cNvPr id="32" name="Text Box 25"/>
            <p:cNvSpPr txBox="1">
              <a:spLocks noChangeArrowheads="1"/>
            </p:cNvSpPr>
            <p:nvPr/>
          </p:nvSpPr>
          <p:spPr bwMode="auto">
            <a:xfrm>
              <a:off x="2018" y="2636"/>
              <a:ext cx="1225" cy="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atinLnBrk="1"/>
              <a:r>
                <a:rPr kumimoji="1" lang="zh-CN" altLang="en-US" sz="1500" b="1" dirty="0" smtClean="0">
                  <a:latin typeface="微软雅黑" pitchFamily="34" charset="-122"/>
                  <a:ea typeface="微软雅黑" pitchFamily="34" charset="-122"/>
                </a:rPr>
                <a:t>精细化分析</a:t>
              </a:r>
              <a:endParaRPr kumimoji="1" lang="en-US" altLang="zh-CN" sz="1500" b="1" dirty="0" smtClean="0">
                <a:latin typeface="微软雅黑" pitchFamily="34" charset="-122"/>
                <a:ea typeface="微软雅黑" pitchFamily="34" charset="-122"/>
              </a:endParaRPr>
            </a:p>
            <a:p>
              <a:pPr latinLnBrk="1"/>
              <a:endParaRPr kumimoji="1" lang="en-US" altLang="ko-KR" sz="1500" b="1" dirty="0">
                <a:latin typeface="微软雅黑" pitchFamily="34" charset="-122"/>
                <a:ea typeface="微软雅黑" pitchFamily="34" charset="-122"/>
              </a:endParaRPr>
            </a:p>
            <a:p>
              <a:pPr latinLnBrk="1"/>
              <a:r>
                <a:rPr kumimoji="1" lang="zh-CN" altLang="en-US" sz="1100" dirty="0" smtClean="0">
                  <a:latin typeface="微软雅黑" pitchFamily="34" charset="-122"/>
                  <a:ea typeface="微软雅黑" pitchFamily="34" charset="-122"/>
                </a:rPr>
                <a:t>精细</a:t>
              </a:r>
              <a:r>
                <a:rPr kumimoji="1" lang="zh-CN" altLang="en-US" sz="1100" dirty="0">
                  <a:latin typeface="微软雅黑" pitchFamily="34" charset="-122"/>
                  <a:ea typeface="微软雅黑" pitchFamily="34" charset="-122"/>
                </a:rPr>
                <a:t>化分析主要是通过现代化的手段，将经营中的问题从多个角度去展现和从多个层次去跟踪。同时，还要通过精细化的分析，去研究提高企业生产力和利润的方法。</a:t>
              </a:r>
              <a:endParaRPr kumimoji="1" lang="en-US" altLang="ko-KR" sz="1100" dirty="0">
                <a:latin typeface="微软雅黑" pitchFamily="34" charset="-122"/>
                <a:ea typeface="微软雅黑" pitchFamily="34" charset="-122"/>
              </a:endParaRPr>
            </a:p>
          </p:txBody>
        </p:sp>
        <p:sp>
          <p:nvSpPr>
            <p:cNvPr id="33" name="Text Box 26"/>
            <p:cNvSpPr txBox="1">
              <a:spLocks noChangeArrowheads="1"/>
            </p:cNvSpPr>
            <p:nvPr/>
          </p:nvSpPr>
          <p:spPr bwMode="auto">
            <a:xfrm>
              <a:off x="3469" y="2636"/>
              <a:ext cx="1225" cy="109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atinLnBrk="1"/>
              <a:r>
                <a:rPr kumimoji="1" lang="zh-CN" altLang="en-US" sz="1500" b="1" dirty="0" smtClean="0">
                  <a:latin typeface="微软雅黑" pitchFamily="34" charset="-122"/>
                  <a:ea typeface="微软雅黑" pitchFamily="34" charset="-122"/>
                </a:rPr>
                <a:t>精细化的规划</a:t>
              </a:r>
              <a:endParaRPr kumimoji="1" lang="en-US" altLang="zh-CN" sz="1500" b="1" dirty="0" smtClean="0">
                <a:latin typeface="微软雅黑" pitchFamily="34" charset="-122"/>
                <a:ea typeface="微软雅黑" pitchFamily="34" charset="-122"/>
              </a:endParaRPr>
            </a:p>
            <a:p>
              <a:pPr latinLnBrk="1"/>
              <a:endParaRPr kumimoji="1" lang="en-US" altLang="ko-KR" sz="1500" b="1" dirty="0">
                <a:latin typeface="微软雅黑" pitchFamily="34" charset="-122"/>
                <a:ea typeface="微软雅黑" pitchFamily="34" charset="-122"/>
              </a:endParaRPr>
            </a:p>
            <a:p>
              <a:pPr latinLnBrk="1"/>
              <a:r>
                <a:rPr kumimoji="1" lang="zh-CN" altLang="en-US" sz="1100" dirty="0">
                  <a:latin typeface="微软雅黑" pitchFamily="34" charset="-122"/>
                  <a:ea typeface="微软雅黑" pitchFamily="34" charset="-122"/>
                </a:rPr>
                <a:t>企业高层根据市场预测和企业的经营情况而制定的中远期目标，这个目标包括了企业的规模、业态、文化、管理模式和</a:t>
              </a:r>
              <a:r>
                <a:rPr kumimoji="1" lang="zh-CN" altLang="en-US" sz="1100" dirty="0" smtClean="0">
                  <a:latin typeface="微软雅黑" pitchFamily="34" charset="-122"/>
                  <a:ea typeface="微软雅黑" pitchFamily="34" charset="-122"/>
                </a:rPr>
                <a:t>利润等</a:t>
              </a:r>
              <a:r>
                <a:rPr kumimoji="1" lang="zh-CN" altLang="en-US" sz="1100" dirty="0">
                  <a:latin typeface="微软雅黑" pitchFamily="34" charset="-122"/>
                  <a:ea typeface="微软雅黑" pitchFamily="34" charset="-122"/>
                </a:rPr>
                <a:t>；另一方面是企业的经营者根据企业目标而制定的实现计划</a:t>
              </a:r>
              <a:endParaRPr kumimoji="1" lang="en-US" altLang="ko-KR" sz="1100" dirty="0">
                <a:latin typeface="微软雅黑" pitchFamily="34" charset="-122"/>
                <a:ea typeface="微软雅黑" pitchFamily="34" charset="-122"/>
              </a:endParaRPr>
            </a:p>
          </p:txBody>
        </p:sp>
        <p:sp>
          <p:nvSpPr>
            <p:cNvPr id="34" name="WordArt 27"/>
            <p:cNvSpPr>
              <a:spLocks noChangeArrowheads="1" noChangeShapeType="1" noTextEdit="1"/>
            </p:cNvSpPr>
            <p:nvPr/>
          </p:nvSpPr>
          <p:spPr bwMode="auto">
            <a:xfrm>
              <a:off x="453" y="2772"/>
              <a:ext cx="318" cy="91"/>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latinLnBrk="1"/>
              <a:endParaRPr kumimoji="1" lang="zh-CN" altLang="en-US" kern="10" spc="-45" dirty="0" smtClean="0">
                <a:solidFill>
                  <a:srgbClr val="FFFFFF"/>
                </a:solidFill>
                <a:latin typeface="Arial Black"/>
                <a:ea typeface="굴림" charset="-127"/>
              </a:endParaRPr>
            </a:p>
          </p:txBody>
        </p:sp>
        <p:sp>
          <p:nvSpPr>
            <p:cNvPr id="39" name="Text Box 32"/>
            <p:cNvSpPr txBox="1">
              <a:spLocks noChangeArrowheads="1"/>
            </p:cNvSpPr>
            <p:nvPr/>
          </p:nvSpPr>
          <p:spPr bwMode="auto">
            <a:xfrm>
              <a:off x="125" y="2773"/>
              <a:ext cx="1486" cy="112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171450" indent="-171450" latinLnBrk="1">
                <a:lnSpc>
                  <a:spcPct val="170000"/>
                </a:lnSpc>
                <a:buFont typeface="Wingdings" pitchFamily="2" charset="2"/>
                <a:buChar char="p"/>
              </a:pPr>
              <a:r>
                <a:rPr kumimoji="1" lang="zh-CN" altLang="en-US" sz="1100" b="1" dirty="0" smtClean="0">
                  <a:solidFill>
                    <a:schemeClr val="accent6">
                      <a:lumMod val="75000"/>
                    </a:schemeClr>
                  </a:solidFill>
                  <a:latin typeface="微软雅黑" pitchFamily="34" charset="-122"/>
                  <a:ea typeface="微软雅黑" pitchFamily="34" charset="-122"/>
                </a:rPr>
                <a:t>精益化核算：</a:t>
              </a:r>
              <a:r>
                <a:rPr kumimoji="1" lang="en-US" altLang="zh-CN" sz="1100" b="1" dirty="0" smtClean="0">
                  <a:solidFill>
                    <a:schemeClr val="accent6">
                      <a:lumMod val="75000"/>
                    </a:schemeClr>
                  </a:solidFill>
                  <a:latin typeface="微软雅黑" pitchFamily="34" charset="-122"/>
                  <a:ea typeface="微软雅黑" pitchFamily="34" charset="-122"/>
                </a:rPr>
                <a:t>ERP</a:t>
              </a:r>
              <a:r>
                <a:rPr kumimoji="1" lang="zh-CN" altLang="en-US" sz="1100" b="1" dirty="0" smtClean="0">
                  <a:solidFill>
                    <a:schemeClr val="accent6">
                      <a:lumMod val="75000"/>
                    </a:schemeClr>
                  </a:solidFill>
                  <a:latin typeface="微软雅黑" pitchFamily="34" charset="-122"/>
                  <a:ea typeface="微软雅黑" pitchFamily="34" charset="-122"/>
                </a:rPr>
                <a:t>系统</a:t>
              </a:r>
              <a:endParaRPr kumimoji="1" lang="en-US" altLang="zh-CN" sz="1100" b="1" dirty="0" smtClean="0">
                <a:solidFill>
                  <a:schemeClr val="accent6">
                    <a:lumMod val="75000"/>
                  </a:schemeClr>
                </a:solidFill>
                <a:latin typeface="微软雅黑" pitchFamily="34" charset="-122"/>
                <a:ea typeface="微软雅黑" pitchFamily="34" charset="-122"/>
              </a:endParaRPr>
            </a:p>
            <a:p>
              <a:pPr marL="171450" indent="-171450" latinLnBrk="1">
                <a:lnSpc>
                  <a:spcPct val="170000"/>
                </a:lnSpc>
                <a:buFont typeface="Wingdings" pitchFamily="2" charset="2"/>
                <a:buChar char="p"/>
              </a:pPr>
              <a:endParaRPr kumimoji="1" lang="en-US" altLang="ko-KR" sz="1100" b="1" dirty="0">
                <a:solidFill>
                  <a:schemeClr val="accent6">
                    <a:lumMod val="75000"/>
                  </a:schemeClr>
                </a:solidFill>
                <a:latin typeface="微软雅黑" pitchFamily="34" charset="-122"/>
                <a:ea typeface="微软雅黑" pitchFamily="34" charset="-122"/>
              </a:endParaRPr>
            </a:p>
            <a:p>
              <a:pPr marL="171450" indent="-171450" latinLnBrk="1">
                <a:lnSpc>
                  <a:spcPct val="170000"/>
                </a:lnSpc>
                <a:buFont typeface="Wingdings" pitchFamily="2" charset="2"/>
                <a:buChar char="p"/>
              </a:pPr>
              <a:r>
                <a:rPr kumimoji="1" lang="zh-CN" altLang="en-US" sz="1100" b="1" dirty="0" smtClean="0">
                  <a:solidFill>
                    <a:schemeClr val="accent6">
                      <a:lumMod val="75000"/>
                    </a:schemeClr>
                  </a:solidFill>
                  <a:latin typeface="微软雅黑" pitchFamily="34" charset="-122"/>
                  <a:ea typeface="微软雅黑" pitchFamily="34" charset="-122"/>
                </a:rPr>
                <a:t>精细化预算：全面预算体制</a:t>
              </a:r>
              <a:endParaRPr kumimoji="1" lang="en-US" altLang="zh-CN" sz="1100" b="1" dirty="0" smtClean="0">
                <a:solidFill>
                  <a:schemeClr val="accent6">
                    <a:lumMod val="75000"/>
                  </a:schemeClr>
                </a:solidFill>
                <a:latin typeface="微软雅黑" pitchFamily="34" charset="-122"/>
                <a:ea typeface="微软雅黑" pitchFamily="34" charset="-122"/>
              </a:endParaRPr>
            </a:p>
            <a:p>
              <a:pPr marL="171450" indent="-171450" latinLnBrk="1">
                <a:lnSpc>
                  <a:spcPct val="170000"/>
                </a:lnSpc>
                <a:buFont typeface="Wingdings" pitchFamily="2" charset="2"/>
                <a:buChar char="p"/>
              </a:pPr>
              <a:endParaRPr kumimoji="1" lang="en-US" altLang="ko-KR" sz="1100" b="1" dirty="0">
                <a:solidFill>
                  <a:schemeClr val="accent6">
                    <a:lumMod val="75000"/>
                  </a:schemeClr>
                </a:solidFill>
                <a:latin typeface="微软雅黑" pitchFamily="34" charset="-122"/>
                <a:ea typeface="微软雅黑" pitchFamily="34" charset="-122"/>
              </a:endParaRPr>
            </a:p>
            <a:p>
              <a:pPr marL="171450" indent="-171450" latinLnBrk="1">
                <a:lnSpc>
                  <a:spcPct val="170000"/>
                </a:lnSpc>
                <a:buFont typeface="Wingdings" pitchFamily="2" charset="2"/>
                <a:buChar char="p"/>
              </a:pPr>
              <a:r>
                <a:rPr kumimoji="1" lang="zh-CN" altLang="en-US" sz="1100" b="1" dirty="0" smtClean="0">
                  <a:solidFill>
                    <a:schemeClr val="accent6">
                      <a:lumMod val="75000"/>
                    </a:schemeClr>
                  </a:solidFill>
                  <a:latin typeface="微软雅黑" pitchFamily="34" charset="-122"/>
                  <a:ea typeface="微软雅黑" pitchFamily="34" charset="-122"/>
                </a:rPr>
                <a:t>精细化分析：灵活可靠的分析平台</a:t>
              </a:r>
              <a:endParaRPr kumimoji="1" lang="en-US" altLang="ko-KR" sz="1100" b="1" dirty="0" smtClean="0">
                <a:solidFill>
                  <a:schemeClr val="accent6">
                    <a:lumMod val="75000"/>
                  </a:schemeClr>
                </a:solidFill>
                <a:latin typeface="微软雅黑" pitchFamily="34" charset="-122"/>
                <a:ea typeface="微软雅黑" pitchFamily="34" charset="-122"/>
              </a:endParaRPr>
            </a:p>
          </p:txBody>
        </p:sp>
        <p:sp>
          <p:nvSpPr>
            <p:cNvPr id="43" name="Line 36"/>
            <p:cNvSpPr>
              <a:spLocks noChangeShapeType="1"/>
            </p:cNvSpPr>
            <p:nvPr/>
          </p:nvSpPr>
          <p:spPr bwMode="auto">
            <a:xfrm flipV="1">
              <a:off x="1995" y="2523"/>
              <a:ext cx="0" cy="794"/>
            </a:xfrm>
            <a:prstGeom prst="line">
              <a:avLst/>
            </a:prstGeom>
            <a:noFill/>
            <a:ln w="19050" cap="rnd">
              <a:solidFill>
                <a:schemeClr val="bg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atinLnBrk="1"/>
              <a:endParaRPr kumimoji="1" lang="zh-CN" altLang="en-US" smtClean="0">
                <a:solidFill>
                  <a:srgbClr val="000000"/>
                </a:solidFill>
                <a:latin typeface="굴림" charset="-127"/>
                <a:ea typeface="굴림" charset="-127"/>
              </a:endParaRPr>
            </a:p>
          </p:txBody>
        </p:sp>
      </p:grpSp>
      <p:sp>
        <p:nvSpPr>
          <p:cNvPr id="45" name="WordArt 14"/>
          <p:cNvSpPr>
            <a:spLocks noChangeArrowheads="1" noChangeShapeType="1" noTextEdit="1"/>
          </p:cNvSpPr>
          <p:nvPr/>
        </p:nvSpPr>
        <p:spPr bwMode="auto">
          <a:xfrm>
            <a:off x="6300365" y="3284984"/>
            <a:ext cx="1223963" cy="2190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latinLnBrk="1"/>
            <a:r>
              <a:rPr kumimoji="1" lang="zh-CN" altLang="en-US" kern="10" spc="-45" dirty="0">
                <a:solidFill>
                  <a:schemeClr val="accent2">
                    <a:lumMod val="75000"/>
                  </a:schemeClr>
                </a:solidFill>
                <a:latin typeface="微软雅黑" pitchFamily="34" charset="-122"/>
                <a:ea typeface="微软雅黑" pitchFamily="34" charset="-122"/>
              </a:rPr>
              <a:t>精细</a:t>
            </a:r>
            <a:r>
              <a:rPr kumimoji="1" lang="zh-CN" altLang="en-US" kern="10" spc="-45" dirty="0" smtClean="0">
                <a:solidFill>
                  <a:schemeClr val="accent2">
                    <a:lumMod val="75000"/>
                  </a:schemeClr>
                </a:solidFill>
                <a:latin typeface="微软雅黑" pitchFamily="34" charset="-122"/>
                <a:ea typeface="微软雅黑" pitchFamily="34" charset="-122"/>
              </a:rPr>
              <a:t>化分析</a:t>
            </a:r>
            <a:endParaRPr kumimoji="1" lang="zh-CN" altLang="en-US" kern="10" spc="-45" dirty="0">
              <a:solidFill>
                <a:schemeClr val="accent2">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636448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zh-CN" altLang="en-US" dirty="0"/>
              <a:t>全面预算体系和框架</a:t>
            </a:r>
            <a:r>
              <a:rPr lang="en-US" altLang="zh-CN" dirty="0"/>
              <a:t>——</a:t>
            </a:r>
            <a:r>
              <a:rPr lang="zh-CN" altLang="en-US" dirty="0"/>
              <a:t>企业精细化管理</a:t>
            </a:r>
            <a:endParaRPr lang="en-US" altLang="zh-CN" dirty="0"/>
          </a:p>
        </p:txBody>
      </p:sp>
      <p:sp>
        <p:nvSpPr>
          <p:cNvPr id="2" name="Rectangle 2"/>
          <p:cNvSpPr>
            <a:spLocks noGrp="1"/>
          </p:cNvSpPr>
          <p:nvPr>
            <p:ph type="title" idx="4294967295"/>
          </p:nvPr>
        </p:nvSpPr>
        <p:spPr>
          <a:xfrm>
            <a:off x="0" y="574675"/>
            <a:ext cx="8640763" cy="406400"/>
          </a:xfrm>
          <a:prstGeom prst="rect">
            <a:avLst/>
          </a:prstGeom>
        </p:spPr>
        <p:txBody>
          <a:bodyPr/>
          <a:lstStyle/>
          <a:p>
            <a:pPr algn="l"/>
            <a:r>
              <a:rPr lang="zh-CN" altLang="en-US" sz="2000" dirty="0" smtClean="0">
                <a:latin typeface="微软雅黑" pitchFamily="34" charset="-122"/>
                <a:ea typeface="微软雅黑" pitchFamily="34" charset="-122"/>
              </a:rPr>
              <a:t>生产制造企业的重点：成本精益化管理</a:t>
            </a:r>
            <a:endParaRPr lang="en-US" sz="2000" dirty="0" smtClean="0">
              <a:latin typeface="微软雅黑" pitchFamily="34" charset="-122"/>
              <a:ea typeface="微软雅黑" pitchFamily="34" charset="-122"/>
            </a:endParaRPr>
          </a:p>
        </p:txBody>
      </p:sp>
      <p:cxnSp>
        <p:nvCxnSpPr>
          <p:cNvPr id="11" name="直接连接符 10"/>
          <p:cNvCxnSpPr/>
          <p:nvPr/>
        </p:nvCxnSpPr>
        <p:spPr>
          <a:xfrm>
            <a:off x="179388" y="980728"/>
            <a:ext cx="8640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Oval 2"/>
          <p:cNvSpPr>
            <a:spLocks noChangeArrowheads="1"/>
          </p:cNvSpPr>
          <p:nvPr/>
        </p:nvSpPr>
        <p:spPr bwMode="auto">
          <a:xfrm>
            <a:off x="3671888" y="2816225"/>
            <a:ext cx="1836737" cy="1836738"/>
          </a:xfrm>
          <a:prstGeom prst="ellipse">
            <a:avLst/>
          </a:prstGeom>
          <a:solidFill>
            <a:schemeClr val="tx1">
              <a:alpha val="10001"/>
            </a:scheme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grpSp>
        <p:nvGrpSpPr>
          <p:cNvPr id="9" name="Group 5"/>
          <p:cNvGrpSpPr>
            <a:grpSpLocks/>
          </p:cNvGrpSpPr>
          <p:nvPr/>
        </p:nvGrpSpPr>
        <p:grpSpPr bwMode="auto">
          <a:xfrm rot="5400000">
            <a:off x="2720975" y="2147888"/>
            <a:ext cx="3743325" cy="3209925"/>
            <a:chOff x="1837" y="799"/>
            <a:chExt cx="3140" cy="2691"/>
          </a:xfrm>
        </p:grpSpPr>
        <p:sp>
          <p:nvSpPr>
            <p:cNvPr id="12" name="Freeform 6"/>
            <p:cNvSpPr>
              <a:spLocks/>
            </p:cNvSpPr>
            <p:nvPr/>
          </p:nvSpPr>
          <p:spPr bwMode="auto">
            <a:xfrm>
              <a:off x="1837" y="1695"/>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gradFill rotWithShape="1">
              <a:gsLst>
                <a:gs pos="0">
                  <a:srgbClr val="FFC800"/>
                </a:gs>
                <a:gs pos="100000">
                  <a:srgbClr val="FF6400"/>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13" name="Freeform 7"/>
            <p:cNvSpPr>
              <a:spLocks/>
            </p:cNvSpPr>
            <p:nvPr/>
          </p:nvSpPr>
          <p:spPr bwMode="auto">
            <a:xfrm>
              <a:off x="2128" y="799"/>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0" y="806"/>
                  </a:lnTo>
                  <a:lnTo>
                    <a:pt x="128" y="801"/>
                  </a:lnTo>
                  <a:lnTo>
                    <a:pt x="138" y="795"/>
                  </a:lnTo>
                  <a:lnTo>
                    <a:pt x="147" y="792"/>
                  </a:lnTo>
                  <a:lnTo>
                    <a:pt x="158" y="791"/>
                  </a:lnTo>
                  <a:lnTo>
                    <a:pt x="158" y="791"/>
                  </a:lnTo>
                  <a:lnTo>
                    <a:pt x="167" y="792"/>
                  </a:lnTo>
                  <a:lnTo>
                    <a:pt x="178" y="795"/>
                  </a:lnTo>
                  <a:lnTo>
                    <a:pt x="186" y="801"/>
                  </a:lnTo>
                  <a:lnTo>
                    <a:pt x="194" y="806"/>
                  </a:lnTo>
                  <a:lnTo>
                    <a:pt x="433" y="1045"/>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gradFill rotWithShape="1">
              <a:gsLst>
                <a:gs pos="0">
                  <a:srgbClr val="004BFF"/>
                </a:gs>
                <a:gs pos="100000">
                  <a:srgbClr val="00C8FF"/>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grpSp>
      <p:sp>
        <p:nvSpPr>
          <p:cNvPr id="14" name="WordArt 8"/>
          <p:cNvSpPr>
            <a:spLocks noChangeArrowheads="1" noChangeShapeType="1" noTextEdit="1"/>
          </p:cNvSpPr>
          <p:nvPr/>
        </p:nvSpPr>
        <p:spPr bwMode="auto">
          <a:xfrm rot="6154984">
            <a:off x="3423460" y="2612642"/>
            <a:ext cx="2682659" cy="23047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3041411"/>
              </a:avLst>
            </a:prstTxWarp>
          </a:bodyPr>
          <a:lstStyle/>
          <a:p>
            <a:pPr algn="ctr" latinLnBrk="1"/>
            <a:r>
              <a:rPr lang="en-US" altLang="zh-CN" sz="800" dirty="0"/>
              <a:t>Activity-Based Costing</a:t>
            </a:r>
            <a:endParaRPr kumimoji="1" lang="zh-CN" altLang="en-US" sz="600" kern="10" dirty="0" smtClean="0">
              <a:solidFill>
                <a:srgbClr val="FFFFFF"/>
              </a:solidFill>
              <a:latin typeface="微软雅黑" pitchFamily="34" charset="-122"/>
              <a:ea typeface="微软雅黑" pitchFamily="34" charset="-122"/>
            </a:endParaRPr>
          </a:p>
        </p:txBody>
      </p:sp>
      <p:sp>
        <p:nvSpPr>
          <p:cNvPr id="15" name="WordArt 9"/>
          <p:cNvSpPr>
            <a:spLocks noChangeArrowheads="1" noChangeShapeType="1" noTextEdit="1"/>
          </p:cNvSpPr>
          <p:nvPr/>
        </p:nvSpPr>
        <p:spPr bwMode="auto">
          <a:xfrm rot="16829911">
            <a:off x="2795000" y="3088461"/>
            <a:ext cx="2148153" cy="100677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276418"/>
              </a:avLst>
            </a:prstTxWarp>
          </a:bodyPr>
          <a:lstStyle/>
          <a:p>
            <a:pPr algn="ctr" latinLnBrk="1"/>
            <a:r>
              <a:rPr lang="en-US" altLang="zh-CN" sz="800" dirty="0" smtClean="0"/>
              <a:t>Standard cost</a:t>
            </a:r>
            <a:endParaRPr kumimoji="1" lang="zh-CN" altLang="en-US" sz="600" kern="10" dirty="0">
              <a:solidFill>
                <a:srgbClr val="FFFFFF"/>
              </a:solidFill>
              <a:latin typeface="微软雅黑" pitchFamily="34" charset="-122"/>
              <a:ea typeface="微软雅黑" pitchFamily="34" charset="-122"/>
            </a:endParaRPr>
          </a:p>
        </p:txBody>
      </p:sp>
      <p:sp>
        <p:nvSpPr>
          <p:cNvPr id="16" name="Text Box 10"/>
          <p:cNvSpPr txBox="1">
            <a:spLocks noChangeArrowheads="1"/>
          </p:cNvSpPr>
          <p:nvPr/>
        </p:nvSpPr>
        <p:spPr bwMode="auto">
          <a:xfrm>
            <a:off x="4009483" y="3532946"/>
            <a:ext cx="121058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latinLnBrk="1"/>
            <a:r>
              <a:rPr kumimoji="1" lang="zh-CN" altLang="en-US" sz="2000" b="1" dirty="0" smtClean="0">
                <a:solidFill>
                  <a:srgbClr val="000000"/>
                </a:solidFill>
                <a:effectLst>
                  <a:outerShdw blurRad="38100" dist="38100" dir="2700000" algn="tl">
                    <a:srgbClr val="000000">
                      <a:alpha val="43137"/>
                    </a:srgbClr>
                  </a:outerShdw>
                </a:effectLst>
                <a:latin typeface="微软雅黑" pitchFamily="34" charset="-122"/>
                <a:ea typeface="微软雅黑" pitchFamily="34" charset="-122"/>
              </a:rPr>
              <a:t>相互结合</a:t>
            </a:r>
            <a:endParaRPr kumimoji="1" lang="en-US" altLang="ko-KR" sz="2000" b="1" dirty="0" smtClean="0">
              <a:solidFill>
                <a:srgbClr val="0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AutoShape 11"/>
          <p:cNvSpPr>
            <a:spLocks noChangeArrowheads="1"/>
          </p:cNvSpPr>
          <p:nvPr/>
        </p:nvSpPr>
        <p:spPr bwMode="auto">
          <a:xfrm>
            <a:off x="323528" y="1773238"/>
            <a:ext cx="2448272" cy="3924300"/>
          </a:xfrm>
          <a:prstGeom prst="roundRect">
            <a:avLst>
              <a:gd name="adj" fmla="val 5528"/>
            </a:avLst>
          </a:prstGeom>
          <a:solidFill>
            <a:schemeClr val="tx1">
              <a:alpha val="10001"/>
            </a:scheme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18" name="Text Box 12"/>
          <p:cNvSpPr txBox="1">
            <a:spLocks noChangeArrowheads="1"/>
          </p:cNvSpPr>
          <p:nvPr/>
        </p:nvSpPr>
        <p:spPr bwMode="auto">
          <a:xfrm>
            <a:off x="323528" y="1844675"/>
            <a:ext cx="2448272" cy="2277547"/>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atinLnBrk="1"/>
            <a:r>
              <a:rPr kumimoji="1" lang="zh-CN" altLang="en-US" sz="2400" b="1" dirty="0" smtClean="0">
                <a:solidFill>
                  <a:srgbClr val="FF7401"/>
                </a:solidFill>
                <a:latin typeface="微软雅黑" pitchFamily="34" charset="-122"/>
                <a:ea typeface="微软雅黑" pitchFamily="34" charset="-122"/>
              </a:rPr>
              <a:t>标准成本</a:t>
            </a:r>
            <a:endParaRPr kumimoji="1" lang="en-US" altLang="ko-KR" sz="2400" b="1" dirty="0">
              <a:solidFill>
                <a:srgbClr val="FF7401"/>
              </a:solidFill>
              <a:latin typeface="微软雅黑" pitchFamily="34" charset="-122"/>
              <a:ea typeface="微软雅黑" pitchFamily="34" charset="-122"/>
            </a:endParaRPr>
          </a:p>
          <a:p>
            <a:pPr latinLnBrk="1"/>
            <a:endParaRPr kumimoji="1" lang="en-US" altLang="ko-KR" sz="1400" dirty="0" smtClean="0">
              <a:solidFill>
                <a:srgbClr val="FF7401"/>
              </a:solidFill>
              <a:latin typeface="Arial Black" pitchFamily="34" charset="0"/>
              <a:ea typeface="굴림" charset="-127"/>
            </a:endParaRPr>
          </a:p>
          <a:p>
            <a:pPr marL="285750" lvl="0" indent="-285750">
              <a:buFont typeface="Arial" pitchFamily="34" charset="0"/>
              <a:buChar char="•"/>
            </a:pPr>
            <a:r>
              <a:rPr lang="zh-CN" altLang="en-US" dirty="0">
                <a:latin typeface="微软雅黑" pitchFamily="34" charset="-122"/>
                <a:ea typeface="微软雅黑" pitchFamily="34" charset="-122"/>
              </a:rPr>
              <a:t>制定标准工时</a:t>
            </a:r>
          </a:p>
          <a:p>
            <a:pPr marL="285750" lvl="0" indent="-285750">
              <a:buFont typeface="Arial" pitchFamily="34" charset="0"/>
              <a:buChar char="•"/>
            </a:pPr>
            <a:endParaRPr lang="zh-CN" altLang="en-US" dirty="0">
              <a:latin typeface="微软雅黑" pitchFamily="34" charset="-122"/>
              <a:ea typeface="微软雅黑" pitchFamily="34" charset="-122"/>
            </a:endParaRPr>
          </a:p>
          <a:p>
            <a:pPr marL="285750" lvl="0" indent="-285750">
              <a:buFont typeface="Arial" pitchFamily="34" charset="0"/>
              <a:buChar char="•"/>
            </a:pPr>
            <a:r>
              <a:rPr lang="zh-CN" altLang="en-US" dirty="0">
                <a:latin typeface="微软雅黑" pitchFamily="34" charset="-122"/>
                <a:ea typeface="微软雅黑" pitchFamily="34" charset="-122"/>
              </a:rPr>
              <a:t>制定标准</a:t>
            </a:r>
            <a:r>
              <a:rPr lang="en-US" altLang="zh-CN" dirty="0">
                <a:latin typeface="微软雅黑" pitchFamily="34" charset="-122"/>
                <a:ea typeface="微软雅黑" pitchFamily="34" charset="-122"/>
              </a:rPr>
              <a:t>BOM</a:t>
            </a:r>
            <a:endParaRPr lang="zh-CN" altLang="en-US" dirty="0">
              <a:latin typeface="微软雅黑" pitchFamily="34" charset="-122"/>
              <a:ea typeface="微软雅黑" pitchFamily="34" charset="-122"/>
            </a:endParaRPr>
          </a:p>
          <a:p>
            <a:pPr marL="285750" lvl="0" indent="-285750">
              <a:buFont typeface="Arial" pitchFamily="34" charset="0"/>
              <a:buChar char="•"/>
            </a:pPr>
            <a:endParaRPr lang="zh-CN" altLang="en-US" dirty="0">
              <a:latin typeface="微软雅黑" pitchFamily="34" charset="-122"/>
              <a:ea typeface="微软雅黑" pitchFamily="34" charset="-122"/>
            </a:endParaRPr>
          </a:p>
          <a:p>
            <a:pPr marL="285750" lvl="0" indent="-285750">
              <a:buFont typeface="Arial" pitchFamily="34" charset="0"/>
              <a:buChar char="•"/>
            </a:pPr>
            <a:r>
              <a:rPr lang="zh-CN" altLang="en-US" dirty="0">
                <a:latin typeface="微软雅黑" pitchFamily="34" charset="-122"/>
                <a:ea typeface="微软雅黑" pitchFamily="34" charset="-122"/>
              </a:rPr>
              <a:t>制定标准制造费用</a:t>
            </a:r>
          </a:p>
          <a:p>
            <a:pPr latinLnBrk="1"/>
            <a:endParaRPr kumimoji="1" lang="en-US" altLang="ko-KR" sz="1400" dirty="0" smtClean="0">
              <a:solidFill>
                <a:srgbClr val="FF7401"/>
              </a:solidFill>
              <a:latin typeface="Arial Black" pitchFamily="34" charset="0"/>
              <a:ea typeface="굴림" charset="-127"/>
            </a:endParaRPr>
          </a:p>
        </p:txBody>
      </p:sp>
      <p:sp>
        <p:nvSpPr>
          <p:cNvPr id="19" name="AutoShape 13"/>
          <p:cNvSpPr>
            <a:spLocks noChangeArrowheads="1"/>
          </p:cNvSpPr>
          <p:nvPr/>
        </p:nvSpPr>
        <p:spPr bwMode="auto">
          <a:xfrm>
            <a:off x="6480174" y="1773238"/>
            <a:ext cx="2412306" cy="3924300"/>
          </a:xfrm>
          <a:prstGeom prst="roundRect">
            <a:avLst>
              <a:gd name="adj" fmla="val 5528"/>
            </a:avLst>
          </a:prstGeom>
          <a:solidFill>
            <a:schemeClr val="tx1">
              <a:alpha val="10001"/>
            </a:scheme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000000"/>
              </a:solidFill>
              <a:latin typeface="굴림" charset="-127"/>
              <a:ea typeface="굴림" charset="-127"/>
            </a:endParaRPr>
          </a:p>
        </p:txBody>
      </p:sp>
      <p:sp>
        <p:nvSpPr>
          <p:cNvPr id="20" name="Text Box 14"/>
          <p:cNvSpPr txBox="1">
            <a:spLocks noChangeArrowheads="1"/>
          </p:cNvSpPr>
          <p:nvPr/>
        </p:nvSpPr>
        <p:spPr bwMode="auto">
          <a:xfrm>
            <a:off x="6551613" y="1844675"/>
            <a:ext cx="2196851" cy="200054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atinLnBrk="1"/>
            <a:r>
              <a:rPr kumimoji="1" lang="zh-CN" altLang="en-US" sz="2400" b="1" dirty="0" smtClean="0">
                <a:solidFill>
                  <a:srgbClr val="0096FF"/>
                </a:solidFill>
                <a:latin typeface="微软雅黑" pitchFamily="34" charset="-122"/>
                <a:ea typeface="微软雅黑" pitchFamily="34" charset="-122"/>
              </a:rPr>
              <a:t>作业成本</a:t>
            </a:r>
            <a:endParaRPr kumimoji="1" lang="en-US" altLang="ko-KR" sz="2400" b="1" dirty="0" smtClean="0">
              <a:solidFill>
                <a:srgbClr val="0096FF"/>
              </a:solidFill>
              <a:latin typeface="微软雅黑" pitchFamily="34" charset="-122"/>
              <a:ea typeface="微软雅黑" pitchFamily="34" charset="-122"/>
            </a:endParaRPr>
          </a:p>
          <a:p>
            <a:pPr latinLnBrk="1"/>
            <a:endParaRPr kumimoji="1" lang="en-US" altLang="ko-KR" sz="1000" dirty="0" smtClean="0">
              <a:solidFill>
                <a:srgbClr val="9E9E9E"/>
              </a:solidFill>
              <a:latin typeface="Arial" charset="0"/>
              <a:ea typeface="굴림" charset="-127"/>
            </a:endParaRPr>
          </a:p>
          <a:p>
            <a:pPr marL="285750" lvl="0" indent="-285750">
              <a:buFont typeface="Arial" pitchFamily="34" charset="0"/>
              <a:buChar char="•"/>
            </a:pPr>
            <a:r>
              <a:rPr lang="zh-CN" altLang="en-US" dirty="0" smtClean="0">
                <a:latin typeface="微软雅黑" pitchFamily="34" charset="-122"/>
                <a:ea typeface="微软雅黑" pitchFamily="34" charset="-122"/>
              </a:rPr>
              <a:t>梳理核心作业点</a:t>
            </a:r>
            <a:endParaRPr lang="en-US" altLang="zh-CN" dirty="0" smtClean="0">
              <a:latin typeface="微软雅黑" pitchFamily="34" charset="-122"/>
              <a:ea typeface="微软雅黑" pitchFamily="34" charset="-122"/>
            </a:endParaRPr>
          </a:p>
          <a:p>
            <a:pPr lvl="0"/>
            <a:endParaRPr lang="zh-CN" altLang="en-US" dirty="0">
              <a:latin typeface="微软雅黑" pitchFamily="34" charset="-122"/>
              <a:ea typeface="微软雅黑" pitchFamily="34" charset="-122"/>
            </a:endParaRPr>
          </a:p>
          <a:p>
            <a:pPr marL="285750" lvl="0" indent="-285750">
              <a:buFont typeface="Arial" pitchFamily="34" charset="0"/>
              <a:buChar char="•"/>
            </a:pPr>
            <a:r>
              <a:rPr lang="zh-CN" altLang="en-US" dirty="0">
                <a:latin typeface="微软雅黑" pitchFamily="34" charset="-122"/>
                <a:ea typeface="微软雅黑" pitchFamily="34" charset="-122"/>
              </a:rPr>
              <a:t>设计核心作业点</a:t>
            </a:r>
          </a:p>
          <a:p>
            <a:pPr marL="285750" indent="-285750" latinLnBrk="1">
              <a:buFont typeface="Arial" pitchFamily="34" charset="0"/>
              <a:buChar char="•"/>
            </a:pPr>
            <a:endParaRPr kumimoji="1" lang="en-US" altLang="ko-KR" dirty="0" smtClean="0">
              <a:solidFill>
                <a:srgbClr val="9E9E9E"/>
              </a:solidFill>
              <a:latin typeface="微软雅黑" pitchFamily="34" charset="-122"/>
              <a:ea typeface="微软雅黑" pitchFamily="34" charset="-122"/>
            </a:endParaRPr>
          </a:p>
          <a:p>
            <a:pPr marL="285750" indent="-285750" latinLnBrk="1">
              <a:buFont typeface="Arial" pitchFamily="34" charset="0"/>
              <a:buChar char="•"/>
            </a:pPr>
            <a:endParaRPr kumimoji="1" lang="en-US" altLang="ko-KR" dirty="0" smtClean="0">
              <a:solidFill>
                <a:srgbClr val="9E9E9E"/>
              </a:solidFill>
              <a:latin typeface="微软雅黑" pitchFamily="34" charset="-122"/>
              <a:ea typeface="微软雅黑" pitchFamily="34" charset="-122"/>
            </a:endParaRPr>
          </a:p>
        </p:txBody>
      </p:sp>
      <p:sp>
        <p:nvSpPr>
          <p:cNvPr id="21" name="TextBox 20"/>
          <p:cNvSpPr txBox="1"/>
          <p:nvPr/>
        </p:nvSpPr>
        <p:spPr>
          <a:xfrm>
            <a:off x="6948264" y="3429000"/>
            <a:ext cx="2232248" cy="1815882"/>
          </a:xfrm>
          <a:prstGeom prst="rect">
            <a:avLst/>
          </a:prstGeom>
          <a:noFill/>
        </p:spPr>
        <p:txBody>
          <a:bodyPr wrap="square" rtlCol="0">
            <a:spAutoFit/>
          </a:bodyPr>
          <a:lstStyle/>
          <a:p>
            <a:pPr marL="285750" lvl="0" indent="-285750">
              <a:buFont typeface="Wingdings" pitchFamily="2" charset="2"/>
              <a:buChar char="p"/>
            </a:pPr>
            <a:r>
              <a:rPr lang="zh-CN" altLang="en-US" sz="1400" dirty="0">
                <a:latin typeface="微软雅黑" pitchFamily="34" charset="-122"/>
                <a:ea typeface="微软雅黑" pitchFamily="34" charset="-122"/>
              </a:rPr>
              <a:t> 计划</a:t>
            </a:r>
            <a:r>
              <a:rPr lang="zh-CN" altLang="en-US" sz="1400" dirty="0" smtClean="0">
                <a:latin typeface="微软雅黑" pitchFamily="34" charset="-122"/>
                <a:ea typeface="微软雅黑" pitchFamily="34" charset="-122"/>
              </a:rPr>
              <a:t>物流</a:t>
            </a:r>
            <a:endParaRPr lang="en-US" altLang="zh-CN" sz="1400" dirty="0" smtClean="0">
              <a:latin typeface="微软雅黑" pitchFamily="34" charset="-122"/>
              <a:ea typeface="微软雅黑" pitchFamily="34" charset="-122"/>
            </a:endParaRPr>
          </a:p>
          <a:p>
            <a:pPr marL="285750" lvl="0" indent="-285750">
              <a:buFont typeface="Wingdings" pitchFamily="2" charset="2"/>
              <a:buChar char="p"/>
            </a:pPr>
            <a:endParaRPr lang="zh-CN" altLang="en-US" sz="1400" dirty="0">
              <a:latin typeface="微软雅黑" pitchFamily="34" charset="-122"/>
              <a:ea typeface="微软雅黑" pitchFamily="34" charset="-122"/>
            </a:endParaRPr>
          </a:p>
          <a:p>
            <a:pPr marL="285750" lvl="0" indent="-285750">
              <a:buFont typeface="Wingdings" pitchFamily="2" charset="2"/>
              <a:buChar char="p"/>
            </a:pPr>
            <a:r>
              <a:rPr lang="zh-CN" altLang="en-US" sz="1400" dirty="0">
                <a:latin typeface="微软雅黑" pitchFamily="34" charset="-122"/>
                <a:ea typeface="微软雅黑" pitchFamily="34" charset="-122"/>
              </a:rPr>
              <a:t>设备</a:t>
            </a:r>
            <a:r>
              <a:rPr lang="zh-CN" altLang="en-US" sz="1400" dirty="0" smtClean="0">
                <a:latin typeface="微软雅黑" pitchFamily="34" charset="-122"/>
                <a:ea typeface="微软雅黑" pitchFamily="34" charset="-122"/>
              </a:rPr>
              <a:t>保障</a:t>
            </a:r>
            <a:endParaRPr lang="en-US" altLang="zh-CN" sz="1400" dirty="0" smtClean="0">
              <a:latin typeface="微软雅黑" pitchFamily="34" charset="-122"/>
              <a:ea typeface="微软雅黑" pitchFamily="34" charset="-122"/>
            </a:endParaRPr>
          </a:p>
          <a:p>
            <a:pPr marL="285750" lvl="0" indent="-285750">
              <a:buFont typeface="Wingdings" pitchFamily="2" charset="2"/>
              <a:buChar char="p"/>
            </a:pPr>
            <a:endParaRPr lang="zh-CN" altLang="en-US" sz="1400" dirty="0">
              <a:latin typeface="微软雅黑" pitchFamily="34" charset="-122"/>
              <a:ea typeface="微软雅黑" pitchFamily="34" charset="-122"/>
            </a:endParaRPr>
          </a:p>
          <a:p>
            <a:pPr marL="285750" lvl="0" indent="-285750">
              <a:buFont typeface="Wingdings" pitchFamily="2" charset="2"/>
              <a:buChar char="p"/>
            </a:pPr>
            <a:r>
              <a:rPr lang="zh-CN" altLang="en-US" sz="1400" dirty="0">
                <a:latin typeface="微软雅黑" pitchFamily="34" charset="-122"/>
                <a:ea typeface="微软雅黑" pitchFamily="34" charset="-122"/>
              </a:rPr>
              <a:t>生产</a:t>
            </a:r>
            <a:r>
              <a:rPr lang="zh-CN" altLang="en-US" sz="1400" dirty="0" smtClean="0">
                <a:latin typeface="微软雅黑" pitchFamily="34" charset="-122"/>
                <a:ea typeface="微软雅黑" pitchFamily="34" charset="-122"/>
              </a:rPr>
              <a:t>制造</a:t>
            </a:r>
            <a:endParaRPr lang="en-US" altLang="zh-CN" sz="1400" dirty="0" smtClean="0">
              <a:latin typeface="微软雅黑" pitchFamily="34" charset="-122"/>
              <a:ea typeface="微软雅黑" pitchFamily="34" charset="-122"/>
            </a:endParaRPr>
          </a:p>
          <a:p>
            <a:pPr marL="285750" lvl="0" indent="-285750">
              <a:buFont typeface="Wingdings" pitchFamily="2" charset="2"/>
              <a:buChar char="p"/>
            </a:pPr>
            <a:endParaRPr lang="zh-CN" altLang="en-US" sz="1400" dirty="0">
              <a:latin typeface="微软雅黑" pitchFamily="34" charset="-122"/>
              <a:ea typeface="微软雅黑" pitchFamily="34" charset="-122"/>
            </a:endParaRPr>
          </a:p>
          <a:p>
            <a:pPr marL="285750" lvl="0" indent="-285750">
              <a:buFont typeface="Wingdings" pitchFamily="2" charset="2"/>
              <a:buChar char="p"/>
            </a:pPr>
            <a:r>
              <a:rPr lang="zh-CN" altLang="en-US" sz="1400" dirty="0">
                <a:latin typeface="微软雅黑" pitchFamily="34" charset="-122"/>
                <a:ea typeface="微软雅黑" pitchFamily="34" charset="-122"/>
              </a:rPr>
              <a:t>质量检测</a:t>
            </a:r>
          </a:p>
          <a:p>
            <a:pPr marL="285750" indent="-285750">
              <a:buFont typeface="Wingdings" pitchFamily="2" charset="2"/>
              <a:buChar char="p"/>
            </a:pPr>
            <a:endParaRPr lang="zh-CN" altLang="en-US" sz="1400" dirty="0"/>
          </a:p>
        </p:txBody>
      </p:sp>
    </p:spTree>
    <p:extLst>
      <p:ext uri="{BB962C8B-B14F-4D97-AF65-F5344CB8AC3E}">
        <p14:creationId xmlns:p14="http://schemas.microsoft.com/office/powerpoint/2010/main" val="1905821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标题 36"/>
          <p:cNvSpPr>
            <a:spLocks noGrp="1"/>
          </p:cNvSpPr>
          <p:nvPr>
            <p:ph type="title"/>
          </p:nvPr>
        </p:nvSpPr>
        <p:spPr/>
        <p:txBody>
          <a:bodyPr/>
          <a:lstStyle/>
          <a:p>
            <a:r>
              <a:rPr lang="zh-CN" altLang="en-US" dirty="0"/>
              <a:t>全面</a:t>
            </a:r>
            <a:r>
              <a:rPr lang="zh-CN" altLang="en-US" dirty="0" smtClean="0"/>
              <a:t>预算体系和框架</a:t>
            </a:r>
            <a:r>
              <a:rPr lang="en-US" altLang="zh-CN" dirty="0" smtClean="0"/>
              <a:t>——</a:t>
            </a:r>
            <a:r>
              <a:rPr lang="zh-CN" altLang="en-US" dirty="0" smtClean="0"/>
              <a:t>思路概述</a:t>
            </a:r>
            <a:endParaRPr lang="zh-CN" altLang="en-US" dirty="0"/>
          </a:p>
        </p:txBody>
      </p:sp>
      <p:sp>
        <p:nvSpPr>
          <p:cNvPr id="78" name="Rectangle 2"/>
          <p:cNvSpPr>
            <a:spLocks noChangeArrowheads="1"/>
          </p:cNvSpPr>
          <p:nvPr/>
        </p:nvSpPr>
        <p:spPr bwMode="auto">
          <a:xfrm>
            <a:off x="4140200" y="980728"/>
            <a:ext cx="2303463" cy="3314700"/>
          </a:xfrm>
          <a:prstGeom prst="rect">
            <a:avLst/>
          </a:prstGeom>
          <a:ln>
            <a:headEnd/>
            <a:tailEnd/>
          </a:ln>
        </p:spPr>
        <p:style>
          <a:lnRef idx="3">
            <a:schemeClr val="lt1"/>
          </a:lnRef>
          <a:fillRef idx="1">
            <a:schemeClr val="accent4"/>
          </a:fillRef>
          <a:effectRef idx="1">
            <a:schemeClr val="accent4"/>
          </a:effectRef>
          <a:fontRef idx="minor">
            <a:schemeClr val="lt1"/>
          </a:fontRef>
        </p:style>
        <p:txBody>
          <a:bodyPr wrap="none" lIns="0" tIns="72000" rIns="0" bIns="0"/>
          <a:lstStyle/>
          <a:p>
            <a:pPr algn="ctr">
              <a:lnSpc>
                <a:spcPct val="90000"/>
              </a:lnSpc>
            </a:pPr>
            <a:endParaRPr lang="zh-CN" altLang="en-US" i="0">
              <a:solidFill>
                <a:schemeClr val="bg1"/>
              </a:solidFill>
              <a:latin typeface="微软雅黑" pitchFamily="34" charset="-122"/>
              <a:ea typeface="微软雅黑" pitchFamily="34" charset="-122"/>
            </a:endParaRPr>
          </a:p>
        </p:txBody>
      </p:sp>
      <p:sp>
        <p:nvSpPr>
          <p:cNvPr id="79" name="Rectangle 3"/>
          <p:cNvSpPr>
            <a:spLocks noChangeArrowheads="1"/>
          </p:cNvSpPr>
          <p:nvPr/>
        </p:nvSpPr>
        <p:spPr bwMode="auto">
          <a:xfrm>
            <a:off x="6516688" y="980728"/>
            <a:ext cx="2232025" cy="3314700"/>
          </a:xfrm>
          <a:prstGeom prst="rect">
            <a:avLst/>
          </a:prstGeom>
          <a:ln>
            <a:headEnd/>
            <a:tailEnd/>
          </a:ln>
        </p:spPr>
        <p:style>
          <a:lnRef idx="3">
            <a:schemeClr val="lt1"/>
          </a:lnRef>
          <a:fillRef idx="1">
            <a:schemeClr val="accent4"/>
          </a:fillRef>
          <a:effectRef idx="1">
            <a:schemeClr val="accent4"/>
          </a:effectRef>
          <a:fontRef idx="minor">
            <a:schemeClr val="lt1"/>
          </a:fontRef>
        </p:style>
        <p:txBody>
          <a:bodyPr wrap="none" lIns="0" tIns="72000" rIns="0" bIns="0"/>
          <a:lstStyle/>
          <a:p>
            <a:pPr algn="ctr">
              <a:lnSpc>
                <a:spcPct val="90000"/>
              </a:lnSpc>
            </a:pPr>
            <a:endParaRPr lang="zh-CN" altLang="en-US" i="0">
              <a:solidFill>
                <a:schemeClr val="bg1"/>
              </a:solidFill>
              <a:latin typeface="微软雅黑" pitchFamily="34" charset="-122"/>
              <a:ea typeface="微软雅黑" pitchFamily="34" charset="-122"/>
            </a:endParaRPr>
          </a:p>
        </p:txBody>
      </p:sp>
      <p:sp>
        <p:nvSpPr>
          <p:cNvPr id="80" name="Rectangle 4"/>
          <p:cNvSpPr>
            <a:spLocks noChangeArrowheads="1"/>
          </p:cNvSpPr>
          <p:nvPr/>
        </p:nvSpPr>
        <p:spPr bwMode="auto">
          <a:xfrm>
            <a:off x="1692275" y="980728"/>
            <a:ext cx="2374900" cy="3314700"/>
          </a:xfrm>
          <a:prstGeom prst="rect">
            <a:avLst/>
          </a:prstGeom>
          <a:ln>
            <a:headEnd/>
            <a:tailEnd/>
          </a:ln>
        </p:spPr>
        <p:style>
          <a:lnRef idx="3">
            <a:schemeClr val="lt1"/>
          </a:lnRef>
          <a:fillRef idx="1">
            <a:schemeClr val="accent4"/>
          </a:fillRef>
          <a:effectRef idx="1">
            <a:schemeClr val="accent4"/>
          </a:effectRef>
          <a:fontRef idx="minor">
            <a:schemeClr val="lt1"/>
          </a:fontRef>
        </p:style>
        <p:txBody>
          <a:bodyPr wrap="none" lIns="0" tIns="72000" rIns="0" bIns="0"/>
          <a:lstStyle/>
          <a:p>
            <a:pPr algn="ctr">
              <a:lnSpc>
                <a:spcPct val="90000"/>
              </a:lnSpc>
            </a:pPr>
            <a:endParaRPr lang="zh-CN" altLang="en-US" i="0">
              <a:solidFill>
                <a:schemeClr val="bg1"/>
              </a:solidFill>
              <a:latin typeface="微软雅黑" pitchFamily="34" charset="-122"/>
              <a:ea typeface="微软雅黑" pitchFamily="34" charset="-122"/>
            </a:endParaRPr>
          </a:p>
        </p:txBody>
      </p:sp>
      <p:sp>
        <p:nvSpPr>
          <p:cNvPr id="81" name="Rectangle 13"/>
          <p:cNvSpPr>
            <a:spLocks noChangeArrowheads="1"/>
          </p:cNvSpPr>
          <p:nvPr/>
        </p:nvSpPr>
        <p:spPr bwMode="auto">
          <a:xfrm>
            <a:off x="322263" y="3608040"/>
            <a:ext cx="8497887" cy="1760538"/>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a:endParaRPr lang="en-US"/>
          </a:p>
        </p:txBody>
      </p:sp>
      <p:sp>
        <p:nvSpPr>
          <p:cNvPr id="82" name="Rectangle 5"/>
          <p:cNvSpPr>
            <a:spLocks noChangeArrowheads="1"/>
          </p:cNvSpPr>
          <p:nvPr/>
        </p:nvSpPr>
        <p:spPr bwMode="auto">
          <a:xfrm>
            <a:off x="322263" y="1387128"/>
            <a:ext cx="8497887" cy="107950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a:endParaRPr lang="en-US"/>
          </a:p>
        </p:txBody>
      </p:sp>
      <p:sp>
        <p:nvSpPr>
          <p:cNvPr id="83" name="Rectangle 22"/>
          <p:cNvSpPr>
            <a:spLocks noChangeArrowheads="1"/>
          </p:cNvSpPr>
          <p:nvPr/>
        </p:nvSpPr>
        <p:spPr bwMode="auto">
          <a:xfrm>
            <a:off x="522288" y="1712565"/>
            <a:ext cx="1025525" cy="363538"/>
          </a:xfrm>
          <a:prstGeom prst="rect">
            <a:avLst/>
          </a:prstGeom>
          <a:ln>
            <a:headEnd type="none" w="lg" len="lg"/>
            <a:tailEnd type="none" w="lg" len="lg"/>
          </a:ln>
        </p:spPr>
        <p:style>
          <a:lnRef idx="0">
            <a:schemeClr val="accent2"/>
          </a:lnRef>
          <a:fillRef idx="3">
            <a:schemeClr val="accent2"/>
          </a:fillRef>
          <a:effectRef idx="3">
            <a:schemeClr val="accent2"/>
          </a:effectRef>
          <a:fontRef idx="minor">
            <a:schemeClr val="lt1"/>
          </a:fontRef>
        </p:style>
        <p:txBody>
          <a:bodyPr lIns="0" tIns="0" rIns="0" bIns="0" anchor="ctr"/>
          <a:lstStyle/>
          <a:p>
            <a:pPr algn="ctr"/>
            <a:r>
              <a:rPr lang="zh-CN" altLang="en-US" sz="1400" i="0" dirty="0">
                <a:solidFill>
                  <a:schemeClr val="bg1"/>
                </a:solidFill>
                <a:latin typeface="微软雅黑" pitchFamily="34" charset="-122"/>
                <a:ea typeface="微软雅黑" pitchFamily="34" charset="-122"/>
              </a:rPr>
              <a:t>组织</a:t>
            </a:r>
            <a:endParaRPr lang="en-US" altLang="zh-CN" sz="1400" i="0" dirty="0">
              <a:solidFill>
                <a:schemeClr val="bg1"/>
              </a:solidFill>
              <a:latin typeface="微软雅黑" pitchFamily="34" charset="-122"/>
              <a:ea typeface="微软雅黑" pitchFamily="34" charset="-122"/>
            </a:endParaRPr>
          </a:p>
        </p:txBody>
      </p:sp>
      <p:sp>
        <p:nvSpPr>
          <p:cNvPr id="84" name="Rectangle 7"/>
          <p:cNvSpPr>
            <a:spLocks noChangeArrowheads="1"/>
          </p:cNvSpPr>
          <p:nvPr/>
        </p:nvSpPr>
        <p:spPr bwMode="auto">
          <a:xfrm>
            <a:off x="323850" y="2469803"/>
            <a:ext cx="8497888" cy="1154112"/>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a:endParaRPr lang="en-US"/>
          </a:p>
        </p:txBody>
      </p:sp>
      <p:sp>
        <p:nvSpPr>
          <p:cNvPr id="85" name="Rectangle 22"/>
          <p:cNvSpPr>
            <a:spLocks noChangeArrowheads="1"/>
          </p:cNvSpPr>
          <p:nvPr/>
        </p:nvSpPr>
        <p:spPr bwMode="auto">
          <a:xfrm>
            <a:off x="522288" y="2826990"/>
            <a:ext cx="1025525" cy="363538"/>
          </a:xfrm>
          <a:prstGeom prst="rect">
            <a:avLst/>
          </a:prstGeom>
          <a:ln>
            <a:headEnd type="none" w="lg" len="lg"/>
            <a:tailEnd type="none" w="lg" len="lg"/>
          </a:ln>
        </p:spPr>
        <p:style>
          <a:lnRef idx="0">
            <a:schemeClr val="accent2"/>
          </a:lnRef>
          <a:fillRef idx="3">
            <a:schemeClr val="accent2"/>
          </a:fillRef>
          <a:effectRef idx="3">
            <a:schemeClr val="accent2"/>
          </a:effectRef>
          <a:fontRef idx="minor">
            <a:schemeClr val="lt1"/>
          </a:fontRef>
        </p:style>
        <p:txBody>
          <a:bodyPr lIns="0" tIns="0" rIns="0" bIns="0" anchor="ctr"/>
          <a:lstStyle/>
          <a:p>
            <a:pPr algn="ctr"/>
            <a:r>
              <a:rPr lang="zh-CN" altLang="en-US" sz="1400" i="0">
                <a:solidFill>
                  <a:schemeClr val="bg1"/>
                </a:solidFill>
                <a:latin typeface="微软雅黑" pitchFamily="34" charset="-122"/>
                <a:ea typeface="微软雅黑" pitchFamily="34" charset="-122"/>
              </a:rPr>
              <a:t>流程</a:t>
            </a:r>
            <a:endParaRPr lang="en-US" altLang="zh-CN" sz="1400" i="0">
              <a:solidFill>
                <a:schemeClr val="bg1"/>
              </a:solidFill>
              <a:latin typeface="微软雅黑" pitchFamily="34" charset="-122"/>
              <a:ea typeface="微软雅黑" pitchFamily="34" charset="-122"/>
            </a:endParaRPr>
          </a:p>
        </p:txBody>
      </p:sp>
      <p:sp>
        <p:nvSpPr>
          <p:cNvPr id="86" name="Rectangle 22"/>
          <p:cNvSpPr>
            <a:spLocks noChangeArrowheads="1"/>
          </p:cNvSpPr>
          <p:nvPr/>
        </p:nvSpPr>
        <p:spPr bwMode="auto">
          <a:xfrm>
            <a:off x="6562725" y="2568228"/>
            <a:ext cx="2114550"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预算分析评估</a:t>
            </a:r>
            <a:endParaRPr lang="en-US" altLang="zh-CN" sz="1300" i="0">
              <a:latin typeface="微软雅黑" pitchFamily="34" charset="-122"/>
              <a:ea typeface="微软雅黑" pitchFamily="34" charset="-122"/>
            </a:endParaRPr>
          </a:p>
        </p:txBody>
      </p:sp>
      <p:sp>
        <p:nvSpPr>
          <p:cNvPr id="87" name="Rectangle 22"/>
          <p:cNvSpPr>
            <a:spLocks noChangeArrowheads="1"/>
          </p:cNvSpPr>
          <p:nvPr/>
        </p:nvSpPr>
        <p:spPr bwMode="auto">
          <a:xfrm>
            <a:off x="6562725" y="2895253"/>
            <a:ext cx="2114550"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预算考评</a:t>
            </a:r>
            <a:endParaRPr lang="en-US" altLang="zh-CN" sz="1300" i="0">
              <a:latin typeface="微软雅黑" pitchFamily="34" charset="-122"/>
              <a:ea typeface="微软雅黑" pitchFamily="34" charset="-122"/>
            </a:endParaRPr>
          </a:p>
        </p:txBody>
      </p:sp>
      <p:sp>
        <p:nvSpPr>
          <p:cNvPr id="88" name="Rectangle 22"/>
          <p:cNvSpPr>
            <a:spLocks noChangeArrowheads="1"/>
          </p:cNvSpPr>
          <p:nvPr/>
        </p:nvSpPr>
        <p:spPr bwMode="auto">
          <a:xfrm>
            <a:off x="4186238" y="2568228"/>
            <a:ext cx="2185987"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预算执行</a:t>
            </a:r>
            <a:endParaRPr lang="en-US" altLang="zh-CN" sz="1300" i="0">
              <a:latin typeface="微软雅黑" pitchFamily="34" charset="-122"/>
              <a:ea typeface="微软雅黑" pitchFamily="34" charset="-122"/>
            </a:endParaRPr>
          </a:p>
        </p:txBody>
      </p:sp>
      <p:sp>
        <p:nvSpPr>
          <p:cNvPr id="89" name="Rectangle 22"/>
          <p:cNvSpPr>
            <a:spLocks noChangeArrowheads="1"/>
          </p:cNvSpPr>
          <p:nvPr/>
        </p:nvSpPr>
        <p:spPr bwMode="auto">
          <a:xfrm>
            <a:off x="4186238" y="2895253"/>
            <a:ext cx="2185987"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预算监控</a:t>
            </a:r>
            <a:endParaRPr lang="en-US" altLang="zh-CN" sz="1300" i="0">
              <a:latin typeface="微软雅黑" pitchFamily="34" charset="-122"/>
              <a:ea typeface="微软雅黑" pitchFamily="34" charset="-122"/>
            </a:endParaRPr>
          </a:p>
        </p:txBody>
      </p:sp>
      <p:sp>
        <p:nvSpPr>
          <p:cNvPr id="90" name="Rectangle 22"/>
          <p:cNvSpPr>
            <a:spLocks noChangeArrowheads="1"/>
          </p:cNvSpPr>
          <p:nvPr/>
        </p:nvSpPr>
        <p:spPr bwMode="auto">
          <a:xfrm>
            <a:off x="522288" y="3847753"/>
            <a:ext cx="1025525" cy="363537"/>
          </a:xfrm>
          <a:prstGeom prst="rect">
            <a:avLst/>
          </a:prstGeom>
          <a:ln>
            <a:headEnd type="none" w="lg" len="lg"/>
            <a:tailEnd type="none" w="lg" len="lg"/>
          </a:ln>
        </p:spPr>
        <p:style>
          <a:lnRef idx="0">
            <a:schemeClr val="accent2"/>
          </a:lnRef>
          <a:fillRef idx="3">
            <a:schemeClr val="accent2"/>
          </a:fillRef>
          <a:effectRef idx="3">
            <a:schemeClr val="accent2"/>
          </a:effectRef>
          <a:fontRef idx="minor">
            <a:schemeClr val="lt1"/>
          </a:fontRef>
        </p:style>
        <p:txBody>
          <a:bodyPr lIns="0" tIns="0" rIns="0" bIns="0" anchor="ctr"/>
          <a:lstStyle/>
          <a:p>
            <a:pPr algn="ctr"/>
            <a:r>
              <a:rPr lang="zh-CN" altLang="en-US" sz="1400" i="0">
                <a:solidFill>
                  <a:schemeClr val="bg1"/>
                </a:solidFill>
                <a:latin typeface="微软雅黑" pitchFamily="34" charset="-122"/>
                <a:ea typeface="微软雅黑" pitchFamily="34" charset="-122"/>
              </a:rPr>
              <a:t>模型</a:t>
            </a:r>
            <a:endParaRPr lang="en-US" altLang="zh-CN" sz="1400" i="0">
              <a:solidFill>
                <a:schemeClr val="bg1"/>
              </a:solidFill>
              <a:latin typeface="微软雅黑" pitchFamily="34" charset="-122"/>
              <a:ea typeface="微软雅黑" pitchFamily="34" charset="-122"/>
            </a:endParaRPr>
          </a:p>
        </p:txBody>
      </p:sp>
      <p:sp>
        <p:nvSpPr>
          <p:cNvPr id="91" name="Rectangle 18"/>
          <p:cNvSpPr>
            <a:spLocks noChangeArrowheads="1"/>
          </p:cNvSpPr>
          <p:nvPr/>
        </p:nvSpPr>
        <p:spPr bwMode="auto">
          <a:xfrm>
            <a:off x="1763713" y="1458565"/>
            <a:ext cx="2232025" cy="936625"/>
          </a:xfrm>
          <a:prstGeom prst="rect">
            <a:avLst/>
          </a:prstGeom>
          <a:noFill/>
          <a:ln w="28575" algn="ctr">
            <a:solidFill>
              <a:schemeClr val="tx1"/>
            </a:solidFill>
            <a:miter lim="800000"/>
            <a:headEnd/>
            <a:tailEnd/>
          </a:ln>
        </p:spPr>
        <p:txBody>
          <a:bodyPr wrap="none" lIns="0" tIns="0" rIns="0" bIns="0" anchor="ctr"/>
          <a:lstStyle/>
          <a:p>
            <a:pPr algn="ctr"/>
            <a:endParaRPr lang="en-US"/>
          </a:p>
        </p:txBody>
      </p:sp>
      <p:sp>
        <p:nvSpPr>
          <p:cNvPr id="92" name="Rectangle 22"/>
          <p:cNvSpPr>
            <a:spLocks noChangeArrowheads="1"/>
          </p:cNvSpPr>
          <p:nvPr/>
        </p:nvSpPr>
        <p:spPr bwMode="auto">
          <a:xfrm>
            <a:off x="3240088" y="1556990"/>
            <a:ext cx="576262" cy="69373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dirty="0" smtClean="0">
                <a:latin typeface="微软雅黑" pitchFamily="34" charset="-122"/>
                <a:ea typeface="微软雅黑" pitchFamily="34" charset="-122"/>
              </a:rPr>
              <a:t>成本</a:t>
            </a:r>
            <a:endParaRPr lang="en-US" altLang="zh-CN" sz="1300" dirty="0" smtClean="0">
              <a:latin typeface="微软雅黑" pitchFamily="34" charset="-122"/>
              <a:ea typeface="微软雅黑" pitchFamily="34" charset="-122"/>
            </a:endParaRPr>
          </a:p>
          <a:p>
            <a:pPr algn="ctr"/>
            <a:r>
              <a:rPr lang="zh-CN" altLang="en-US" sz="1300" dirty="0" smtClean="0">
                <a:latin typeface="微软雅黑" pitchFamily="34" charset="-122"/>
                <a:ea typeface="微软雅黑" pitchFamily="34" charset="-122"/>
              </a:rPr>
              <a:t>中心</a:t>
            </a:r>
            <a:endParaRPr lang="en-US" altLang="zh-CN" sz="1300" dirty="0" smtClean="0">
              <a:latin typeface="微软雅黑" pitchFamily="34" charset="-122"/>
              <a:ea typeface="微软雅黑" pitchFamily="34" charset="-122"/>
            </a:endParaRPr>
          </a:p>
        </p:txBody>
      </p:sp>
      <p:sp>
        <p:nvSpPr>
          <p:cNvPr id="93" name="Rectangle 20"/>
          <p:cNvSpPr>
            <a:spLocks noChangeArrowheads="1"/>
          </p:cNvSpPr>
          <p:nvPr/>
        </p:nvSpPr>
        <p:spPr bwMode="auto">
          <a:xfrm>
            <a:off x="1954213" y="1504603"/>
            <a:ext cx="144462" cy="827087"/>
          </a:xfrm>
          <a:prstGeom prst="rect">
            <a:avLst/>
          </a:prstGeom>
          <a:noFill/>
          <a:ln w="9525" algn="ctr">
            <a:noFill/>
            <a:miter lim="800000"/>
            <a:headEnd/>
            <a:tailEnd/>
          </a:ln>
        </p:spPr>
        <p:txBody>
          <a:bodyPr lIns="0" tIns="0" rIns="0" bIns="0" anchor="ctr"/>
          <a:lstStyle/>
          <a:p>
            <a:pPr algn="ctr">
              <a:lnSpc>
                <a:spcPct val="90000"/>
              </a:lnSpc>
            </a:pPr>
            <a:r>
              <a:rPr lang="zh-CN" altLang="en-US" sz="1300" i="0">
                <a:latin typeface="微软雅黑" pitchFamily="34" charset="-122"/>
                <a:ea typeface="微软雅黑" pitchFamily="34" charset="-122"/>
              </a:rPr>
              <a:t>责任中心</a:t>
            </a:r>
            <a:endParaRPr lang="en-US" sz="1300" i="0">
              <a:latin typeface="微软雅黑" pitchFamily="34" charset="-122"/>
              <a:ea typeface="微软雅黑" pitchFamily="34" charset="-122"/>
            </a:endParaRPr>
          </a:p>
        </p:txBody>
      </p:sp>
      <p:sp>
        <p:nvSpPr>
          <p:cNvPr id="94" name="Rectangle 22"/>
          <p:cNvSpPr>
            <a:spLocks noChangeArrowheads="1"/>
          </p:cNvSpPr>
          <p:nvPr/>
        </p:nvSpPr>
        <p:spPr bwMode="auto">
          <a:xfrm>
            <a:off x="4859338" y="1491903"/>
            <a:ext cx="1223962" cy="269875"/>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管理领导机构</a:t>
            </a:r>
            <a:endParaRPr lang="en-US" altLang="zh-CN" sz="1300" i="0">
              <a:latin typeface="微软雅黑" pitchFamily="34" charset="-122"/>
              <a:ea typeface="微软雅黑" pitchFamily="34" charset="-122"/>
            </a:endParaRPr>
          </a:p>
        </p:txBody>
      </p:sp>
      <p:sp>
        <p:nvSpPr>
          <p:cNvPr id="95" name="Rectangle 22"/>
          <p:cNvSpPr>
            <a:spLocks noChangeArrowheads="1"/>
          </p:cNvSpPr>
          <p:nvPr/>
        </p:nvSpPr>
        <p:spPr bwMode="auto">
          <a:xfrm>
            <a:off x="4859338" y="2090390"/>
            <a:ext cx="1223962" cy="269875"/>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责任机构</a:t>
            </a:r>
            <a:endParaRPr lang="en-US" altLang="zh-CN" sz="1300" i="0">
              <a:latin typeface="微软雅黑" pitchFamily="34" charset="-122"/>
              <a:ea typeface="微软雅黑" pitchFamily="34" charset="-122"/>
            </a:endParaRPr>
          </a:p>
        </p:txBody>
      </p:sp>
      <p:sp>
        <p:nvSpPr>
          <p:cNvPr id="96" name="Rectangle 22"/>
          <p:cNvSpPr>
            <a:spLocks noChangeArrowheads="1"/>
          </p:cNvSpPr>
          <p:nvPr/>
        </p:nvSpPr>
        <p:spPr bwMode="auto">
          <a:xfrm>
            <a:off x="4859338" y="1796703"/>
            <a:ext cx="1223962" cy="269875"/>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dirty="0">
                <a:latin typeface="微软雅黑" pitchFamily="34" charset="-122"/>
                <a:ea typeface="微软雅黑" pitchFamily="34" charset="-122"/>
              </a:rPr>
              <a:t>管理实施机构</a:t>
            </a:r>
            <a:endParaRPr lang="en-US" altLang="zh-CN" sz="1300" i="0" dirty="0">
              <a:latin typeface="微软雅黑" pitchFamily="34" charset="-122"/>
              <a:ea typeface="微软雅黑" pitchFamily="34" charset="-122"/>
            </a:endParaRPr>
          </a:p>
        </p:txBody>
      </p:sp>
      <p:sp>
        <p:nvSpPr>
          <p:cNvPr id="97" name="Rectangle 24"/>
          <p:cNvSpPr>
            <a:spLocks noChangeArrowheads="1"/>
          </p:cNvSpPr>
          <p:nvPr/>
        </p:nvSpPr>
        <p:spPr bwMode="auto">
          <a:xfrm>
            <a:off x="4186238" y="1458565"/>
            <a:ext cx="2232025" cy="935038"/>
          </a:xfrm>
          <a:prstGeom prst="rect">
            <a:avLst/>
          </a:prstGeom>
          <a:noFill/>
          <a:ln w="28575" algn="ctr">
            <a:solidFill>
              <a:schemeClr val="tx1"/>
            </a:solidFill>
            <a:miter lim="800000"/>
            <a:headEnd/>
            <a:tailEnd/>
          </a:ln>
        </p:spPr>
        <p:txBody>
          <a:bodyPr wrap="none" lIns="0" tIns="0" rIns="0" bIns="0" anchor="ctr"/>
          <a:lstStyle/>
          <a:p>
            <a:pPr algn="ctr"/>
            <a:endParaRPr lang="en-US"/>
          </a:p>
        </p:txBody>
      </p:sp>
      <p:sp>
        <p:nvSpPr>
          <p:cNvPr id="98" name="Rectangle 25"/>
          <p:cNvSpPr>
            <a:spLocks noChangeArrowheads="1"/>
          </p:cNvSpPr>
          <p:nvPr/>
        </p:nvSpPr>
        <p:spPr bwMode="auto">
          <a:xfrm>
            <a:off x="4376738" y="1504603"/>
            <a:ext cx="144462" cy="827087"/>
          </a:xfrm>
          <a:prstGeom prst="rect">
            <a:avLst/>
          </a:prstGeom>
          <a:noFill/>
          <a:ln w="9525" algn="ctr">
            <a:noFill/>
            <a:miter lim="800000"/>
            <a:headEnd/>
            <a:tailEnd/>
          </a:ln>
        </p:spPr>
        <p:txBody>
          <a:bodyPr lIns="0" tIns="0" rIns="0" bIns="0" anchor="ctr"/>
          <a:lstStyle/>
          <a:p>
            <a:pPr algn="ctr">
              <a:lnSpc>
                <a:spcPct val="90000"/>
              </a:lnSpc>
            </a:pPr>
            <a:r>
              <a:rPr lang="zh-CN" altLang="en-US" sz="1300" i="0">
                <a:latin typeface="微软雅黑" pitchFamily="34" charset="-122"/>
                <a:ea typeface="微软雅黑" pitchFamily="34" charset="-122"/>
              </a:rPr>
              <a:t>预算组织</a:t>
            </a:r>
            <a:endParaRPr lang="en-US" altLang="zh-CN" sz="1300" i="0">
              <a:latin typeface="微软雅黑" pitchFamily="34" charset="-122"/>
              <a:ea typeface="微软雅黑" pitchFamily="34" charset="-122"/>
            </a:endParaRPr>
          </a:p>
        </p:txBody>
      </p:sp>
      <p:sp>
        <p:nvSpPr>
          <p:cNvPr id="99" name="Rectangle 22"/>
          <p:cNvSpPr>
            <a:spLocks noChangeArrowheads="1"/>
          </p:cNvSpPr>
          <p:nvPr/>
        </p:nvSpPr>
        <p:spPr bwMode="auto">
          <a:xfrm>
            <a:off x="4186238" y="3238153"/>
            <a:ext cx="2185987"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预算回顾分析与调整</a:t>
            </a:r>
            <a:endParaRPr lang="en-US" altLang="zh-CN" sz="1300" i="0">
              <a:latin typeface="微软雅黑" pitchFamily="34" charset="-122"/>
              <a:ea typeface="微软雅黑" pitchFamily="34" charset="-122"/>
            </a:endParaRPr>
          </a:p>
        </p:txBody>
      </p:sp>
      <p:sp>
        <p:nvSpPr>
          <p:cNvPr id="100" name="Rectangle 22"/>
          <p:cNvSpPr>
            <a:spLocks noChangeArrowheads="1"/>
          </p:cNvSpPr>
          <p:nvPr/>
        </p:nvSpPr>
        <p:spPr bwMode="auto">
          <a:xfrm>
            <a:off x="7235825" y="1491903"/>
            <a:ext cx="1223963" cy="269875"/>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管理领导机构</a:t>
            </a:r>
            <a:endParaRPr lang="en-US" altLang="zh-CN" sz="1300" i="0">
              <a:latin typeface="微软雅黑" pitchFamily="34" charset="-122"/>
              <a:ea typeface="微软雅黑" pitchFamily="34" charset="-122"/>
            </a:endParaRPr>
          </a:p>
        </p:txBody>
      </p:sp>
      <p:sp>
        <p:nvSpPr>
          <p:cNvPr id="101" name="Rectangle 22"/>
          <p:cNvSpPr>
            <a:spLocks noChangeArrowheads="1"/>
          </p:cNvSpPr>
          <p:nvPr/>
        </p:nvSpPr>
        <p:spPr bwMode="auto">
          <a:xfrm>
            <a:off x="7235825" y="2090390"/>
            <a:ext cx="1223963" cy="269875"/>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责任机构</a:t>
            </a:r>
            <a:endParaRPr lang="en-US" altLang="zh-CN" sz="1300" i="0">
              <a:latin typeface="微软雅黑" pitchFamily="34" charset="-122"/>
              <a:ea typeface="微软雅黑" pitchFamily="34" charset="-122"/>
            </a:endParaRPr>
          </a:p>
        </p:txBody>
      </p:sp>
      <p:sp>
        <p:nvSpPr>
          <p:cNvPr id="102" name="Rectangle 22"/>
          <p:cNvSpPr>
            <a:spLocks noChangeArrowheads="1"/>
          </p:cNvSpPr>
          <p:nvPr/>
        </p:nvSpPr>
        <p:spPr bwMode="auto">
          <a:xfrm>
            <a:off x="7235825" y="1796703"/>
            <a:ext cx="1223963" cy="269875"/>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管理实施机构</a:t>
            </a:r>
            <a:endParaRPr lang="en-US" altLang="zh-CN" sz="1300" i="0">
              <a:latin typeface="微软雅黑" pitchFamily="34" charset="-122"/>
              <a:ea typeface="微软雅黑" pitchFamily="34" charset="-122"/>
            </a:endParaRPr>
          </a:p>
        </p:txBody>
      </p:sp>
      <p:sp>
        <p:nvSpPr>
          <p:cNvPr id="103" name="Rectangle 32"/>
          <p:cNvSpPr>
            <a:spLocks noChangeArrowheads="1"/>
          </p:cNvSpPr>
          <p:nvPr/>
        </p:nvSpPr>
        <p:spPr bwMode="auto">
          <a:xfrm>
            <a:off x="6562725" y="1458565"/>
            <a:ext cx="2159000" cy="935038"/>
          </a:xfrm>
          <a:prstGeom prst="rect">
            <a:avLst/>
          </a:prstGeom>
          <a:noFill/>
          <a:ln w="28575" algn="ctr">
            <a:solidFill>
              <a:schemeClr val="tx1"/>
            </a:solidFill>
            <a:miter lim="800000"/>
            <a:headEnd/>
            <a:tailEnd/>
          </a:ln>
        </p:spPr>
        <p:txBody>
          <a:bodyPr wrap="none" lIns="0" tIns="0" rIns="0" bIns="0" anchor="ctr"/>
          <a:lstStyle/>
          <a:p>
            <a:pPr algn="ctr"/>
            <a:endParaRPr lang="en-US"/>
          </a:p>
        </p:txBody>
      </p:sp>
      <p:sp>
        <p:nvSpPr>
          <p:cNvPr id="104" name="Rectangle 33"/>
          <p:cNvSpPr>
            <a:spLocks noChangeArrowheads="1"/>
          </p:cNvSpPr>
          <p:nvPr/>
        </p:nvSpPr>
        <p:spPr bwMode="auto">
          <a:xfrm>
            <a:off x="6753225" y="1504603"/>
            <a:ext cx="144463" cy="827087"/>
          </a:xfrm>
          <a:prstGeom prst="rect">
            <a:avLst/>
          </a:prstGeom>
          <a:noFill/>
          <a:ln w="9525" algn="ctr">
            <a:noFill/>
            <a:miter lim="800000"/>
            <a:headEnd/>
            <a:tailEnd/>
          </a:ln>
        </p:spPr>
        <p:txBody>
          <a:bodyPr lIns="0" tIns="0" rIns="0" bIns="0" anchor="ctr"/>
          <a:lstStyle/>
          <a:p>
            <a:pPr algn="ctr">
              <a:lnSpc>
                <a:spcPct val="90000"/>
              </a:lnSpc>
            </a:pPr>
            <a:r>
              <a:rPr lang="zh-CN" altLang="en-US" sz="1300" i="0">
                <a:latin typeface="微软雅黑" pitchFamily="34" charset="-122"/>
                <a:ea typeface="微软雅黑" pitchFamily="34" charset="-122"/>
              </a:rPr>
              <a:t>预算组织</a:t>
            </a:r>
            <a:endParaRPr lang="en-US" altLang="zh-CN" sz="1300" i="0">
              <a:latin typeface="微软雅黑" pitchFamily="34" charset="-122"/>
              <a:ea typeface="微软雅黑" pitchFamily="34" charset="-122"/>
            </a:endParaRPr>
          </a:p>
        </p:txBody>
      </p:sp>
      <p:sp>
        <p:nvSpPr>
          <p:cNvPr id="105" name="Rectangle 22"/>
          <p:cNvSpPr>
            <a:spLocks noChangeArrowheads="1"/>
          </p:cNvSpPr>
          <p:nvPr/>
        </p:nvSpPr>
        <p:spPr bwMode="auto">
          <a:xfrm>
            <a:off x="2484438" y="1556990"/>
            <a:ext cx="576262" cy="69373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dirty="0">
                <a:latin typeface="微软雅黑" pitchFamily="34" charset="-122"/>
                <a:ea typeface="微软雅黑" pitchFamily="34" charset="-122"/>
              </a:rPr>
              <a:t>利润</a:t>
            </a:r>
            <a:endParaRPr lang="en-US" altLang="zh-CN" sz="1300" i="0" dirty="0" smtClean="0">
              <a:latin typeface="微软雅黑" pitchFamily="34" charset="-122"/>
              <a:ea typeface="微软雅黑" pitchFamily="34" charset="-122"/>
            </a:endParaRPr>
          </a:p>
          <a:p>
            <a:pPr algn="ctr"/>
            <a:r>
              <a:rPr lang="zh-CN" altLang="en-US" sz="1300" dirty="0">
                <a:latin typeface="微软雅黑" pitchFamily="34" charset="-122"/>
                <a:ea typeface="微软雅黑" pitchFamily="34" charset="-122"/>
              </a:rPr>
              <a:t>中心</a:t>
            </a:r>
            <a:endParaRPr lang="en-US" altLang="zh-CN" sz="1300" i="0" dirty="0">
              <a:latin typeface="微软雅黑" pitchFamily="34" charset="-122"/>
              <a:ea typeface="微软雅黑" pitchFamily="34" charset="-122"/>
            </a:endParaRPr>
          </a:p>
        </p:txBody>
      </p:sp>
      <p:sp>
        <p:nvSpPr>
          <p:cNvPr id="106" name="Rectangle 22"/>
          <p:cNvSpPr>
            <a:spLocks noChangeArrowheads="1"/>
          </p:cNvSpPr>
          <p:nvPr/>
        </p:nvSpPr>
        <p:spPr bwMode="auto">
          <a:xfrm>
            <a:off x="2195736" y="1028353"/>
            <a:ext cx="1260475" cy="287337"/>
          </a:xfrm>
          <a:prstGeom prst="rect">
            <a:avLst/>
          </a:prstGeom>
          <a:ln>
            <a:headEnd type="none" w="lg" len="lg"/>
            <a:tailEnd type="none" w="lg" len="lg"/>
          </a:ln>
        </p:spPr>
        <p:style>
          <a:lnRef idx="3">
            <a:schemeClr val="lt1"/>
          </a:lnRef>
          <a:fillRef idx="1">
            <a:schemeClr val="accent1"/>
          </a:fillRef>
          <a:effectRef idx="1">
            <a:schemeClr val="accent1"/>
          </a:effectRef>
          <a:fontRef idx="minor">
            <a:schemeClr val="lt1"/>
          </a:fontRef>
        </p:style>
        <p:txBody>
          <a:bodyPr lIns="0" tIns="0" rIns="0" bIns="0" anchor="ctr"/>
          <a:lstStyle/>
          <a:p>
            <a:pPr algn="ctr"/>
            <a:r>
              <a:rPr lang="zh-CN" altLang="en-US" sz="1400" i="0">
                <a:solidFill>
                  <a:schemeClr val="bg1"/>
                </a:solidFill>
                <a:latin typeface="微软雅黑" pitchFamily="34" charset="-122"/>
                <a:ea typeface="微软雅黑" pitchFamily="34" charset="-122"/>
              </a:rPr>
              <a:t>编制</a:t>
            </a:r>
            <a:endParaRPr lang="en-US" altLang="zh-CN" sz="1400" i="0">
              <a:solidFill>
                <a:schemeClr val="bg1"/>
              </a:solidFill>
              <a:latin typeface="微软雅黑" pitchFamily="34" charset="-122"/>
              <a:ea typeface="微软雅黑" pitchFamily="34" charset="-122"/>
            </a:endParaRPr>
          </a:p>
        </p:txBody>
      </p:sp>
      <p:sp>
        <p:nvSpPr>
          <p:cNvPr id="107" name="Rectangle 22"/>
          <p:cNvSpPr>
            <a:spLocks noChangeArrowheads="1"/>
          </p:cNvSpPr>
          <p:nvPr/>
        </p:nvSpPr>
        <p:spPr bwMode="auto">
          <a:xfrm>
            <a:off x="4643661" y="1028353"/>
            <a:ext cx="1260475" cy="287337"/>
          </a:xfrm>
          <a:prstGeom prst="rect">
            <a:avLst/>
          </a:prstGeom>
          <a:ln>
            <a:headEnd type="none" w="lg" len="lg"/>
            <a:tailEnd type="none" w="lg" len="lg"/>
          </a:ln>
        </p:spPr>
        <p:style>
          <a:lnRef idx="3">
            <a:schemeClr val="lt1"/>
          </a:lnRef>
          <a:fillRef idx="1">
            <a:schemeClr val="accent1"/>
          </a:fillRef>
          <a:effectRef idx="1">
            <a:schemeClr val="accent1"/>
          </a:effectRef>
          <a:fontRef idx="minor">
            <a:schemeClr val="lt1"/>
          </a:fontRef>
        </p:style>
        <p:txBody>
          <a:bodyPr lIns="0" tIns="0" rIns="0" bIns="0" anchor="ctr"/>
          <a:lstStyle/>
          <a:p>
            <a:pPr algn="ctr"/>
            <a:r>
              <a:rPr lang="zh-CN" altLang="en-US" sz="1400" i="0">
                <a:solidFill>
                  <a:schemeClr val="bg1"/>
                </a:solidFill>
                <a:latin typeface="微软雅黑" pitchFamily="34" charset="-122"/>
                <a:ea typeface="微软雅黑" pitchFamily="34" charset="-122"/>
              </a:rPr>
              <a:t>执行及控制</a:t>
            </a:r>
            <a:endParaRPr lang="en-US" altLang="zh-CN" sz="1400" i="0">
              <a:solidFill>
                <a:schemeClr val="bg1"/>
              </a:solidFill>
              <a:latin typeface="微软雅黑" pitchFamily="34" charset="-122"/>
              <a:ea typeface="微软雅黑" pitchFamily="34" charset="-122"/>
            </a:endParaRPr>
          </a:p>
        </p:txBody>
      </p:sp>
      <p:sp>
        <p:nvSpPr>
          <p:cNvPr id="108" name="Rectangle 22"/>
          <p:cNvSpPr>
            <a:spLocks noChangeArrowheads="1"/>
          </p:cNvSpPr>
          <p:nvPr/>
        </p:nvSpPr>
        <p:spPr bwMode="auto">
          <a:xfrm>
            <a:off x="6966173" y="1028353"/>
            <a:ext cx="1277938" cy="287337"/>
          </a:xfrm>
          <a:prstGeom prst="rect">
            <a:avLst/>
          </a:prstGeom>
          <a:ln>
            <a:headEnd type="none" w="lg" len="lg"/>
            <a:tailEnd type="none" w="lg" len="lg"/>
          </a:ln>
        </p:spPr>
        <p:style>
          <a:lnRef idx="3">
            <a:schemeClr val="lt1"/>
          </a:lnRef>
          <a:fillRef idx="1">
            <a:schemeClr val="accent1"/>
          </a:fillRef>
          <a:effectRef idx="1">
            <a:schemeClr val="accent1"/>
          </a:effectRef>
          <a:fontRef idx="minor">
            <a:schemeClr val="lt1"/>
          </a:fontRef>
        </p:style>
        <p:txBody>
          <a:bodyPr lIns="0" tIns="0" rIns="0" bIns="0" anchor="ctr"/>
          <a:lstStyle/>
          <a:p>
            <a:pPr algn="ctr"/>
            <a:r>
              <a:rPr lang="zh-CN" altLang="en-US" sz="1400" i="0">
                <a:solidFill>
                  <a:schemeClr val="bg1"/>
                </a:solidFill>
                <a:latin typeface="微软雅黑" pitchFamily="34" charset="-122"/>
                <a:ea typeface="微软雅黑" pitchFamily="34" charset="-122"/>
              </a:rPr>
              <a:t>分析与考核</a:t>
            </a:r>
            <a:endParaRPr lang="en-US" altLang="zh-CN" sz="1400" i="0">
              <a:solidFill>
                <a:schemeClr val="bg1"/>
              </a:solidFill>
              <a:latin typeface="微软雅黑" pitchFamily="34" charset="-122"/>
              <a:ea typeface="微软雅黑" pitchFamily="34" charset="-122"/>
            </a:endParaRPr>
          </a:p>
        </p:txBody>
      </p:sp>
      <p:sp>
        <p:nvSpPr>
          <p:cNvPr id="109" name="Rectangle 38"/>
          <p:cNvSpPr>
            <a:spLocks noChangeArrowheads="1"/>
          </p:cNvSpPr>
          <p:nvPr/>
        </p:nvSpPr>
        <p:spPr bwMode="auto">
          <a:xfrm>
            <a:off x="1728788" y="4355753"/>
            <a:ext cx="7019925" cy="906462"/>
          </a:xfrm>
          <a:prstGeom prst="rect">
            <a:avLst/>
          </a:prstGeom>
          <a:noFill/>
          <a:ln w="28575" algn="ctr">
            <a:solidFill>
              <a:schemeClr val="tx1"/>
            </a:solidFill>
            <a:miter lim="800000"/>
            <a:headEnd/>
            <a:tailEnd/>
          </a:ln>
        </p:spPr>
        <p:txBody>
          <a:bodyPr wrap="none" lIns="0" tIns="0" rIns="0" bIns="0" anchor="ctr"/>
          <a:lstStyle/>
          <a:p>
            <a:pPr algn="ctr"/>
            <a:endParaRPr lang="en-US"/>
          </a:p>
        </p:txBody>
      </p:sp>
      <p:sp>
        <p:nvSpPr>
          <p:cNvPr id="110" name="Rectangle 39"/>
          <p:cNvSpPr>
            <a:spLocks noChangeArrowheads="1"/>
          </p:cNvSpPr>
          <p:nvPr/>
        </p:nvSpPr>
        <p:spPr bwMode="auto">
          <a:xfrm>
            <a:off x="1922463" y="4500215"/>
            <a:ext cx="147637" cy="717550"/>
          </a:xfrm>
          <a:prstGeom prst="rect">
            <a:avLst/>
          </a:prstGeom>
          <a:noFill/>
          <a:ln w="9525" algn="ctr">
            <a:noFill/>
            <a:miter lim="800000"/>
            <a:headEnd/>
            <a:tailEnd/>
          </a:ln>
        </p:spPr>
        <p:txBody>
          <a:bodyPr lIns="0" tIns="0" rIns="0" bIns="0" anchor="ctr"/>
          <a:lstStyle/>
          <a:p>
            <a:pPr algn="ctr">
              <a:lnSpc>
                <a:spcPct val="90000"/>
              </a:lnSpc>
            </a:pPr>
            <a:r>
              <a:rPr lang="zh-CN" altLang="en-US" sz="1300" i="0">
                <a:latin typeface="微软雅黑" pitchFamily="34" charset="-122"/>
                <a:ea typeface="微软雅黑" pitchFamily="34" charset="-122"/>
              </a:rPr>
              <a:t>指标内容</a:t>
            </a:r>
            <a:endParaRPr lang="en-US" sz="1300" i="0">
              <a:latin typeface="微软雅黑" pitchFamily="34" charset="-122"/>
              <a:ea typeface="微软雅黑" pitchFamily="34" charset="-122"/>
            </a:endParaRPr>
          </a:p>
        </p:txBody>
      </p:sp>
      <p:sp>
        <p:nvSpPr>
          <p:cNvPr id="111" name="Text Box 40"/>
          <p:cNvSpPr txBox="1">
            <a:spLocks noChangeArrowheads="1"/>
          </p:cNvSpPr>
          <p:nvPr/>
        </p:nvSpPr>
        <p:spPr bwMode="auto">
          <a:xfrm>
            <a:off x="2060575" y="4320828"/>
            <a:ext cx="1419225" cy="330072"/>
          </a:xfrm>
          <a:prstGeom prst="rect">
            <a:avLst/>
          </a:prstGeom>
          <a:noFill/>
          <a:ln w="9525" algn="ctr">
            <a:noFill/>
            <a:miter lim="800000"/>
            <a:headEnd/>
            <a:tailEnd/>
          </a:ln>
        </p:spPr>
        <p:txBody>
          <a:bodyPr lIns="72000" tIns="72000" rIns="72000" bIns="72000">
            <a:spAutoFit/>
          </a:bodyPr>
          <a:lstStyle/>
          <a:p>
            <a:pPr algn="ctr" eaLnBrk="0" hangingPunct="0">
              <a:spcBef>
                <a:spcPct val="50000"/>
              </a:spcBef>
            </a:pPr>
            <a:r>
              <a:rPr lang="zh-CN" altLang="en-US" sz="1200" i="0" u="sng">
                <a:latin typeface="微软雅黑" pitchFamily="34" charset="-122"/>
                <a:ea typeface="微软雅黑" pitchFamily="34" charset="-122"/>
              </a:rPr>
              <a:t>业务目标</a:t>
            </a:r>
          </a:p>
        </p:txBody>
      </p:sp>
      <p:sp>
        <p:nvSpPr>
          <p:cNvPr id="112" name="Text Box 41"/>
          <p:cNvSpPr txBox="1">
            <a:spLocks noChangeArrowheads="1"/>
          </p:cNvSpPr>
          <p:nvPr/>
        </p:nvSpPr>
        <p:spPr bwMode="auto">
          <a:xfrm>
            <a:off x="5749925" y="4322415"/>
            <a:ext cx="1419225" cy="330072"/>
          </a:xfrm>
          <a:prstGeom prst="rect">
            <a:avLst/>
          </a:prstGeom>
          <a:noFill/>
          <a:ln w="9525" algn="ctr">
            <a:noFill/>
            <a:miter lim="800000"/>
            <a:headEnd/>
            <a:tailEnd/>
          </a:ln>
        </p:spPr>
        <p:txBody>
          <a:bodyPr lIns="72000" tIns="72000" rIns="72000" bIns="72000">
            <a:spAutoFit/>
          </a:bodyPr>
          <a:lstStyle/>
          <a:p>
            <a:pPr algn="ctr" eaLnBrk="0" hangingPunct="0">
              <a:spcBef>
                <a:spcPct val="50000"/>
              </a:spcBef>
            </a:pPr>
            <a:r>
              <a:rPr lang="zh-CN" altLang="en-US" sz="1200" i="0" u="sng">
                <a:latin typeface="微软雅黑" pitchFamily="34" charset="-122"/>
                <a:ea typeface="微软雅黑" pitchFamily="34" charset="-122"/>
              </a:rPr>
              <a:t>资产负债指标</a:t>
            </a:r>
          </a:p>
        </p:txBody>
      </p:sp>
      <p:sp>
        <p:nvSpPr>
          <p:cNvPr id="113" name="Text Box 42"/>
          <p:cNvSpPr txBox="1">
            <a:spLocks noChangeArrowheads="1"/>
          </p:cNvSpPr>
          <p:nvPr/>
        </p:nvSpPr>
        <p:spPr bwMode="auto">
          <a:xfrm>
            <a:off x="7181850" y="4322415"/>
            <a:ext cx="1419225" cy="330072"/>
          </a:xfrm>
          <a:prstGeom prst="rect">
            <a:avLst/>
          </a:prstGeom>
          <a:noFill/>
          <a:ln w="9525" algn="ctr">
            <a:noFill/>
            <a:miter lim="800000"/>
            <a:headEnd/>
            <a:tailEnd/>
          </a:ln>
        </p:spPr>
        <p:txBody>
          <a:bodyPr lIns="72000" tIns="72000" rIns="72000" bIns="72000">
            <a:spAutoFit/>
          </a:bodyPr>
          <a:lstStyle/>
          <a:p>
            <a:pPr algn="ctr" eaLnBrk="0" hangingPunct="0">
              <a:spcBef>
                <a:spcPct val="50000"/>
              </a:spcBef>
            </a:pPr>
            <a:r>
              <a:rPr lang="zh-CN" altLang="en-US" sz="1200" i="0" u="sng">
                <a:latin typeface="微软雅黑" pitchFamily="34" charset="-122"/>
                <a:ea typeface="微软雅黑" pitchFamily="34" charset="-122"/>
              </a:rPr>
              <a:t>现金流量</a:t>
            </a:r>
          </a:p>
        </p:txBody>
      </p:sp>
      <p:sp>
        <p:nvSpPr>
          <p:cNvPr id="114" name="Text Box 43"/>
          <p:cNvSpPr txBox="1">
            <a:spLocks noChangeArrowheads="1"/>
          </p:cNvSpPr>
          <p:nvPr/>
        </p:nvSpPr>
        <p:spPr bwMode="auto">
          <a:xfrm>
            <a:off x="5808663" y="4587528"/>
            <a:ext cx="1249362" cy="647700"/>
          </a:xfrm>
          <a:prstGeom prst="rect">
            <a:avLst/>
          </a:prstGeom>
          <a:noFill/>
          <a:ln w="6350" algn="ctr">
            <a:noFill/>
            <a:miter lim="800000"/>
            <a:headEnd/>
            <a:tailEnd/>
          </a:ln>
          <a:effectLst>
            <a:prstShdw prst="shdw17" dist="17961" dir="13500000">
              <a:srgbClr val="3D3D5C"/>
            </a:prstShdw>
          </a:effectLst>
        </p:spPr>
        <p:txBody>
          <a:bodyPr lIns="72000" tIns="72000" rIns="72000" bIns="72000">
            <a:spAutoFit/>
          </a:bodyPr>
          <a:lstStyle/>
          <a:p>
            <a:pPr algn="ctr" eaLnBrk="0" hangingPunct="0"/>
            <a:r>
              <a:rPr lang="zh-CN" altLang="en-US" sz="1100" i="0">
                <a:latin typeface="微软雅黑" pitchFamily="34" charset="-122"/>
                <a:ea typeface="微软雅黑" pitchFamily="34" charset="-122"/>
              </a:rPr>
              <a:t>资产类指标</a:t>
            </a:r>
          </a:p>
          <a:p>
            <a:pPr algn="ctr" eaLnBrk="0" hangingPunct="0"/>
            <a:r>
              <a:rPr lang="zh-CN" altLang="en-US" sz="1100" i="0">
                <a:latin typeface="微软雅黑" pitchFamily="34" charset="-122"/>
                <a:ea typeface="微软雅黑" pitchFamily="34" charset="-122"/>
              </a:rPr>
              <a:t>负债类指标</a:t>
            </a:r>
          </a:p>
          <a:p>
            <a:pPr algn="ctr" eaLnBrk="0" hangingPunct="0"/>
            <a:r>
              <a:rPr lang="zh-CN" altLang="en-US" sz="1100" i="0">
                <a:latin typeface="微软雅黑" pitchFamily="34" charset="-122"/>
                <a:ea typeface="微软雅黑" pitchFamily="34" charset="-122"/>
              </a:rPr>
              <a:t>所有者权益指标</a:t>
            </a:r>
          </a:p>
        </p:txBody>
      </p:sp>
      <p:sp>
        <p:nvSpPr>
          <p:cNvPr id="115" name="Text Box 44"/>
          <p:cNvSpPr txBox="1">
            <a:spLocks noChangeArrowheads="1"/>
          </p:cNvSpPr>
          <p:nvPr/>
        </p:nvSpPr>
        <p:spPr bwMode="auto">
          <a:xfrm>
            <a:off x="2317750" y="4516090"/>
            <a:ext cx="917575" cy="647700"/>
          </a:xfrm>
          <a:prstGeom prst="rect">
            <a:avLst/>
          </a:prstGeom>
          <a:noFill/>
          <a:ln w="6350" algn="ctr">
            <a:noFill/>
            <a:miter lim="800000"/>
            <a:headEnd/>
            <a:tailEnd/>
          </a:ln>
          <a:effectLst>
            <a:prstShdw prst="shdw18" dist="17961" dir="13500000">
              <a:schemeClr val="accent1">
                <a:gamma/>
                <a:shade val="60000"/>
                <a:invGamma/>
              </a:schemeClr>
            </a:prstShdw>
          </a:effectLst>
        </p:spPr>
        <p:txBody>
          <a:bodyPr lIns="72000" tIns="72000" rIns="72000" bIns="72000">
            <a:spAutoFit/>
          </a:bodyPr>
          <a:lstStyle/>
          <a:p>
            <a:pPr algn="ctr" eaLnBrk="0" hangingPunct="0">
              <a:defRPr/>
            </a:pPr>
            <a:r>
              <a:rPr lang="zh-CN" altLang="en-US" sz="1100" i="0" dirty="0">
                <a:latin typeface="微软雅黑" pitchFamily="34" charset="-122"/>
                <a:ea typeface="微软雅黑" pitchFamily="34" charset="-122"/>
              </a:rPr>
              <a:t>销售指标</a:t>
            </a:r>
          </a:p>
          <a:p>
            <a:pPr algn="ctr" eaLnBrk="0" hangingPunct="0">
              <a:defRPr/>
            </a:pPr>
            <a:r>
              <a:rPr lang="en-US" altLang="zh-CN" sz="1100" i="0" dirty="0">
                <a:latin typeface="微软雅黑" pitchFamily="34" charset="-122"/>
                <a:ea typeface="微软雅黑" pitchFamily="34" charset="-122"/>
              </a:rPr>
              <a:t>……….</a:t>
            </a:r>
          </a:p>
          <a:p>
            <a:pPr algn="ctr" eaLnBrk="0" hangingPunct="0">
              <a:defRPr/>
            </a:pPr>
            <a:r>
              <a:rPr lang="zh-CN" altLang="en-US" sz="1100" i="0" dirty="0" smtClean="0">
                <a:latin typeface="微软雅黑" pitchFamily="34" charset="-122"/>
                <a:ea typeface="微软雅黑" pitchFamily="34" charset="-122"/>
              </a:rPr>
              <a:t>预算达成率</a:t>
            </a:r>
            <a:endParaRPr lang="zh-CN" altLang="en-US" sz="1100" i="0" dirty="0">
              <a:latin typeface="微软雅黑" pitchFamily="34" charset="-122"/>
              <a:ea typeface="微软雅黑" pitchFamily="34" charset="-122"/>
            </a:endParaRPr>
          </a:p>
        </p:txBody>
      </p:sp>
      <p:sp>
        <p:nvSpPr>
          <p:cNvPr id="116" name="Text Box 45"/>
          <p:cNvSpPr txBox="1">
            <a:spLocks noChangeArrowheads="1"/>
          </p:cNvSpPr>
          <p:nvPr/>
        </p:nvSpPr>
        <p:spPr bwMode="auto">
          <a:xfrm>
            <a:off x="7197725" y="4576415"/>
            <a:ext cx="1366838" cy="647700"/>
          </a:xfrm>
          <a:prstGeom prst="rect">
            <a:avLst/>
          </a:prstGeom>
          <a:noFill/>
          <a:ln w="6350" algn="ctr">
            <a:noFill/>
            <a:miter lim="800000"/>
            <a:headEnd/>
            <a:tailEnd/>
          </a:ln>
          <a:effectLst>
            <a:prstShdw prst="shdw17" dist="17961" dir="13500000">
              <a:srgbClr val="995C00"/>
            </a:prstShdw>
          </a:effectLst>
        </p:spPr>
        <p:txBody>
          <a:bodyPr lIns="72000" tIns="72000" rIns="72000" bIns="72000">
            <a:spAutoFit/>
          </a:bodyPr>
          <a:lstStyle/>
          <a:p>
            <a:pPr algn="ctr" eaLnBrk="0" hangingPunct="0"/>
            <a:r>
              <a:rPr lang="zh-CN" altLang="en-US" sz="1100" i="0">
                <a:latin typeface="微软雅黑" pitchFamily="34" charset="-122"/>
                <a:ea typeface="微软雅黑" pitchFamily="34" charset="-122"/>
              </a:rPr>
              <a:t>经营类指标</a:t>
            </a:r>
          </a:p>
          <a:p>
            <a:pPr algn="ctr" eaLnBrk="0" hangingPunct="0"/>
            <a:r>
              <a:rPr lang="zh-CN" altLang="en-US" sz="1100" i="0">
                <a:latin typeface="微软雅黑" pitchFamily="34" charset="-122"/>
                <a:ea typeface="微软雅黑" pitchFamily="34" charset="-122"/>
              </a:rPr>
              <a:t>投资类指标</a:t>
            </a:r>
          </a:p>
          <a:p>
            <a:pPr algn="ctr" eaLnBrk="0" hangingPunct="0"/>
            <a:r>
              <a:rPr lang="zh-CN" altLang="en-US" sz="1100" i="0">
                <a:latin typeface="微软雅黑" pitchFamily="34" charset="-122"/>
                <a:ea typeface="微软雅黑" pitchFamily="34" charset="-122"/>
              </a:rPr>
              <a:t>筹资类指标</a:t>
            </a:r>
            <a:endParaRPr lang="en-US" altLang="zh-CN" sz="1100" i="0">
              <a:latin typeface="微软雅黑" pitchFamily="34" charset="-122"/>
              <a:ea typeface="微软雅黑" pitchFamily="34" charset="-122"/>
            </a:endParaRPr>
          </a:p>
        </p:txBody>
      </p:sp>
      <p:sp>
        <p:nvSpPr>
          <p:cNvPr id="117" name="Line 46"/>
          <p:cNvSpPr>
            <a:spLocks noChangeShapeType="1"/>
          </p:cNvSpPr>
          <p:nvPr/>
        </p:nvSpPr>
        <p:spPr bwMode="auto">
          <a:xfrm>
            <a:off x="5734050" y="4470053"/>
            <a:ext cx="0" cy="792162"/>
          </a:xfrm>
          <a:prstGeom prst="line">
            <a:avLst/>
          </a:prstGeom>
          <a:noFill/>
          <a:ln w="9525">
            <a:solidFill>
              <a:schemeClr val="tx1"/>
            </a:solidFill>
            <a:prstDash val="dash"/>
            <a:round/>
            <a:headEnd/>
            <a:tailEnd/>
          </a:ln>
        </p:spPr>
        <p:txBody>
          <a:bodyPr/>
          <a:lstStyle/>
          <a:p>
            <a:pPr algn="ctr"/>
            <a:endParaRPr lang="en-US"/>
          </a:p>
        </p:txBody>
      </p:sp>
      <p:sp>
        <p:nvSpPr>
          <p:cNvPr id="118" name="Line 47"/>
          <p:cNvSpPr>
            <a:spLocks noChangeShapeType="1"/>
          </p:cNvSpPr>
          <p:nvPr/>
        </p:nvSpPr>
        <p:spPr bwMode="auto">
          <a:xfrm>
            <a:off x="7169150" y="4470053"/>
            <a:ext cx="0" cy="792162"/>
          </a:xfrm>
          <a:prstGeom prst="line">
            <a:avLst/>
          </a:prstGeom>
          <a:noFill/>
          <a:ln w="9525">
            <a:solidFill>
              <a:schemeClr val="tx1"/>
            </a:solidFill>
            <a:prstDash val="dash"/>
            <a:round/>
            <a:headEnd/>
            <a:tailEnd/>
          </a:ln>
        </p:spPr>
        <p:txBody>
          <a:bodyPr/>
          <a:lstStyle/>
          <a:p>
            <a:pPr algn="ctr"/>
            <a:endParaRPr lang="en-US"/>
          </a:p>
        </p:txBody>
      </p:sp>
      <p:sp>
        <p:nvSpPr>
          <p:cNvPr id="119" name="Line 48"/>
          <p:cNvSpPr>
            <a:spLocks noChangeShapeType="1"/>
          </p:cNvSpPr>
          <p:nvPr/>
        </p:nvSpPr>
        <p:spPr bwMode="auto">
          <a:xfrm>
            <a:off x="3273425" y="4443065"/>
            <a:ext cx="0" cy="792163"/>
          </a:xfrm>
          <a:prstGeom prst="line">
            <a:avLst/>
          </a:prstGeom>
          <a:noFill/>
          <a:ln w="9525">
            <a:solidFill>
              <a:schemeClr val="tx1"/>
            </a:solidFill>
            <a:prstDash val="dash"/>
            <a:round/>
            <a:headEnd/>
            <a:tailEnd/>
          </a:ln>
        </p:spPr>
        <p:txBody>
          <a:bodyPr/>
          <a:lstStyle/>
          <a:p>
            <a:pPr algn="ctr"/>
            <a:endParaRPr lang="en-US"/>
          </a:p>
        </p:txBody>
      </p:sp>
      <p:sp>
        <p:nvSpPr>
          <p:cNvPr id="120" name="Text Box 49"/>
          <p:cNvSpPr txBox="1">
            <a:spLocks noChangeArrowheads="1"/>
          </p:cNvSpPr>
          <p:nvPr/>
        </p:nvSpPr>
        <p:spPr bwMode="auto">
          <a:xfrm>
            <a:off x="3859213" y="4322415"/>
            <a:ext cx="1420812" cy="330072"/>
          </a:xfrm>
          <a:prstGeom prst="rect">
            <a:avLst/>
          </a:prstGeom>
          <a:noFill/>
          <a:ln w="9525" algn="ctr">
            <a:noFill/>
            <a:miter lim="800000"/>
            <a:headEnd/>
            <a:tailEnd/>
          </a:ln>
        </p:spPr>
        <p:txBody>
          <a:bodyPr lIns="72000" tIns="72000" rIns="72000" bIns="72000">
            <a:spAutoFit/>
          </a:bodyPr>
          <a:lstStyle/>
          <a:p>
            <a:pPr algn="ctr" eaLnBrk="0" hangingPunct="0">
              <a:spcBef>
                <a:spcPct val="50000"/>
              </a:spcBef>
            </a:pPr>
            <a:r>
              <a:rPr lang="zh-CN" altLang="en-US" sz="1200" i="0" u="sng">
                <a:latin typeface="微软雅黑" pitchFamily="34" charset="-122"/>
                <a:ea typeface="微软雅黑" pitchFamily="34" charset="-122"/>
              </a:rPr>
              <a:t>利润指标</a:t>
            </a:r>
          </a:p>
        </p:txBody>
      </p:sp>
      <p:sp>
        <p:nvSpPr>
          <p:cNvPr id="121" name="Text Box 50"/>
          <p:cNvSpPr txBox="1">
            <a:spLocks noChangeArrowheads="1"/>
          </p:cNvSpPr>
          <p:nvPr/>
        </p:nvSpPr>
        <p:spPr bwMode="auto">
          <a:xfrm>
            <a:off x="3419475" y="4552603"/>
            <a:ext cx="788988" cy="653238"/>
          </a:xfrm>
          <a:prstGeom prst="rect">
            <a:avLst/>
          </a:prstGeom>
          <a:noFill/>
          <a:ln w="6350" algn="ctr">
            <a:noFill/>
            <a:miter lim="800000"/>
            <a:headEnd/>
            <a:tailEnd/>
          </a:ln>
          <a:effectLst>
            <a:prstShdw prst="shdw18" dist="17961" dir="13500000">
              <a:schemeClr val="accent1">
                <a:gamma/>
                <a:shade val="60000"/>
                <a:invGamma/>
              </a:schemeClr>
            </a:prstShdw>
          </a:effectLst>
        </p:spPr>
        <p:txBody>
          <a:bodyPr lIns="72000" tIns="72000" rIns="72000" bIns="72000">
            <a:spAutoFit/>
          </a:bodyPr>
          <a:lstStyle/>
          <a:p>
            <a:pPr algn="ctr" eaLnBrk="0" hangingPunct="0">
              <a:defRPr/>
            </a:pPr>
            <a:r>
              <a:rPr lang="zh-CN" altLang="en-US" sz="1100" i="0" dirty="0">
                <a:latin typeface="微软雅黑" pitchFamily="34" charset="-122"/>
                <a:ea typeface="微软雅黑" pitchFamily="34" charset="-122"/>
              </a:rPr>
              <a:t>销售收入</a:t>
            </a:r>
          </a:p>
          <a:p>
            <a:pPr algn="ctr" eaLnBrk="0" hangingPunct="0">
              <a:defRPr/>
            </a:pPr>
            <a:r>
              <a:rPr lang="zh-CN" altLang="en-US" sz="1100" i="0" dirty="0" smtClean="0">
                <a:latin typeface="微软雅黑" pitchFamily="34" charset="-122"/>
                <a:ea typeface="微软雅黑" pitchFamily="34" charset="-122"/>
              </a:rPr>
              <a:t>采购成本</a:t>
            </a:r>
            <a:endParaRPr lang="zh-CN" altLang="en-US" sz="1100" i="0" dirty="0">
              <a:latin typeface="微软雅黑" pitchFamily="34" charset="-122"/>
              <a:ea typeface="微软雅黑" pitchFamily="34" charset="-122"/>
            </a:endParaRPr>
          </a:p>
          <a:p>
            <a:pPr algn="ctr" eaLnBrk="0" hangingPunct="0">
              <a:defRPr/>
            </a:pPr>
            <a:endParaRPr lang="zh-CN" altLang="en-US" sz="1100" i="0" dirty="0">
              <a:latin typeface="微软雅黑" pitchFamily="34" charset="-122"/>
              <a:ea typeface="微软雅黑" pitchFamily="34" charset="-122"/>
            </a:endParaRPr>
          </a:p>
        </p:txBody>
      </p:sp>
      <p:sp>
        <p:nvSpPr>
          <p:cNvPr id="122" name="Text Box 51"/>
          <p:cNvSpPr txBox="1">
            <a:spLocks noChangeArrowheads="1"/>
          </p:cNvSpPr>
          <p:nvPr/>
        </p:nvSpPr>
        <p:spPr bwMode="auto">
          <a:xfrm>
            <a:off x="4117975" y="4514503"/>
            <a:ext cx="788988" cy="815975"/>
          </a:xfrm>
          <a:prstGeom prst="rect">
            <a:avLst/>
          </a:prstGeom>
          <a:noFill/>
          <a:ln w="6350" algn="ctr">
            <a:noFill/>
            <a:miter lim="800000"/>
            <a:headEnd/>
            <a:tailEnd/>
          </a:ln>
          <a:effectLst>
            <a:prstShdw prst="shdw18" dist="17961" dir="13500000">
              <a:schemeClr val="accent1">
                <a:gamma/>
                <a:shade val="60000"/>
                <a:invGamma/>
              </a:schemeClr>
            </a:prstShdw>
          </a:effectLst>
        </p:spPr>
        <p:txBody>
          <a:bodyPr lIns="72000" tIns="72000" rIns="72000" bIns="72000">
            <a:spAutoFit/>
          </a:bodyPr>
          <a:lstStyle/>
          <a:p>
            <a:pPr algn="ctr" eaLnBrk="0" hangingPunct="0">
              <a:defRPr/>
            </a:pPr>
            <a:r>
              <a:rPr lang="zh-CN" altLang="en-US" sz="1100" i="0" dirty="0">
                <a:latin typeface="微软雅黑" pitchFamily="34" charset="-122"/>
                <a:ea typeface="微软雅黑" pitchFamily="34" charset="-122"/>
              </a:rPr>
              <a:t>促销费用</a:t>
            </a:r>
          </a:p>
          <a:p>
            <a:pPr algn="ctr" eaLnBrk="0" hangingPunct="0">
              <a:defRPr/>
            </a:pPr>
            <a:r>
              <a:rPr lang="zh-CN" altLang="en-US" sz="1100" i="0" dirty="0">
                <a:latin typeface="微软雅黑" pitchFamily="34" charset="-122"/>
                <a:ea typeface="微软雅黑" pitchFamily="34" charset="-122"/>
              </a:rPr>
              <a:t>物流费用</a:t>
            </a:r>
          </a:p>
          <a:p>
            <a:pPr algn="ctr" eaLnBrk="0" hangingPunct="0">
              <a:defRPr/>
            </a:pPr>
            <a:r>
              <a:rPr lang="zh-CN" altLang="en-US" sz="1100" i="0" dirty="0" smtClean="0">
                <a:latin typeface="微软雅黑" pitchFamily="34" charset="-122"/>
                <a:ea typeface="微软雅黑" pitchFamily="34" charset="-122"/>
              </a:rPr>
              <a:t>市场费用</a:t>
            </a:r>
            <a:endParaRPr lang="zh-CN" altLang="en-US" sz="1100" i="0" dirty="0">
              <a:latin typeface="微软雅黑" pitchFamily="34" charset="-122"/>
              <a:ea typeface="微软雅黑" pitchFamily="34" charset="-122"/>
            </a:endParaRPr>
          </a:p>
          <a:p>
            <a:pPr algn="ctr" eaLnBrk="0" hangingPunct="0">
              <a:defRPr/>
            </a:pPr>
            <a:r>
              <a:rPr lang="zh-CN" altLang="en-US" sz="1100" i="0" dirty="0" smtClean="0">
                <a:latin typeface="微软雅黑" pitchFamily="34" charset="-122"/>
                <a:ea typeface="微软雅黑" pitchFamily="34" charset="-122"/>
              </a:rPr>
              <a:t>运营费用</a:t>
            </a:r>
            <a:endParaRPr lang="zh-CN" altLang="en-US" sz="1100" i="0" dirty="0">
              <a:latin typeface="微软雅黑" pitchFamily="34" charset="-122"/>
              <a:ea typeface="微软雅黑" pitchFamily="34" charset="-122"/>
            </a:endParaRPr>
          </a:p>
        </p:txBody>
      </p:sp>
      <p:sp>
        <p:nvSpPr>
          <p:cNvPr id="123" name="Text Box 52"/>
          <p:cNvSpPr txBox="1">
            <a:spLocks noChangeArrowheads="1"/>
          </p:cNvSpPr>
          <p:nvPr/>
        </p:nvSpPr>
        <p:spPr bwMode="auto">
          <a:xfrm>
            <a:off x="4889500" y="4514503"/>
            <a:ext cx="735013" cy="815975"/>
          </a:xfrm>
          <a:prstGeom prst="rect">
            <a:avLst/>
          </a:prstGeom>
          <a:noFill/>
          <a:ln w="6350" algn="ctr">
            <a:noFill/>
            <a:miter lim="800000"/>
            <a:headEnd/>
            <a:tailEnd/>
          </a:ln>
          <a:effectLst>
            <a:prstShdw prst="shdw18" dist="17961" dir="13500000">
              <a:schemeClr val="accent1">
                <a:gamma/>
                <a:shade val="60000"/>
                <a:invGamma/>
              </a:schemeClr>
            </a:prstShdw>
          </a:effectLst>
        </p:spPr>
        <p:txBody>
          <a:bodyPr lIns="72000" tIns="72000" rIns="72000" bIns="72000">
            <a:spAutoFit/>
          </a:bodyPr>
          <a:lstStyle/>
          <a:p>
            <a:pPr algn="ctr" eaLnBrk="0" hangingPunct="0">
              <a:defRPr/>
            </a:pPr>
            <a:r>
              <a:rPr lang="zh-CN" altLang="en-US" sz="1100" i="0">
                <a:latin typeface="微软雅黑" pitchFamily="34" charset="-122"/>
                <a:ea typeface="微软雅黑" pitchFamily="34" charset="-122"/>
              </a:rPr>
              <a:t>管理费用</a:t>
            </a:r>
          </a:p>
          <a:p>
            <a:pPr algn="ctr" eaLnBrk="0" hangingPunct="0">
              <a:defRPr/>
            </a:pPr>
            <a:r>
              <a:rPr lang="zh-CN" altLang="en-US" sz="1100" i="0">
                <a:latin typeface="微软雅黑" pitchFamily="34" charset="-122"/>
                <a:ea typeface="微软雅黑" pitchFamily="34" charset="-122"/>
              </a:rPr>
              <a:t>财务费用</a:t>
            </a:r>
          </a:p>
          <a:p>
            <a:pPr algn="ctr" eaLnBrk="0" hangingPunct="0">
              <a:defRPr/>
            </a:pPr>
            <a:r>
              <a:rPr lang="zh-CN" altLang="en-US" sz="1100" i="0">
                <a:latin typeface="微软雅黑" pitchFamily="34" charset="-122"/>
                <a:ea typeface="微软雅黑" pitchFamily="34" charset="-122"/>
              </a:rPr>
              <a:t>税金指标</a:t>
            </a:r>
          </a:p>
          <a:p>
            <a:pPr algn="ctr" eaLnBrk="0" hangingPunct="0">
              <a:defRPr/>
            </a:pPr>
            <a:r>
              <a:rPr lang="zh-CN" altLang="en-US" sz="1100" i="0">
                <a:latin typeface="微软雅黑" pitchFamily="34" charset="-122"/>
                <a:ea typeface="微软雅黑" pitchFamily="34" charset="-122"/>
              </a:rPr>
              <a:t>其他损益</a:t>
            </a:r>
          </a:p>
        </p:txBody>
      </p:sp>
      <p:sp>
        <p:nvSpPr>
          <p:cNvPr id="124" name="Rectangle 22"/>
          <p:cNvSpPr>
            <a:spLocks noChangeArrowheads="1"/>
          </p:cNvSpPr>
          <p:nvPr/>
        </p:nvSpPr>
        <p:spPr bwMode="auto">
          <a:xfrm>
            <a:off x="1751013" y="2568228"/>
            <a:ext cx="1104900"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dirty="0" smtClean="0">
                <a:latin typeface="微软雅黑" pitchFamily="34" charset="-122"/>
                <a:ea typeface="微软雅黑" pitchFamily="34" charset="-122"/>
              </a:rPr>
              <a:t>战略五年</a:t>
            </a:r>
            <a:r>
              <a:rPr lang="zh-CN" altLang="en-US" sz="1300" i="0" dirty="0">
                <a:latin typeface="微软雅黑" pitchFamily="34" charset="-122"/>
                <a:ea typeface="微软雅黑" pitchFamily="34" charset="-122"/>
              </a:rPr>
              <a:t>规划</a:t>
            </a:r>
            <a:endParaRPr lang="en-US" altLang="zh-CN" sz="1300" i="0" dirty="0">
              <a:latin typeface="微软雅黑" pitchFamily="34" charset="-122"/>
              <a:ea typeface="微软雅黑" pitchFamily="34" charset="-122"/>
            </a:endParaRPr>
          </a:p>
        </p:txBody>
      </p:sp>
      <p:sp>
        <p:nvSpPr>
          <p:cNvPr id="125" name="Rectangle 22"/>
          <p:cNvSpPr>
            <a:spLocks noChangeArrowheads="1"/>
          </p:cNvSpPr>
          <p:nvPr/>
        </p:nvSpPr>
        <p:spPr bwMode="auto">
          <a:xfrm>
            <a:off x="1751013" y="2895253"/>
            <a:ext cx="1104900"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预算目标分解</a:t>
            </a:r>
            <a:endParaRPr lang="en-US" altLang="zh-CN" sz="1300" i="0">
              <a:latin typeface="微软雅黑" pitchFamily="34" charset="-122"/>
              <a:ea typeface="微软雅黑" pitchFamily="34" charset="-122"/>
            </a:endParaRPr>
          </a:p>
        </p:txBody>
      </p:sp>
      <p:sp>
        <p:nvSpPr>
          <p:cNvPr id="126" name="Rectangle 22"/>
          <p:cNvSpPr>
            <a:spLocks noChangeArrowheads="1"/>
          </p:cNvSpPr>
          <p:nvPr/>
        </p:nvSpPr>
        <p:spPr bwMode="auto">
          <a:xfrm>
            <a:off x="2903538" y="2568228"/>
            <a:ext cx="1104900"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预算审核</a:t>
            </a:r>
            <a:endParaRPr lang="en-US" altLang="zh-CN" sz="1300" i="0">
              <a:latin typeface="微软雅黑" pitchFamily="34" charset="-122"/>
              <a:ea typeface="微软雅黑" pitchFamily="34" charset="-122"/>
            </a:endParaRPr>
          </a:p>
        </p:txBody>
      </p:sp>
      <p:sp>
        <p:nvSpPr>
          <p:cNvPr id="127" name="Rectangle 22"/>
          <p:cNvSpPr>
            <a:spLocks noChangeArrowheads="1"/>
          </p:cNvSpPr>
          <p:nvPr/>
        </p:nvSpPr>
        <p:spPr bwMode="auto">
          <a:xfrm>
            <a:off x="2903538" y="2895253"/>
            <a:ext cx="1104900"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预算汇总</a:t>
            </a:r>
            <a:r>
              <a:rPr lang="en-US" altLang="zh-CN" sz="1300" i="0">
                <a:latin typeface="微软雅黑" pitchFamily="34" charset="-122"/>
                <a:ea typeface="微软雅黑" pitchFamily="34" charset="-122"/>
              </a:rPr>
              <a:t>/</a:t>
            </a:r>
            <a:r>
              <a:rPr lang="zh-CN" altLang="en-US" sz="1300" i="0">
                <a:latin typeface="微软雅黑" pitchFamily="34" charset="-122"/>
                <a:ea typeface="微软雅黑" pitchFamily="34" charset="-122"/>
              </a:rPr>
              <a:t>定稿</a:t>
            </a:r>
          </a:p>
        </p:txBody>
      </p:sp>
      <p:sp>
        <p:nvSpPr>
          <p:cNvPr id="128" name="Rectangle 22"/>
          <p:cNvSpPr>
            <a:spLocks noChangeArrowheads="1"/>
          </p:cNvSpPr>
          <p:nvPr/>
        </p:nvSpPr>
        <p:spPr bwMode="auto">
          <a:xfrm>
            <a:off x="1738313" y="3238153"/>
            <a:ext cx="1104900"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预算编制</a:t>
            </a:r>
            <a:endParaRPr lang="en-US" altLang="zh-CN" sz="1300" i="0">
              <a:latin typeface="微软雅黑" pitchFamily="34" charset="-122"/>
              <a:ea typeface="微软雅黑" pitchFamily="34" charset="-122"/>
            </a:endParaRPr>
          </a:p>
        </p:txBody>
      </p:sp>
      <p:sp>
        <p:nvSpPr>
          <p:cNvPr id="129" name="Rectangle 22"/>
          <p:cNvSpPr>
            <a:spLocks noChangeArrowheads="1"/>
          </p:cNvSpPr>
          <p:nvPr/>
        </p:nvSpPr>
        <p:spPr bwMode="auto">
          <a:xfrm>
            <a:off x="2916238" y="3238153"/>
            <a:ext cx="1104900" cy="2873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滚动预测</a:t>
            </a:r>
          </a:p>
        </p:txBody>
      </p:sp>
      <p:sp>
        <p:nvSpPr>
          <p:cNvPr id="130" name="Rectangle 73"/>
          <p:cNvSpPr>
            <a:spLocks noChangeArrowheads="1"/>
          </p:cNvSpPr>
          <p:nvPr/>
        </p:nvSpPr>
        <p:spPr bwMode="auto">
          <a:xfrm>
            <a:off x="323850" y="5792440"/>
            <a:ext cx="8497888" cy="433388"/>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a:endParaRPr lang="en-US"/>
          </a:p>
        </p:txBody>
      </p:sp>
      <p:sp>
        <p:nvSpPr>
          <p:cNvPr id="131" name="Rectangle 22"/>
          <p:cNvSpPr>
            <a:spLocks noChangeArrowheads="1"/>
          </p:cNvSpPr>
          <p:nvPr/>
        </p:nvSpPr>
        <p:spPr bwMode="auto">
          <a:xfrm>
            <a:off x="539750" y="5873403"/>
            <a:ext cx="1025525" cy="288925"/>
          </a:xfrm>
          <a:prstGeom prst="rect">
            <a:avLst/>
          </a:prstGeom>
          <a:ln>
            <a:headEnd type="none" w="lg" len="lg"/>
            <a:tailEnd type="none" w="lg" len="lg"/>
          </a:ln>
        </p:spPr>
        <p:style>
          <a:lnRef idx="0">
            <a:schemeClr val="accent2"/>
          </a:lnRef>
          <a:fillRef idx="3">
            <a:schemeClr val="accent2"/>
          </a:fillRef>
          <a:effectRef idx="3">
            <a:schemeClr val="accent2"/>
          </a:effectRef>
          <a:fontRef idx="minor">
            <a:schemeClr val="lt1"/>
          </a:fontRef>
        </p:style>
        <p:txBody>
          <a:bodyPr lIns="0" tIns="0" rIns="0" bIns="0" anchor="ctr"/>
          <a:lstStyle/>
          <a:p>
            <a:pPr algn="ctr"/>
            <a:r>
              <a:rPr lang="zh-CN" altLang="en-US" sz="1400" i="0">
                <a:solidFill>
                  <a:schemeClr val="bg1"/>
                </a:solidFill>
                <a:latin typeface="微软雅黑" pitchFamily="34" charset="-122"/>
                <a:ea typeface="微软雅黑" pitchFamily="34" charset="-122"/>
              </a:rPr>
              <a:t>系统</a:t>
            </a:r>
            <a:endParaRPr lang="en-US" altLang="zh-CN" sz="1400" i="0">
              <a:solidFill>
                <a:schemeClr val="bg1"/>
              </a:solidFill>
              <a:latin typeface="微软雅黑" pitchFamily="34" charset="-122"/>
              <a:ea typeface="微软雅黑" pitchFamily="34" charset="-122"/>
            </a:endParaRPr>
          </a:p>
        </p:txBody>
      </p:sp>
      <p:sp>
        <p:nvSpPr>
          <p:cNvPr id="132" name="Rectangle 22"/>
          <p:cNvSpPr>
            <a:spLocks noChangeArrowheads="1"/>
          </p:cNvSpPr>
          <p:nvPr/>
        </p:nvSpPr>
        <p:spPr bwMode="auto">
          <a:xfrm>
            <a:off x="1763713" y="5873403"/>
            <a:ext cx="1593841" cy="280987"/>
          </a:xfrm>
          <a:prstGeom prst="rect">
            <a:avLst/>
          </a:prstGeom>
          <a:solidFill>
            <a:srgbClr val="009999">
              <a:alpha val="30196"/>
            </a:srgbClr>
          </a:solidFill>
          <a:ln w="9525" algn="ctr">
            <a:solidFill>
              <a:schemeClr val="tx1"/>
            </a:solidFill>
            <a:miter lim="800000"/>
            <a:headEnd type="none" w="lg" len="lg"/>
            <a:tailEnd type="none" w="lg" len="lg"/>
          </a:ln>
        </p:spPr>
        <p:txBody>
          <a:bodyPr lIns="0" tIns="0" rIns="0" bIns="0" anchor="ctr"/>
          <a:lstStyle/>
          <a:p>
            <a:pPr algn="ctr"/>
            <a:r>
              <a:rPr lang="en-US" altLang="zh-CN" sz="1300" dirty="0" smtClean="0">
                <a:latin typeface="微软雅黑" pitchFamily="34" charset="-122"/>
                <a:ea typeface="微软雅黑" pitchFamily="34" charset="-122"/>
              </a:rPr>
              <a:t>SAP</a:t>
            </a:r>
            <a:r>
              <a:rPr lang="zh-CN" altLang="en-US" sz="1300" dirty="0" smtClean="0">
                <a:latin typeface="微软雅黑" pitchFamily="34" charset="-122"/>
                <a:ea typeface="微软雅黑" pitchFamily="34" charset="-122"/>
              </a:rPr>
              <a:t>系统</a:t>
            </a:r>
            <a:endParaRPr lang="zh-CN" altLang="en-US" sz="1300" i="0" dirty="0">
              <a:latin typeface="微软雅黑" pitchFamily="34" charset="-122"/>
              <a:ea typeface="微软雅黑" pitchFamily="34" charset="-122"/>
            </a:endParaRPr>
          </a:p>
        </p:txBody>
      </p:sp>
      <p:sp>
        <p:nvSpPr>
          <p:cNvPr id="133" name="Rectangle 22"/>
          <p:cNvSpPr>
            <a:spLocks noChangeArrowheads="1"/>
          </p:cNvSpPr>
          <p:nvPr/>
        </p:nvSpPr>
        <p:spPr bwMode="auto">
          <a:xfrm>
            <a:off x="3500430" y="5868638"/>
            <a:ext cx="1335084" cy="280987"/>
          </a:xfrm>
          <a:prstGeom prst="rect">
            <a:avLst/>
          </a:prstGeom>
          <a:solidFill>
            <a:srgbClr val="009999">
              <a:alpha val="30196"/>
            </a:srgbClr>
          </a:solidFill>
          <a:ln w="9525" algn="ctr">
            <a:solidFill>
              <a:schemeClr val="tx1"/>
            </a:solidFill>
            <a:miter lim="800000"/>
            <a:headEnd type="none" w="lg" len="lg"/>
            <a:tailEnd type="none" w="lg" len="lg"/>
          </a:ln>
        </p:spPr>
        <p:txBody>
          <a:bodyPr lIns="0" tIns="0" rIns="0" bIns="0" anchor="ctr"/>
          <a:lstStyle/>
          <a:p>
            <a:pPr algn="ctr"/>
            <a:r>
              <a:rPr lang="zh-CN" altLang="en-US" sz="1300" i="0" dirty="0" smtClean="0">
                <a:latin typeface="微软雅黑" pitchFamily="34" charset="-122"/>
                <a:ea typeface="微软雅黑" pitchFamily="34" charset="-122"/>
              </a:rPr>
              <a:t>其他系统</a:t>
            </a:r>
            <a:endParaRPr lang="zh-CN" altLang="en-US" sz="1300" i="0" dirty="0">
              <a:latin typeface="微软雅黑" pitchFamily="34" charset="-122"/>
              <a:ea typeface="微软雅黑" pitchFamily="34" charset="-122"/>
            </a:endParaRPr>
          </a:p>
        </p:txBody>
      </p:sp>
      <p:sp>
        <p:nvSpPr>
          <p:cNvPr id="134" name="Rectangle 78"/>
          <p:cNvSpPr>
            <a:spLocks noChangeArrowheads="1"/>
          </p:cNvSpPr>
          <p:nvPr/>
        </p:nvSpPr>
        <p:spPr bwMode="auto">
          <a:xfrm>
            <a:off x="323850" y="5390803"/>
            <a:ext cx="8497888" cy="395287"/>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a:endParaRPr lang="en-US"/>
          </a:p>
        </p:txBody>
      </p:sp>
      <p:sp>
        <p:nvSpPr>
          <p:cNvPr id="135" name="Rectangle 22"/>
          <p:cNvSpPr>
            <a:spLocks noChangeArrowheads="1"/>
          </p:cNvSpPr>
          <p:nvPr/>
        </p:nvSpPr>
        <p:spPr bwMode="auto">
          <a:xfrm>
            <a:off x="539750" y="5449540"/>
            <a:ext cx="1025525" cy="254000"/>
          </a:xfrm>
          <a:prstGeom prst="rect">
            <a:avLst/>
          </a:prstGeom>
          <a:ln>
            <a:headEnd type="none" w="lg" len="lg"/>
            <a:tailEnd type="none" w="lg" len="lg"/>
          </a:ln>
        </p:spPr>
        <p:style>
          <a:lnRef idx="0">
            <a:schemeClr val="accent2"/>
          </a:lnRef>
          <a:fillRef idx="3">
            <a:schemeClr val="accent2"/>
          </a:fillRef>
          <a:effectRef idx="3">
            <a:schemeClr val="accent2"/>
          </a:effectRef>
          <a:fontRef idx="minor">
            <a:schemeClr val="lt1"/>
          </a:fontRef>
        </p:style>
        <p:txBody>
          <a:bodyPr lIns="0" tIns="0" rIns="0" bIns="0" anchor="ctr"/>
          <a:lstStyle/>
          <a:p>
            <a:pPr algn="ctr"/>
            <a:r>
              <a:rPr lang="zh-CN" altLang="en-US" sz="1400" i="0" dirty="0">
                <a:solidFill>
                  <a:schemeClr val="bg1"/>
                </a:solidFill>
                <a:latin typeface="微软雅黑" pitchFamily="34" charset="-122"/>
                <a:ea typeface="微软雅黑" pitchFamily="34" charset="-122"/>
              </a:rPr>
              <a:t>规范</a:t>
            </a:r>
          </a:p>
        </p:txBody>
      </p:sp>
      <p:sp>
        <p:nvSpPr>
          <p:cNvPr id="136" name="Rectangle 22"/>
          <p:cNvSpPr>
            <a:spLocks noChangeArrowheads="1"/>
          </p:cNvSpPr>
          <p:nvPr/>
        </p:nvSpPr>
        <p:spPr bwMode="auto">
          <a:xfrm>
            <a:off x="1727200" y="5460653"/>
            <a:ext cx="1081088" cy="24288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元数据规范</a:t>
            </a:r>
            <a:endParaRPr lang="en-US" altLang="zh-CN" sz="1300" i="0">
              <a:latin typeface="微软雅黑" pitchFamily="34" charset="-122"/>
              <a:ea typeface="微软雅黑" pitchFamily="34" charset="-122"/>
            </a:endParaRPr>
          </a:p>
        </p:txBody>
      </p:sp>
      <p:sp>
        <p:nvSpPr>
          <p:cNvPr id="137" name="Rectangle 22"/>
          <p:cNvSpPr>
            <a:spLocks noChangeArrowheads="1"/>
          </p:cNvSpPr>
          <p:nvPr/>
        </p:nvSpPr>
        <p:spPr bwMode="auto">
          <a:xfrm>
            <a:off x="2916238" y="5460653"/>
            <a:ext cx="1081087" cy="24288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数据规范</a:t>
            </a:r>
            <a:endParaRPr lang="en-US" altLang="zh-CN" sz="1300" i="0">
              <a:latin typeface="微软雅黑" pitchFamily="34" charset="-122"/>
              <a:ea typeface="微软雅黑" pitchFamily="34" charset="-122"/>
            </a:endParaRPr>
          </a:p>
        </p:txBody>
      </p:sp>
      <p:sp>
        <p:nvSpPr>
          <p:cNvPr id="138" name="Rectangle 22"/>
          <p:cNvSpPr>
            <a:spLocks noChangeArrowheads="1"/>
          </p:cNvSpPr>
          <p:nvPr/>
        </p:nvSpPr>
        <p:spPr bwMode="auto">
          <a:xfrm>
            <a:off x="4138613" y="5459065"/>
            <a:ext cx="1262062" cy="244475"/>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业务操作规范</a:t>
            </a:r>
            <a:endParaRPr lang="en-US" altLang="zh-CN" sz="1300" i="0">
              <a:latin typeface="微软雅黑" pitchFamily="34" charset="-122"/>
              <a:ea typeface="微软雅黑" pitchFamily="34" charset="-122"/>
            </a:endParaRPr>
          </a:p>
        </p:txBody>
      </p:sp>
      <p:sp>
        <p:nvSpPr>
          <p:cNvPr id="139" name="Rectangle 22"/>
          <p:cNvSpPr>
            <a:spLocks noChangeArrowheads="1"/>
          </p:cNvSpPr>
          <p:nvPr/>
        </p:nvSpPr>
        <p:spPr bwMode="auto">
          <a:xfrm>
            <a:off x="5543550" y="5460653"/>
            <a:ext cx="1262063" cy="24288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接口规范</a:t>
            </a:r>
            <a:endParaRPr lang="en-US" altLang="zh-CN" sz="1300" i="0">
              <a:latin typeface="微软雅黑" pitchFamily="34" charset="-122"/>
              <a:ea typeface="微软雅黑" pitchFamily="34" charset="-122"/>
            </a:endParaRPr>
          </a:p>
        </p:txBody>
      </p:sp>
      <p:sp>
        <p:nvSpPr>
          <p:cNvPr id="140" name="Rectangle 22"/>
          <p:cNvSpPr>
            <a:spLocks noChangeArrowheads="1"/>
          </p:cNvSpPr>
          <p:nvPr/>
        </p:nvSpPr>
        <p:spPr bwMode="auto">
          <a:xfrm>
            <a:off x="5072066" y="5868639"/>
            <a:ext cx="1214446" cy="285752"/>
          </a:xfrm>
          <a:prstGeom prst="rect">
            <a:avLst/>
          </a:prstGeom>
          <a:solidFill>
            <a:srgbClr val="FFFF99"/>
          </a:solidFill>
          <a:ln w="9525" algn="ctr">
            <a:solidFill>
              <a:schemeClr val="tx1"/>
            </a:solidFill>
            <a:miter lim="800000"/>
            <a:headEnd type="none" w="lg" len="lg"/>
            <a:tailEnd type="none" w="lg" len="lg"/>
          </a:ln>
        </p:spPr>
        <p:txBody>
          <a:bodyPr lIns="0" tIns="0" rIns="0" bIns="0" anchor="ctr"/>
          <a:lstStyle/>
          <a:p>
            <a:pPr algn="ctr"/>
            <a:r>
              <a:rPr lang="zh-CN" altLang="en-US" sz="1300" i="0">
                <a:latin typeface="微软雅黑" pitchFamily="34" charset="-122"/>
                <a:ea typeface="微软雅黑" pitchFamily="34" charset="-122"/>
              </a:rPr>
              <a:t>合并系统</a:t>
            </a:r>
          </a:p>
        </p:txBody>
      </p:sp>
      <p:sp>
        <p:nvSpPr>
          <p:cNvPr id="141" name="Rectangle 22"/>
          <p:cNvSpPr>
            <a:spLocks noChangeArrowheads="1"/>
          </p:cNvSpPr>
          <p:nvPr/>
        </p:nvSpPr>
        <p:spPr bwMode="auto">
          <a:xfrm>
            <a:off x="6500826" y="5868638"/>
            <a:ext cx="1296988" cy="288925"/>
          </a:xfrm>
          <a:prstGeom prst="rect">
            <a:avLst/>
          </a:prstGeom>
          <a:solidFill>
            <a:srgbClr val="FFFF99"/>
          </a:solidFill>
          <a:ln w="9525" algn="ctr">
            <a:solidFill>
              <a:schemeClr val="tx1"/>
            </a:solidFill>
            <a:miter lim="800000"/>
            <a:headEnd type="none" w="lg" len="lg"/>
            <a:tailEnd type="none" w="lg" len="lg"/>
          </a:ln>
        </p:spPr>
        <p:txBody>
          <a:bodyPr lIns="0" tIns="0" rIns="0" bIns="0" anchor="ctr"/>
          <a:lstStyle/>
          <a:p>
            <a:pPr algn="ctr"/>
            <a:r>
              <a:rPr lang="en-US" altLang="zh-CN" sz="1300" i="0">
                <a:latin typeface="微软雅黑" pitchFamily="34" charset="-122"/>
                <a:ea typeface="微软雅黑" pitchFamily="34" charset="-122"/>
              </a:rPr>
              <a:t>BI</a:t>
            </a:r>
            <a:r>
              <a:rPr lang="zh-CN" altLang="en-US" sz="1300" i="0">
                <a:latin typeface="微软雅黑" pitchFamily="34" charset="-122"/>
                <a:ea typeface="微软雅黑" pitchFamily="34" charset="-122"/>
              </a:rPr>
              <a:t>平台</a:t>
            </a:r>
          </a:p>
        </p:txBody>
      </p:sp>
      <p:sp>
        <p:nvSpPr>
          <p:cNvPr id="142" name="Rectangle 22"/>
          <p:cNvSpPr>
            <a:spLocks noChangeArrowheads="1"/>
          </p:cNvSpPr>
          <p:nvPr/>
        </p:nvSpPr>
        <p:spPr bwMode="auto">
          <a:xfrm>
            <a:off x="1800225" y="4000153"/>
            <a:ext cx="1042988" cy="228600"/>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科目指标</a:t>
            </a:r>
          </a:p>
        </p:txBody>
      </p:sp>
      <p:sp>
        <p:nvSpPr>
          <p:cNvPr id="143" name="Rectangle 22"/>
          <p:cNvSpPr>
            <a:spLocks noChangeArrowheads="1"/>
          </p:cNvSpPr>
          <p:nvPr/>
        </p:nvSpPr>
        <p:spPr bwMode="auto">
          <a:xfrm>
            <a:off x="1800225" y="3723928"/>
            <a:ext cx="1042988" cy="228600"/>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预算维度</a:t>
            </a:r>
            <a:endParaRPr lang="en-US" altLang="zh-CN" sz="1300">
              <a:latin typeface="微软雅黑" pitchFamily="34" charset="-122"/>
              <a:ea typeface="微软雅黑" pitchFamily="34" charset="-122"/>
            </a:endParaRPr>
          </a:p>
        </p:txBody>
      </p:sp>
      <p:sp>
        <p:nvSpPr>
          <p:cNvPr id="144" name="Rectangle 22"/>
          <p:cNvSpPr>
            <a:spLocks noChangeArrowheads="1"/>
          </p:cNvSpPr>
          <p:nvPr/>
        </p:nvSpPr>
        <p:spPr bwMode="auto">
          <a:xfrm>
            <a:off x="2916238" y="3723928"/>
            <a:ext cx="1042987" cy="228600"/>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业务逻辑</a:t>
            </a:r>
            <a:endParaRPr lang="en-US" altLang="zh-CN" sz="1300">
              <a:latin typeface="微软雅黑" pitchFamily="34" charset="-122"/>
              <a:ea typeface="微软雅黑" pitchFamily="34" charset="-122"/>
            </a:endParaRPr>
          </a:p>
        </p:txBody>
      </p:sp>
      <p:sp>
        <p:nvSpPr>
          <p:cNvPr id="145" name="Rectangle 22"/>
          <p:cNvSpPr>
            <a:spLocks noChangeArrowheads="1"/>
          </p:cNvSpPr>
          <p:nvPr/>
        </p:nvSpPr>
        <p:spPr bwMode="auto">
          <a:xfrm>
            <a:off x="2916238" y="4000153"/>
            <a:ext cx="1042987" cy="228600"/>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预算报告</a:t>
            </a:r>
            <a:endParaRPr lang="en-US" altLang="zh-CN" sz="1300">
              <a:latin typeface="微软雅黑" pitchFamily="34" charset="-122"/>
              <a:ea typeface="微软雅黑" pitchFamily="34" charset="-122"/>
            </a:endParaRPr>
          </a:p>
        </p:txBody>
      </p:sp>
      <p:sp>
        <p:nvSpPr>
          <p:cNvPr id="146" name="Rectangle 22"/>
          <p:cNvSpPr>
            <a:spLocks noChangeArrowheads="1"/>
          </p:cNvSpPr>
          <p:nvPr/>
        </p:nvSpPr>
        <p:spPr bwMode="auto">
          <a:xfrm>
            <a:off x="4213225" y="4000153"/>
            <a:ext cx="1042988" cy="228600"/>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数据接口</a:t>
            </a:r>
          </a:p>
        </p:txBody>
      </p:sp>
      <p:sp>
        <p:nvSpPr>
          <p:cNvPr id="147" name="Rectangle 22"/>
          <p:cNvSpPr>
            <a:spLocks noChangeArrowheads="1"/>
          </p:cNvSpPr>
          <p:nvPr/>
        </p:nvSpPr>
        <p:spPr bwMode="auto">
          <a:xfrm>
            <a:off x="4213225" y="3723928"/>
            <a:ext cx="1042988" cy="228600"/>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控制流程</a:t>
            </a:r>
            <a:endParaRPr lang="en-US" altLang="zh-CN" sz="1300">
              <a:latin typeface="微软雅黑" pitchFamily="34" charset="-122"/>
              <a:ea typeface="微软雅黑" pitchFamily="34" charset="-122"/>
            </a:endParaRPr>
          </a:p>
        </p:txBody>
      </p:sp>
      <p:sp>
        <p:nvSpPr>
          <p:cNvPr id="148" name="Rectangle 22"/>
          <p:cNvSpPr>
            <a:spLocks noChangeArrowheads="1"/>
          </p:cNvSpPr>
          <p:nvPr/>
        </p:nvSpPr>
        <p:spPr bwMode="auto">
          <a:xfrm>
            <a:off x="5329238" y="3723928"/>
            <a:ext cx="1042987" cy="228600"/>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审批责任</a:t>
            </a:r>
            <a:endParaRPr lang="en-US" altLang="zh-CN" sz="1300">
              <a:latin typeface="微软雅黑" pitchFamily="34" charset="-122"/>
              <a:ea typeface="微软雅黑" pitchFamily="34" charset="-122"/>
            </a:endParaRPr>
          </a:p>
        </p:txBody>
      </p:sp>
      <p:sp>
        <p:nvSpPr>
          <p:cNvPr id="149" name="Rectangle 22"/>
          <p:cNvSpPr>
            <a:spLocks noChangeArrowheads="1"/>
          </p:cNvSpPr>
          <p:nvPr/>
        </p:nvSpPr>
        <p:spPr bwMode="auto">
          <a:xfrm>
            <a:off x="5329238" y="4000153"/>
            <a:ext cx="1042987" cy="228600"/>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数字分析</a:t>
            </a:r>
            <a:endParaRPr lang="en-US" altLang="zh-CN" sz="1300">
              <a:latin typeface="微软雅黑" pitchFamily="34" charset="-122"/>
              <a:ea typeface="微软雅黑" pitchFamily="34" charset="-122"/>
            </a:endParaRPr>
          </a:p>
        </p:txBody>
      </p:sp>
      <p:sp>
        <p:nvSpPr>
          <p:cNvPr id="150" name="Rectangle 22"/>
          <p:cNvSpPr>
            <a:spLocks noChangeArrowheads="1"/>
          </p:cNvSpPr>
          <p:nvPr/>
        </p:nvSpPr>
        <p:spPr bwMode="auto">
          <a:xfrm>
            <a:off x="6659563" y="3658840"/>
            <a:ext cx="1944687" cy="18573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多角度分析</a:t>
            </a:r>
            <a:endParaRPr lang="en-US" altLang="zh-CN" sz="1300">
              <a:latin typeface="微软雅黑" pitchFamily="34" charset="-122"/>
              <a:ea typeface="微软雅黑" pitchFamily="34" charset="-122"/>
            </a:endParaRPr>
          </a:p>
        </p:txBody>
      </p:sp>
      <p:sp>
        <p:nvSpPr>
          <p:cNvPr id="151" name="Rectangle 22"/>
          <p:cNvSpPr>
            <a:spLocks noChangeArrowheads="1"/>
          </p:cNvSpPr>
          <p:nvPr/>
        </p:nvSpPr>
        <p:spPr bwMode="auto">
          <a:xfrm>
            <a:off x="6659563" y="3852515"/>
            <a:ext cx="1944687" cy="185738"/>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数据即时展示</a:t>
            </a:r>
            <a:endParaRPr lang="en-US" altLang="zh-CN" sz="1300">
              <a:latin typeface="微软雅黑" pitchFamily="34" charset="-122"/>
              <a:ea typeface="微软雅黑" pitchFamily="34" charset="-122"/>
            </a:endParaRPr>
          </a:p>
        </p:txBody>
      </p:sp>
      <p:sp>
        <p:nvSpPr>
          <p:cNvPr id="152" name="Rectangle 22"/>
          <p:cNvSpPr>
            <a:spLocks noChangeArrowheads="1"/>
          </p:cNvSpPr>
          <p:nvPr/>
        </p:nvSpPr>
        <p:spPr bwMode="auto">
          <a:xfrm>
            <a:off x="6659563" y="4073178"/>
            <a:ext cx="1944687" cy="185737"/>
          </a:xfrm>
          <a:prstGeom prst="rect">
            <a:avLst/>
          </a:prstGeom>
          <a:solidFill>
            <a:schemeClr val="bg1"/>
          </a:solidFill>
          <a:ln w="9525" algn="ctr">
            <a:solidFill>
              <a:schemeClr val="tx1"/>
            </a:solidFill>
            <a:miter lim="800000"/>
            <a:headEnd type="none" w="lg" len="lg"/>
            <a:tailEnd type="none" w="lg" len="lg"/>
          </a:ln>
        </p:spPr>
        <p:txBody>
          <a:bodyPr lIns="0" tIns="0" rIns="0" bIns="0" anchor="ctr"/>
          <a:lstStyle/>
          <a:p>
            <a:pPr algn="ctr"/>
            <a:r>
              <a:rPr lang="zh-CN" altLang="en-US" sz="1300">
                <a:latin typeface="微软雅黑" pitchFamily="34" charset="-122"/>
                <a:ea typeface="微软雅黑" pitchFamily="34" charset="-122"/>
              </a:rPr>
              <a:t>汇总及明细钻取查询</a:t>
            </a:r>
            <a:endParaRPr lang="en-US" altLang="zh-CN" sz="1300">
              <a:latin typeface="微软雅黑" pitchFamily="34" charset="-122"/>
              <a:ea typeface="微软雅黑" pitchFamily="34" charset="-122"/>
            </a:endParaRPr>
          </a:p>
        </p:txBody>
      </p:sp>
    </p:spTree>
    <p:extLst>
      <p:ext uri="{BB962C8B-B14F-4D97-AF65-F5344CB8AC3E}">
        <p14:creationId xmlns:p14="http://schemas.microsoft.com/office/powerpoint/2010/main" val="341253519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163"/>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Fsj2hJe9AEWSfbP8BJ57J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S5_gyZIaM0.wxTFYdJRmsg"/>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LbdFLtTvjU.0zRDQHAjJJ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Q.ygNsOvQ06zBAt5bMjNY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M96mBhbcE0uIFVWodwGJ3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knEELNlr_E.BNzB7mVwD0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YS_plV9JqkynKXA4ctEd6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7OWS93Y7p0e2EoudrOPZY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6z0K49rMokGjn7DSfJaNwQ"/>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FgkH_4njJUegsRC6Lu1kY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rOolqF5ItEi4dgVwPKK5S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G4KRXpt2xEuhbF64MMyekw"/>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FdLEpks9i0K0wxZi3MR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yRMT9lopoUinrCN.OR69Y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BL4ZMlxoekKP31dVX9J_y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l577JlouHU2uW1tQ4IcvT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B6gjrmtYQUShBje4uzZOFQ"/>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tv8E7.Jy.UWkaOAkgMESE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MaR2ybpC9k.Q7UJuDp.RQ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ie137Lwe6EmggXmOxMly6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SaWPiGl7AEWIbKxdq4XKN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3aJaFmqGVEeZhDtRN5tkh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Oz2m0SK2U0mORD0y_mqBv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7XXbDxi4d0KmP_mhZLppQ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mnsqxsRR0K0KEgGMl2ry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WhNL00YJsUatTM8BP3dfY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jy_PLVaDBE2IFhrtTcyZ5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ALoSTn.JUkaOXFUtssZLC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HehlZC_jgkawlMLs2Aw9O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8SEaYEZWj0SRFUWVxC.RhA"/>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ULgkmnoQekqr92QtxnpsX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pDk0tCTDjEuy3ho51HwnT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aSXjW23KDUmHzUOTun3HF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6j5XBwuRHEa3GPYkbmzlGw"/>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7.PLS6kb2ESW66ePX2E6t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eDk3C9Bf9UaQjGXHpbFqRg"/>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YgBumAtcwU2OeZ23v_837A"/>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DzPWU.v1SEek6xRNRbhv7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KeSUIvPKJEiITCkiV9b5Pg"/>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ImRzsGhR9USq7ARDL9xYrg"/>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fzD2DmAU9k.hmVtyE6VDt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Q2mP5QsFb0qR7k9bS69Hn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PJ8v8u4OkyNMdFiep0Yg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Vlox3J7vCE6EA3AozH9uP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CMbcppeUFk6SbizkSUHtvQ"/>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nD70NtfgeUqjE3Gcei23_Q"/>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0bJotcUubU6QGB9YGVu4v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Y5_j9iBIQUWiHxmRxlTJJ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MR16oTF0Ue46IWz2CpilA"/>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faqiCFls.kW5JW2P8fdYO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79MeBmFAWkuoWDF8LLd95g"/>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6XM4sm5hp0OyEB8NDX8bn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KfPbU5gklkCtWEQzqeisd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EjCr9jW5P0qJ0ozqutoqq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OTsuOhrWw0O59uXaOxwThw"/>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e0KPxV_DM0iH01d8Ufq_DQ"/>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8fJLtWWBAE.D7FtEZ7tPXQ"/>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ZlYwwueZq0SVxsnbS9qhqw"/>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SfZ4LDC5HUOGw2zzTD9dSw"/>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Vxo7H90SEOEr9jn1J4E2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ILih0.27m0KL3g21x8Bnk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ChPKuglMeUai26P1gGjJSA"/>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gYFDetzLD0icSYsn1VtjP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JCKPahSKdUGMwbVBM1Scu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2DdT1vLgAUOnVKwq9wMW.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JNZSf..LI0KrFIwZ2nUWLA"/>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2y8Gqy2L4ka0YBdVfIVOKQ"/>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XF3uUn3t80OaBuVUltfLA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ZN5y_hK2.kmNdijx.cpvcQ"/>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nIGvRoh90kma4QGhjFaJvA"/>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YJFsw5pStEeDOLpBOUBbCA"/>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PU7lvjKUK0KKEVMRTj6u1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5VhngI9WxEqERXZSdAlXhQ"/>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hyCC1hnt3EG3v.ZRMFVXWg"/>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FML8xm.AC0.czJaJX2QSb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MUDUlSNOa0OVC2xF7TMOXw"/>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9VwrFbTcxkSl43EBJCNJ0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rV7ry5TwP0Wz8TQnuRWSS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_zBQQwJ4lEi4QD3ZYWq0j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o2ZPN210VkeGvpzeBOyUP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y83oFBxl6E.hjgrfBrzAY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xl8sQEPKJUydEA70rzGYk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RIjTrXWYlUWqPiGD7WebqQ"/>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rk0XUBRCiEKOpB5tORql0g"/>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wHhxZR04iEKGIbP5NoP70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5p7Eb8SVtkCOKTQhmsxAy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kzAZB0QAQkKb8B8TdPhcOw"/>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JbtFVENqgk6S70CjQXAY3A"/>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E0l2.WPofE.i5b9OMYiFrQ"/>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cYeNj6nbM0yWy_SLL_70GQ"/>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WMEnLrqs8UqsvdlrC1DIzg"/>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Ulwf6U22g0mCKKb1s57B1A"/>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0O2PfEHtBE6rkvrdEWHFA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yScUnUQ66kaJgt0rDF.fPQ"/>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cnptknBt60mwgtQ2Qcg80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A_NmHDDtH0OqnUXbuS2AAQ"/>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hL2iAvof1E.UApInFEqAlQ"/>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mbISZA59aky_7VlRQIISj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KhlkIrhuHkyuDytBGAHvIA"/>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06PDBEAfikaxi.daPohUNA"/>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DydBBYCtGUewlfBZBHHh7Q"/>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eNpnAXM4F0C0nrtQd.xgyg"/>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nuN5_FrlhEy8xGP2kWbAxQ"/>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PBYlElczYUuAnM9PuOc1w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RuiePbQptUm1no9FQDtUk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BwVg2nK50usCwk5xuwdUA"/>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jmE_wCt0wkiefFbqs_l93g"/>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qj6PR3mjQE2oBENB5I1OFQ"/>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KbBsnDaEFk6kZImqi7xliw"/>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llqIk4BisUivo29ycguEOA"/>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PbF8Mn85zUCbV3VW_kpL0Q"/>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RQJprstRkk2JNeaGN0LCKw"/>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Sep1MRpX1kC7IVsTQqLbvA"/>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zqCunBXT8EqjrVI0s0O_PQ"/>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caNmXZCOT0OuXEWsONDY6g"/>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OB0BG9.uG0CPfoopH.uVng"/>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qg3yBJC660eU8GxDHeB_9A"/>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01gQvVWK7kWvh0XHqDrVU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xTkxw_l.K0CkWqaTmXyzdg"/>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i12DonoRhkSl5vDtIU64DA"/>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0TzxgLMdPEaBZhITe92kxQ"/>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V7G_AK47b0SvMLDm0IOD4Q"/>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N4KRXC6DFEaIcWksVm4Bww"/>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AW7x.mi1HkCfWYTc3Mv6aQ"/>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qagz1hhwwkKhsHsbE_Nijg"/>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zRR.WdfGJ0uZyU.PQFDXZ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4tU_FLUH_0uW0oRwRpBBvw"/>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Xxt8HBJv_Uq4v3WKM0mBK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Ireo2eu5REupolRuJ921b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1WpnhQrDJEy4rxcucHTTZA"/>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IIsccPF5bEKJq_54Jr9U6g"/>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5bZy87W450ux11u.p7emUw"/>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iE9eqiUiSUi.bUF2po2Q2g"/>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x._O1LH7EUaY2LgjVKdoug"/>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CtCYdlQAfkKgKrjsbZFDW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ic_jBG2IEyusMAgyPgIu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Q7Sb8F1c6UC2Jbrs1gljYw"/>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ORq09OKfYUWzxZYqLBVJd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dj5Gd7u3_UOSUUyP_Ts4OA"/>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Jah6OU_skUGf3r53tLu5C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mo6LLCTpKU.5rJ8lGjIFUA"/>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08W4t9qEyUahR0KXh3m1dQ"/>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IFM25OMx_kuB_wTlKlXug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hww54yucAkaomx8FmF32Zw"/>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pzExAm.MToE2CYX45WO.WFA"/>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hsmaFKKwlEaAudqu62ejX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LrISLvHD_0Sq1diaIWu53A"/>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7diDUSYsc067sU1RmMcEeg"/>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M.qKesQ0IEGD8qZ2En0ikQ"/>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fG2Rr0BSlE.V9ClBEXtJhQ"/>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icn4n9_BCEGLoRB7dZgEO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PUcO7zpdm0GuuIV5ZVCNVA"/>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a7utHyzqUEOYGgSs_BuvoQ"/>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eD9LQ3ZHIUKpoJIfPgkxf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WoTEIPPPL0OFBILgd9BlqQ"/>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pCnM63peQtEC9QhOnDStbq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k__.G8ZcSkmEQ.ID7mVZwQ"/>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pIINQ0uuVKE2jyUcp_LBrZg"/>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pmdfQIwyh00yr5s58I.OCw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pT_W1b6harkuoOqd_IARp7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pwYCfZRxBW0K2EoDuRasNWQ"/>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p40S5.8YE5UOn3bemxZi9wg"/>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pAR.1bWNDvUCDVwunMZ1buA"/>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pfNj.2HsSDE69HIeYcv4pdg"/>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p3ImL5c1OW0eeViMUGmKfUw"/>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pUrzH4S1QqkKcLOKGFfafm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ZhXrmpeIESpoyPy4yJ3OQ"/>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pBwWZL1Je2UGQEBofpcmWxQ"/>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p4lPERbWkV0ikSFx6l7gYL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p3Ow7Kxz8jkSXDmfWGL8ttg"/>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pWJhfLcTrVUGayr9GF2r6I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pQRMWXvGCcEqOqXoXty7mJw"/>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pek79hP08MkaOtX_HzYNmo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pxZIPM_KMqEyA.yxD9jZIYg"/>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pj63Rl8_fBUWaJwcZX1nofw"/>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pSNbmo8QchUio8n1t7TXDu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7eN8j3dF8ECI_IRgPtAlQ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pSTMl2vOCL0eoDhIbm.65lQ"/>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pyR6aH8GuNUOyVXDkojLiNw"/>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pqZJodaAxdU.0EJ4tzSEIh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pmKUpo_BW_0GiCep8OjwcqA"/>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pjeLyqu._50qFdEJ1kE_bdQ"/>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pH0gR43afAkmHyltJpPhLOg"/>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p5VhngI9WxEqERXZSdAlXhQ"/>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phyCC1hnt3EG3v.ZRMFVXWg"/>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pFML8xm.AC0.czJaJX2QSb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79di7jHGyEqcJu6xNESEYw"/>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p9VwrFbTcxkSl43EBJCNJ0w"/>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prV7ry5TwP0Wz8TQnuRWSSQ"/>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pMDOstiKZLkWmV4myss4mfA"/>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pc7rxFhlRwEK0v3xLGxagAg"/>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pdaGFiDPUbUanycGaZ8hZMA"/>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p7sD4A9pDvUuIKJdOLERBjA"/>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pH7Z7zwwgfU2gMBKu1nNIlA"/>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p2x0nu4P35EmWjcc_z5kZOQ"/>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pyqAj6NfK6UGmfdXGaOHOv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DFQ19xF.WEiTQw7kToVfk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plpGMubOsrECDU.G12fgHhw"/>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perzX84sYSEmH9Hi9JOoc7w"/>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pRfHRGoMbH0qRLaguvi9vXA"/>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pu0OPvdpCD0eyXLhbmATieQ"/>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p6F1g7RvWL0idAXS0_V662g"/>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pnxKHIS3QwkaDqWILsDvPKA"/>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pSgdlgup93068cyyXhbaKyQ"/>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pbH_YbSragUezRWRfxlIIlQ"/>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pTFeoE575q0ifLs9YvGdlR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5VhngI9WxEqERXZSdAlXh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lUgRqtNOO0aojL4su8xPSQ"/>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pCgCUdmjWc0SBs0t.AnSXZ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psIJYjI7pQUaxsMeVCxTgwQ"/>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pRJJ6q6ruGUKtlt91DxyTUg"/>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pY.Ki.cUue0OeTOUnrpbKTA"/>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pgvDVPIvwxUm37XmJyqtSnA"/>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pEaE7vAN_gUaMgXv2A5M26w"/>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pk3x4qL8ec0.5BYFadHCSLQ"/>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peRNBSSmgmEqAiospHbbhM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p8zquslcBlEq_nwLnCpSBSg"/>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pV8ag3of0tUSvb9uMCc_4L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B98oNbSZMEiCKNkCn.Xy1w"/>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pMJJPUOawU0mlVNxnmXxedg"/>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pRJJ6q6ruGUKtlt91DxyTUg"/>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pY.Ki.cUue0OeTOUnrpbKTA"/>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pMpdlpeqFEka7_CDU8Z3NOg"/>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pgvDVPIvwxUm37XmJyqtSnA"/>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pRzvWfjjQx0qq0EaVBMlTkA"/>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pp9ToFeOV9E6RTNxy2S21Ng"/>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pnpzjHUfAyUKLRfWx6pRhT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kzMl5XXaCkCu6NX1kltXrg"/>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pPFKYnkokBEqQ3tFMKzGAYw"/>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pXlW2G_nqokC.lvmzbDQIBw"/>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pG9yWycw1oUm8ARDseYyNaA"/>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pdBU4KsQDaUCDtT4Eef2ppQ"/>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pSG2auBAn1E2gz6Ojs.PHrA"/>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pOm_2djQWkkuN4_6vqTTuYA"/>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p6G1uBGoKs0.sH0FSeWi.MQ"/>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pQIWJXIqWsUCD5tUzeUeufA"/>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AYQQ8a4vkCSNrD.hatKLA"/>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pG08brW1b6EGS9bbtSuOtpQ"/>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pMiJeIsF1ZU6LwlLdreAcdg"/>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ppbAA4qbbl06YLKBtyDAsTw"/>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p38K_QRiNRE.5.9v6q2gNXw"/>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p0VX5LNXMfUuluty1ypv25Q"/>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pv9.I.QPmtE.GraSzECMY.w"/>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phRoHu8wI3UCkwOj..Y3K9Q"/>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pT12njnhLFUO3MIyzy16f5w"/>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p5ZEU0W3UrEWA_iGrKcslXw"/>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p.J.hCDNDpECbzjjackLj7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7wJ_02dhx0iltVIV6WwdZQ"/>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pLpdMQqLioEmuzX4OPncqOw"/>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p2ksNiCZHNEOU.bjGbEVVfQ"/>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puxOOgmEBfk2YToEgqWGSzA"/>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p5VhngI9WxEqERXZSdAlXhQ"/>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phyCC1hnt3EG3v.ZRMFVXWg"/>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pFML8xm.AC0.czJaJX2QSbA"/>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p9VwrFbTcxkSl43EBJCNJ0w"/>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prV7ry5TwP0Wz8TQnuRWSSQ"/>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SEDI68.E10ee.QBHKau_0g"/>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pujMxft8EaUKcgtlLEXdMfw"/>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pW.ehvhbWZUqoJK6w2RUxNw"/>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pwqCPvp33JEuNGlhXZub_E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pfoe4UyERkWEjeWtb6_r9A"/>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bupSet6TZEirodkvbQoHi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b0ZdPXC4UEqwIaSo75uRa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1B8yoODQS0eGDVGp8VG0m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hyCC1hnt3EG3v.ZRMFVXW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JeIfMlHbu0ODgxX0hgRqE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51iFRRYzbkS_Hgd6cE5Dc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WAegxRGjz0qixRBeSq8mI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WVOz8V5r7keOqgB5sh9aM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y83oFBxl6E.hjgrfBrzAY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l8sQEPKJUydEA70rzGYk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RIjTrXWYlUWqPiGD7Webq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rk0XUBRCiEKOpB5tORql0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FML8xm.AC0.czJaJX2QSbA"/>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UXmvQlj220GOrRGhBNOLe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2BG2zE1eKkW9pHtAFFeOE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Nmuba14RokqpwodTlp2En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OwEW96lclUaWRke2_EpaM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TxBiTwSeZUaZi56jeAjkH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AWKXad0sJEOuP0HO6QDJY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ZypcGVaA8EKkUYj_JJEN7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pxoXJJtGEOcJqSuvi9u3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Vn.hvD8oC0eMddLFwwDuG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dMkKyeV0WEW.nQI2aRs2k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9VwrFbTcxkSl43EBJCNJ0w"/>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hnXx..6kO0WHv_fkAuOAa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QBMq4V5sAUiVfS9CUnGrP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lEYf7BMGskuqtImXfhM4w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ACPCnNiL3kuTfZZdLwjXV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2PP21HpEJ0.eJl1c8vTD5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hWgVOAZHZk2i6ak0zl75c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y83oFBxl6E.hjgrfBrzAY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xl8sQEPKJUydEA70rzGYk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RIjTrXWYlUWqPiGD7Webq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rV7ry5TwP0Wz8TQnuRWSS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rk0XUBRCiEKOpB5tORql0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bDL3HUzju0aL14Z2aaDU1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va8QsdnUXkigtqIaDU73S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tfBlyV2yjEmUeE2JhOu3L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mWP59Dmv_EiixBLH83Es0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EXvumPtJEKA7cLVJS3Eb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AhwidJkzdkK6KYzJD1IRh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f91BrTyspkeOA766Q944h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1P7smzaBIUKLtSuH8a8Nk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AQG8EM4z_0GS9VVIvlNYn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K.EEdP5hfUKQK97hX7yJO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yEy8ePfbfUycqBQGZNRMG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P4ydWOCtaE.njnOB5Z.5q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2Br1cwNZmEmAsbbjYbsXQ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BQiFHXq7aE6AWixSOQp5f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nepWtSd77keWdZUQPnCE9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4AEZFNn_Wk2Rpz3mqAR5e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74FgQ0Isb0mLDH5G1lPuo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Yqi8RZvyrkSdQ4x74_3U0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9glA.VtIkyJZGPsxgF0F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PFpSiCg8EE6qq6jkKPgQI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hHbX_hk8JEGWKOwP4ZrIP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C9qI5.Ij9UC7.GIlgsBAT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k.ZOhyYT0SSA0DqSLKlk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zPSVY1HsbUSVDjfxQXdwa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Z9SYKra6FEWGFTokHeH1y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saa3F_3pd0uARt3BfDYm2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06YwydThM0WOfcX.dDazG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b7LviOk1f0yi_SBIhBnHP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EmpTB6l4xkSPBAFyjymwNg"/>
</p:tagLst>
</file>

<file path=ppt/theme/theme1.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微软雅黑"/>
        <a:ea typeface="微软雅黑"/>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1028700" rtl="0" eaLnBrk="0" fontAlgn="base" latinLnBrk="0" hangingPunct="0">
          <a:lnSpc>
            <a:spcPct val="100000"/>
          </a:lnSpc>
          <a:spcBef>
            <a:spcPct val="0"/>
          </a:spcBef>
          <a:spcAft>
            <a:spcPct val="0"/>
          </a:spcAft>
          <a:buClrTx/>
          <a:buSzTx/>
          <a:buFont typeface="Arial" pitchFamily="34" charset="0"/>
          <a:buNone/>
          <a:tabLst/>
          <a:defRPr kumimoji="0" lang="zh-CN" sz="20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1028700" rtl="0" eaLnBrk="0" fontAlgn="base" latinLnBrk="0" hangingPunct="0">
          <a:lnSpc>
            <a:spcPct val="100000"/>
          </a:lnSpc>
          <a:spcBef>
            <a:spcPct val="0"/>
          </a:spcBef>
          <a:spcAft>
            <a:spcPct val="0"/>
          </a:spcAft>
          <a:buClrTx/>
          <a:buSzTx/>
          <a:buFont typeface="Arial" pitchFamily="34" charset="0"/>
          <a:buNone/>
          <a:tabLst/>
          <a:defRPr kumimoji="0" lang="zh-CN" sz="20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11553</TotalTime>
  <Words>3595</Words>
  <Application>Microsoft Office PowerPoint</Application>
  <PresentationFormat>全屏显示(4:3)</PresentationFormat>
  <Paragraphs>800</Paragraphs>
  <Slides>36</Slides>
  <Notes>36</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3</vt:i4>
      </vt:variant>
      <vt:variant>
        <vt:lpstr>幻灯片标题</vt:lpstr>
      </vt:variant>
      <vt:variant>
        <vt:i4>36</vt:i4>
      </vt:variant>
    </vt:vector>
  </HeadingPairs>
  <TitlesOfParts>
    <vt:vector size="52" baseType="lpstr">
      <vt:lpstr>Arial Unicode MS</vt:lpstr>
      <vt:lpstr>굴림</vt:lpstr>
      <vt:lpstr>方正准圆简体</vt:lpstr>
      <vt:lpstr>宋体</vt:lpstr>
      <vt:lpstr>微软雅黑</vt:lpstr>
      <vt:lpstr>Arial</vt:lpstr>
      <vt:lpstr>Arial Black</vt:lpstr>
      <vt:lpstr>Calibri</vt:lpstr>
      <vt:lpstr>Impact</vt:lpstr>
      <vt:lpstr>Times New Roman</vt:lpstr>
      <vt:lpstr>Webdings</vt:lpstr>
      <vt:lpstr>Wingdings</vt:lpstr>
      <vt:lpstr>1_Office 主题​​</vt:lpstr>
      <vt:lpstr>think-cell Slide</vt:lpstr>
      <vt:lpstr>Chart</vt:lpstr>
      <vt:lpstr>图表</vt:lpstr>
      <vt:lpstr>PowerPoint 演示文稿</vt:lpstr>
      <vt:lpstr>全面预算体系和框架——闭环</vt:lpstr>
      <vt:lpstr>预算目标制定及分解</vt:lpstr>
      <vt:lpstr>从战略管理下发到经营管理，从管理角度对经营预算、财务预算进行结合</vt:lpstr>
      <vt:lpstr>全面预算体系和框架——预算管理委员会&amp;管理体系</vt:lpstr>
      <vt:lpstr>全面预算体系和框架——年度预算编制流程</vt:lpstr>
      <vt:lpstr>精细化管理思路</vt:lpstr>
      <vt:lpstr>生产制造企业的重点：成本精益化管理</vt:lpstr>
      <vt:lpstr>全面预算体系和框架——思路概述</vt:lpstr>
      <vt:lpstr>实现多情景多版本的预算预测编制、预算调整，加强预算预测数据的连贯性和准确性</vt:lpstr>
      <vt:lpstr>全面预算体系和框架——组织架构框架</vt:lpstr>
      <vt:lpstr>预算重点业务关注角度</vt:lpstr>
      <vt:lpstr>实现预算对比和分析行报表，并且建立预算展示报告</vt:lpstr>
      <vt:lpstr>PowerPoint 演示文稿</vt:lpstr>
      <vt:lpstr>损益表，资产负债表，现金流量表</vt:lpstr>
      <vt:lpstr>外部销售预算</vt:lpstr>
      <vt:lpstr>内部销售预算</vt:lpstr>
      <vt:lpstr>通过销售及库存数据计算生产数量，实现产销结合的预算方法；成本涉及到分摊，根据分摊因子分摊到各产品</vt:lpstr>
      <vt:lpstr>结合生产量和BOM信息，对直接材料进行预算编制</vt:lpstr>
      <vt:lpstr>根据车间或产线对直接人工进行预算</vt:lpstr>
      <vt:lpstr>根据产，供，销以及分摊需求设计模型</vt:lpstr>
      <vt:lpstr>人员工资</vt:lpstr>
      <vt:lpstr>研发费</vt:lpstr>
      <vt:lpstr>折旧及摊销</vt:lpstr>
      <vt:lpstr>预算币种</vt:lpstr>
      <vt:lpstr>PowerPoint 演示文稿</vt:lpstr>
      <vt:lpstr>管理体系的构建，是KPI体系的基础</vt:lpstr>
      <vt:lpstr>建立预算实际的KPI达标体系，让预算结合实际，成为有意义的数据</vt:lpstr>
      <vt:lpstr>集团层面建立KPI指标体系，为企业绩效分析提供基础</vt:lpstr>
      <vt:lpstr>WHAT-IF敏感性分析概述</vt:lpstr>
      <vt:lpstr>WHAT-IF敏感性分析概述</vt:lpstr>
      <vt:lpstr>WHAT-IF分析模型，例如建立一个简单的基础模型</vt:lpstr>
      <vt:lpstr>建立WHAT-IF分析模型</vt:lpstr>
      <vt:lpstr>WHAT-IF报表分析</vt:lpstr>
      <vt:lpstr>PowerPoint 演示文稿</vt:lpstr>
      <vt:lpstr>企业绩效信息系统整体平台</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李晟</cp:lastModifiedBy>
  <cp:lastPrinted>2012-05-07T15:19:19Z</cp:lastPrinted>
  <dcterms:created xsi:type="dcterms:W3CDTF">2012-02-03T02:31:23Z</dcterms:created>
  <dcterms:modified xsi:type="dcterms:W3CDTF">2015-07-02T01:51:10Z</dcterms:modified>
</cp:coreProperties>
</file>